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78" r:id="rId2"/>
    <p:sldId id="298" r:id="rId3"/>
    <p:sldId id="456" r:id="rId4"/>
    <p:sldId id="457" r:id="rId5"/>
    <p:sldId id="277" r:id="rId6"/>
    <p:sldId id="319" r:id="rId7"/>
    <p:sldId id="273" r:id="rId8"/>
    <p:sldId id="455" r:id="rId9"/>
    <p:sldId id="267" r:id="rId10"/>
    <p:sldId id="275" r:id="rId11"/>
    <p:sldId id="268"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98"/>
            <p14:sldId id="456"/>
            <p14:sldId id="457"/>
            <p14:sldId id="277"/>
            <p14:sldId id="319"/>
          </p14:sldIdLst>
        </p14:section>
        <p14:section name="Q &amp; A" id="{EC3F6F94-2D82-4EB0-B8B3-D1EDFDD37945}">
          <p14:sldIdLst>
            <p14:sldId id="273"/>
            <p14:sldId id="455"/>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111" d="100"/>
          <a:sy n="111" d="100"/>
        </p:scale>
        <p:origin x="1532" y="72"/>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27.05.2018</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Story: We lost maintenance windows because our legacy application had to fulfill invoice refund requests from </a:t>
            </a:r>
            <a:r>
              <a:rPr lang="en-US" dirty="0" err="1"/>
              <a:t>webshops</a:t>
            </a:r>
            <a:r>
              <a:rPr lang="en-US" dirty="0"/>
              <a:t> 24 hours and seven days a week. Web clients were constantly sending us refunds and hammering our APIs for state changes (polling was the thing at the time and we got the impression PHP developers think the more they poll the higher the chance that their requests go through ;) )</a:t>
            </a:r>
          </a:p>
          <a:p>
            <a:endParaRPr lang="en-US" dirty="0"/>
          </a:p>
          <a:p>
            <a:r>
              <a:rPr lang="en-US" dirty="0"/>
              <a:t>Because of the RPC call chain when ever the latency between the DB cluster and the backend was slow or there was a concurrent update on a row those effects rippled through the </a:t>
            </a:r>
            <a:r>
              <a:rPr lang="en-US" dirty="0" err="1"/>
              <a:t>callstack</a:t>
            </a:r>
            <a:r>
              <a:rPr lang="en-US" dirty="0"/>
              <a:t> to the issuer of the call, which is the front-end. </a:t>
            </a:r>
          </a:p>
          <a:p>
            <a:r>
              <a:rPr lang="en-US" dirty="0"/>
              <a:t>Furthermore on every request from the front-end a new database transaction was created and when many operations were pending those transactions sometimes rolled back or slowed down the order processing</a:t>
            </a:r>
          </a:p>
          <a:p>
            <a:r>
              <a:rPr lang="en-US" dirty="0"/>
              <a:t>The temporal and special coupling introduced was horrible. The latency of the storage layer directly influenced the customer facing latency. </a:t>
            </a:r>
          </a:p>
          <a:p>
            <a:r>
              <a:rPr lang="en-US" dirty="0"/>
              <a:t>SLA couldn’t be fulfilled</a:t>
            </a:r>
          </a:p>
          <a:p>
            <a:r>
              <a:rPr lang="en-US" dirty="0"/>
              <a:t>Orders got lest when the client of the request stopped retrying</a:t>
            </a:r>
          </a:p>
          <a:p>
            <a:r>
              <a:rPr lang="en-US" dirty="0"/>
              <a:t>Orders could not be throttled and worst the actual order intent was difficult to find in HTTP </a:t>
            </a:r>
            <a:r>
              <a:rPr lang="en-US" dirty="0" err="1"/>
              <a:t>callstack</a:t>
            </a:r>
            <a:r>
              <a:rPr lang="en-US" dirty="0"/>
              <a:t> exception logs</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998741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Praise the lords of messaging</a:t>
            </a:r>
          </a:p>
          <a:p>
            <a:r>
              <a:rPr lang="en-US" dirty="0"/>
              <a:t>We realized invoice refunds is a perfect domain to apply messaging to</a:t>
            </a:r>
            <a:br>
              <a:rPr lang="en-US" dirty="0"/>
            </a:br>
            <a:r>
              <a:rPr lang="en-US" dirty="0"/>
              <a:t>We can give the refunding client an immediate fake state and send a message to the legacy system</a:t>
            </a:r>
          </a:p>
          <a:p>
            <a:r>
              <a:rPr lang="en-US" dirty="0"/>
              <a:t>While the legacy system was processing refunds it could fire events and the demilitarized zone could subscribe to those messages and update the front-end cache</a:t>
            </a:r>
          </a:p>
          <a:p>
            <a:r>
              <a:rPr lang="en-US" dirty="0"/>
              <a:t>The </a:t>
            </a:r>
            <a:r>
              <a:rPr lang="en-US" dirty="0" err="1"/>
              <a:t>webshop</a:t>
            </a:r>
            <a:r>
              <a:rPr lang="en-US" dirty="0"/>
              <a:t> clients could ask for state as much as they wanted we didn’t bother anymore</a:t>
            </a:r>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2737078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Fully bought into messaging the next hard decision had to be taken:</a:t>
            </a:r>
          </a:p>
          <a:p>
            <a:r>
              <a:rPr lang="en-US" dirty="0"/>
              <a:t>Make or buy</a:t>
            </a:r>
          </a:p>
          <a:p>
            <a:r>
              <a:rPr lang="en-US" dirty="0"/>
              <a:t>TLDR: We went for buy in this project but in another project I was part of we didn’t. After all building a messaging library can’t be that hard right?</a:t>
            </a:r>
            <a:br>
              <a:rPr lang="en-US" dirty="0"/>
            </a:br>
            <a:r>
              <a:rPr lang="en-US" dirty="0"/>
              <a:t>Let me walk you through the challenges we’ll faced in building a robust messaging library</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86086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978782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27.05.2018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27.05.2018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27.05.2018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27.05.2018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27.05.2018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27.05.2018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27.05.2018</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27.05.2018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27.05.2018</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27.05.2018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27.05.2018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27.05.2018</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283" y="2767281"/>
            <a:ext cx="10265434" cy="1323439"/>
          </a:xfrm>
          <a:prstGeom prst="rect">
            <a:avLst/>
          </a:prstGeom>
        </p:spPr>
        <p:txBody>
          <a:bodyPr wrap="square">
            <a:spAutoFit/>
          </a:bodyPr>
          <a:lstStyle/>
          <a:p>
            <a:r>
              <a:rPr lang="en-US" sz="8000" dirty="0">
                <a:solidFill>
                  <a:schemeClr val="accent2"/>
                </a:solidFill>
                <a:latin typeface="Yanone Kaffeesatz Regular" panose="02000000000000000000" pitchFamily="2" charset="0"/>
              </a:rPr>
              <a:t>Do it yourself. A message pump</a:t>
            </a:r>
            <a:endParaRPr lang="de-CH" sz="900" dirty="0"/>
          </a:p>
        </p:txBody>
      </p:sp>
      <p:sp>
        <p:nvSpPr>
          <p:cNvPr id="7" name="Rectangle 6"/>
          <p:cNvSpPr/>
          <p:nvPr/>
        </p:nvSpPr>
        <p:spPr>
          <a:xfrm>
            <a:off x="7461484" y="4090720"/>
            <a:ext cx="3470822" cy="1015663"/>
          </a:xfrm>
          <a:prstGeom prst="rect">
            <a:avLst/>
          </a:prstGeom>
        </p:spPr>
        <p:txBody>
          <a:bodyPr wrap="none">
            <a:spAutoFit/>
          </a:bodyPr>
          <a:lstStyle/>
          <a:p>
            <a:r>
              <a:rPr lang="en-US" sz="6000" dirty="0">
                <a:solidFill>
                  <a:schemeClr val="accent4"/>
                </a:solidFill>
                <a:latin typeface="Yanone Kaffeesatz Regular" panose="02000000000000000000" pitchFamily="2" charset="0"/>
              </a:rPr>
              <a:t>that kicks ass</a:t>
            </a:r>
            <a:endParaRPr lang="de-CH" sz="60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295946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524374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The RPC </a:t>
            </a:r>
            <a:r>
              <a:rPr lang="en-US" sz="6600" dirty="0" err="1">
                <a:solidFill>
                  <a:schemeClr val="tx2"/>
                </a:solidFill>
                <a:latin typeface="Yanone Kaffeesatz Regular" panose="02000000000000000000" pitchFamily="2" charset="0"/>
              </a:rPr>
              <a:t>callstack</a:t>
            </a:r>
            <a:r>
              <a:rPr lang="en-US" sz="6600" dirty="0">
                <a:solidFill>
                  <a:schemeClr val="tx2"/>
                </a:solidFill>
                <a:latin typeface="Yanone Kaffeesatz Regular" panose="02000000000000000000" pitchFamily="2" charset="0"/>
              </a:rPr>
              <a:t> of</a:t>
            </a:r>
            <a:endParaRPr lang="de-CH" sz="6600" dirty="0">
              <a:solidFill>
                <a:schemeClr val="tx2"/>
              </a:solidFill>
            </a:endParaRPr>
          </a:p>
        </p:txBody>
      </p:sp>
      <p:sp>
        <p:nvSpPr>
          <p:cNvPr id="3" name="Rectangle 2">
            <a:extLst>
              <a:ext uri="{FF2B5EF4-FFF2-40B4-BE49-F238E27FC236}">
                <a16:creationId xmlns:a16="http://schemas.microsoft.com/office/drawing/2014/main" id="{7E3E853C-D5F5-4FA4-8B72-24F71B359C6E}"/>
              </a:ext>
            </a:extLst>
          </p:cNvPr>
          <p:cNvSpPr/>
          <p:nvPr/>
        </p:nvSpPr>
        <p:spPr>
          <a:xfrm rot="1037314">
            <a:off x="5102138" y="1338706"/>
            <a:ext cx="1539204" cy="4508927"/>
          </a:xfrm>
          <a:prstGeom prst="rect">
            <a:avLst/>
          </a:prstGeom>
        </p:spPr>
        <p:txBody>
          <a:bodyPr wrap="none">
            <a:spAutoFit/>
          </a:bodyPr>
          <a:lstStyle/>
          <a:p>
            <a:r>
              <a:rPr lang="en-US" sz="28700" dirty="0">
                <a:solidFill>
                  <a:schemeClr val="accent2"/>
                </a:solidFill>
                <a:latin typeface="Yanone Kaffeesatz Regular" panose="02000000000000000000" pitchFamily="2" charset="0"/>
              </a:rPr>
              <a:t>o</a:t>
            </a:r>
            <a:endParaRPr lang="en-US" sz="28700" dirty="0"/>
          </a:p>
        </p:txBody>
      </p:sp>
      <p:sp>
        <p:nvSpPr>
          <p:cNvPr id="5" name="Rectangle 4">
            <a:extLst>
              <a:ext uri="{FF2B5EF4-FFF2-40B4-BE49-F238E27FC236}">
                <a16:creationId xmlns:a16="http://schemas.microsoft.com/office/drawing/2014/main" id="{77EC48CA-5FE6-4355-B05C-6C746118F602}"/>
              </a:ext>
            </a:extLst>
          </p:cNvPr>
          <p:cNvSpPr/>
          <p:nvPr/>
        </p:nvSpPr>
        <p:spPr>
          <a:xfrm rot="19877195">
            <a:off x="6387788" y="1249258"/>
            <a:ext cx="2234907" cy="4462760"/>
          </a:xfrm>
          <a:prstGeom prst="rect">
            <a:avLst/>
          </a:prstGeom>
        </p:spPr>
        <p:txBody>
          <a:bodyPr wrap="none">
            <a:spAutoFit/>
          </a:bodyPr>
          <a:lstStyle/>
          <a:p>
            <a:r>
              <a:rPr lang="en-US" sz="28400" dirty="0">
                <a:solidFill>
                  <a:schemeClr val="accent2"/>
                </a:solidFill>
                <a:latin typeface="Yanone Kaffeesatz Regular" panose="02000000000000000000" pitchFamily="2" charset="0"/>
              </a:rPr>
              <a:t>m</a:t>
            </a:r>
            <a:endParaRPr lang="en-US" sz="28400" dirty="0"/>
          </a:p>
        </p:txBody>
      </p:sp>
    </p:spTree>
    <p:extLst>
      <p:ext uri="{BB962C8B-B14F-4D97-AF65-F5344CB8AC3E}">
        <p14:creationId xmlns:p14="http://schemas.microsoft.com/office/powerpoint/2010/main" val="285883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055754-4CBA-4874-A8AD-D653B92CED08}"/>
              </a:ext>
            </a:extLst>
          </p:cNvPr>
          <p:cNvSpPr/>
          <p:nvPr/>
        </p:nvSpPr>
        <p:spPr>
          <a:xfrm>
            <a:off x="4929655" y="3013502"/>
            <a:ext cx="2332690" cy="830997"/>
          </a:xfrm>
          <a:prstGeom prst="rect">
            <a:avLst/>
          </a:prstGeom>
        </p:spPr>
        <p:txBody>
          <a:bodyPr wrap="none">
            <a:spAutoFit/>
          </a:bodyPr>
          <a:lstStyle/>
          <a:p>
            <a:r>
              <a:rPr lang="en-US" sz="4800" dirty="0">
                <a:solidFill>
                  <a:schemeClr val="tx2"/>
                </a:solidFill>
                <a:latin typeface="Yanone Kaffeesatz Regular" panose="02000000000000000000" pitchFamily="2" charset="0"/>
              </a:rPr>
              <a:t>Placeholder</a:t>
            </a:r>
            <a:endParaRPr lang="en-US" dirty="0"/>
          </a:p>
        </p:txBody>
      </p:sp>
    </p:spTree>
    <p:extLst>
      <p:ext uri="{BB962C8B-B14F-4D97-AF65-F5344CB8AC3E}">
        <p14:creationId xmlns:p14="http://schemas.microsoft.com/office/powerpoint/2010/main" val="174204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055754-4CBA-4874-A8AD-D653B92CED08}"/>
              </a:ext>
            </a:extLst>
          </p:cNvPr>
          <p:cNvSpPr/>
          <p:nvPr/>
        </p:nvSpPr>
        <p:spPr>
          <a:xfrm>
            <a:off x="4929655" y="3013502"/>
            <a:ext cx="2332690" cy="830997"/>
          </a:xfrm>
          <a:prstGeom prst="rect">
            <a:avLst/>
          </a:prstGeom>
        </p:spPr>
        <p:txBody>
          <a:bodyPr wrap="none">
            <a:spAutoFit/>
          </a:bodyPr>
          <a:lstStyle/>
          <a:p>
            <a:r>
              <a:rPr lang="en-US" sz="4800" dirty="0">
                <a:solidFill>
                  <a:schemeClr val="tx2"/>
                </a:solidFill>
                <a:latin typeface="Yanone Kaffeesatz Regular" panose="02000000000000000000" pitchFamily="2" charset="0"/>
              </a:rPr>
              <a:t>Placeholder</a:t>
            </a:r>
            <a:endParaRPr lang="en-US" dirty="0"/>
          </a:p>
        </p:txBody>
      </p:sp>
    </p:spTree>
    <p:extLst>
      <p:ext uri="{BB962C8B-B14F-4D97-AF65-F5344CB8AC3E}">
        <p14:creationId xmlns:p14="http://schemas.microsoft.com/office/powerpoint/2010/main" val="89535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Tree>
    <p:extLst>
      <p:ext uri="{BB962C8B-B14F-4D97-AF65-F5344CB8AC3E}">
        <p14:creationId xmlns:p14="http://schemas.microsoft.com/office/powerpoint/2010/main" val="286440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Tree>
    <p:extLst>
      <p:ext uri="{BB962C8B-B14F-4D97-AF65-F5344CB8AC3E}">
        <p14:creationId xmlns:p14="http://schemas.microsoft.com/office/powerpoint/2010/main" val="243618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3034805"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a:solidFill>
                  <a:schemeClr val="accent4"/>
                </a:solidFill>
                <a:latin typeface="Yanone Kaffeesatz Regular" panose="02000000000000000000" pitchFamily="2" charset="0"/>
              </a:rPr>
              <a:t>tutorials/quickstart</a:t>
            </a:r>
          </a:p>
        </p:txBody>
      </p:sp>
      <p:pic>
        <p:nvPicPr>
          <p:cNvPr id="5" name="Picture 4">
            <a:extLst>
              <a:ext uri="{FF2B5EF4-FFF2-40B4-BE49-F238E27FC236}">
                <a16:creationId xmlns:a16="http://schemas.microsoft.com/office/drawing/2014/main" id="{C82DB241-DD1A-4C0E-8A6B-BB8AE7AEE020}"/>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684519" y="-1"/>
            <a:ext cx="8525332" cy="6858000"/>
          </a:xfrm>
          <a:prstGeom prst="rect">
            <a:avLst/>
          </a:prstGeom>
        </p:spPr>
      </p:pic>
    </p:spTree>
    <p:extLst>
      <p:ext uri="{BB962C8B-B14F-4D97-AF65-F5344CB8AC3E}">
        <p14:creationId xmlns:p14="http://schemas.microsoft.com/office/powerpoint/2010/main" val="222861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7133684"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MessagePump</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452</Words>
  <Application>Microsoft Office PowerPoint</Application>
  <PresentationFormat>Widescreen</PresentationFormat>
  <Paragraphs>56</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392</cp:revision>
  <dcterms:created xsi:type="dcterms:W3CDTF">2016-02-22T14:00:45Z</dcterms:created>
  <dcterms:modified xsi:type="dcterms:W3CDTF">2018-05-27T19:11:30Z</dcterms:modified>
</cp:coreProperties>
</file>