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8" r:id="rId2"/>
    <p:sldId id="285" r:id="rId3"/>
    <p:sldId id="298" r:id="rId4"/>
    <p:sldId id="459" r:id="rId5"/>
    <p:sldId id="293" r:id="rId6"/>
    <p:sldId id="457" r:id="rId7"/>
    <p:sldId id="458" r:id="rId8"/>
    <p:sldId id="277" r:id="rId9"/>
    <p:sldId id="319" r:id="rId10"/>
    <p:sldId id="273" r:id="rId11"/>
    <p:sldId id="455" r:id="rId12"/>
    <p:sldId id="267" r:id="rId13"/>
    <p:sldId id="275" r:id="rId14"/>
    <p:sldId id="268"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85"/>
            <p14:sldId id="298"/>
            <p14:sldId id="459"/>
            <p14:sldId id="293"/>
            <p14:sldId id="457"/>
            <p14:sldId id="458"/>
            <p14:sldId id="277"/>
            <p14:sldId id="319"/>
          </p14:sldIdLst>
        </p14:section>
        <p14:section name="Q &amp; A" id="{EC3F6F94-2D82-4EB0-B8B3-D1EDFDD37945}">
          <p14:sldIdLst>
            <p14:sldId id="273"/>
            <p14:sldId id="455"/>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8866" autoAdjust="0"/>
  </p:normalViewPr>
  <p:slideViewPr>
    <p:cSldViewPr snapToGrid="0">
      <p:cViewPr varScale="1">
        <p:scale>
          <a:sx n="111" d="100"/>
          <a:sy n="111" d="100"/>
        </p:scale>
        <p:origin x="2288" y="72"/>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30.05.2018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Story: We lost maintenance windows because our legacy application had to fulfill invoice refund requests from </a:t>
            </a:r>
            <a:r>
              <a:rPr lang="en-US" dirty="0" err="1"/>
              <a:t>webshops</a:t>
            </a:r>
            <a:r>
              <a:rPr lang="en-US" dirty="0"/>
              <a:t> 24 hours and seven days a week. Web clients were constantly sending us refunds and hammering our APIs for state changes (polling was the thing at the time and we got the impression PHP developers think the more they poll the higher the chance that their requests go through ;) )</a:t>
            </a:r>
          </a:p>
          <a:p>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2</a:t>
            </a:fld>
            <a:endParaRPr lang="en-US"/>
          </a:p>
        </p:txBody>
      </p:sp>
    </p:spTree>
    <p:extLst>
      <p:ext uri="{BB962C8B-B14F-4D97-AF65-F5344CB8AC3E}">
        <p14:creationId xmlns:p14="http://schemas.microsoft.com/office/powerpoint/2010/main" val="161422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RPC call chain when ever the latency between the DB cluster and the backend was slow or there was a concurrent update on a row those effects rippled through the </a:t>
            </a:r>
            <a:r>
              <a:rPr lang="en-US" dirty="0" err="1"/>
              <a:t>callstack</a:t>
            </a:r>
            <a:r>
              <a:rPr lang="en-US" dirty="0"/>
              <a:t> to the issuer of the call, which is the front-end. </a:t>
            </a:r>
          </a:p>
          <a:p>
            <a:r>
              <a:rPr lang="en-US" dirty="0"/>
              <a:t>Furthermore on every request from the front-end a new database transaction was created and when many operations were pending those transactions sometimes rolled back or slowed down the order processing</a:t>
            </a:r>
          </a:p>
          <a:p>
            <a:r>
              <a:rPr lang="en-US" dirty="0"/>
              <a:t>The temporal and special coupling introduced was horrible. The latency of the storage layer directly influenced the customer facing latency. </a:t>
            </a:r>
          </a:p>
          <a:p>
            <a:r>
              <a:rPr lang="en-US" dirty="0"/>
              <a:t>SLA couldn’t be fulfilled</a:t>
            </a:r>
          </a:p>
          <a:p>
            <a:r>
              <a:rPr lang="en-US" dirty="0"/>
              <a:t>Orders got lest when the client of the request stopped retrying</a:t>
            </a:r>
          </a:p>
          <a:p>
            <a:r>
              <a:rPr lang="en-US" dirty="0"/>
              <a:t>Orders could not be throttled and worst the actual order intent was difficult to find in WCF </a:t>
            </a:r>
            <a:r>
              <a:rPr lang="en-US" dirty="0" err="1"/>
              <a:t>callstack</a:t>
            </a:r>
            <a:r>
              <a:rPr lang="en-US" dirty="0"/>
              <a:t> exception logs</a:t>
            </a:r>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9987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Praise the lords of messaging</a:t>
            </a:r>
          </a:p>
          <a:p>
            <a:r>
              <a:rPr lang="en-US" dirty="0"/>
              <a:t>We realized invoice refunds is a perfect domain to apply messaging to</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62679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give the refunding client an immediate fake state and send a message to the legacy system</a:t>
            </a:r>
          </a:p>
          <a:p>
            <a:r>
              <a:rPr lang="en-US" dirty="0"/>
              <a:t>While the legacy system was processing refunds it could fire events and the demilitarized zone could subscribe to those messages and update the front-end cache</a:t>
            </a:r>
          </a:p>
          <a:p>
            <a:r>
              <a:rPr lang="en-US" dirty="0"/>
              <a:t>The </a:t>
            </a:r>
            <a:r>
              <a:rPr lang="en-US" dirty="0" err="1"/>
              <a:t>webshop</a:t>
            </a:r>
            <a:r>
              <a:rPr lang="en-US" dirty="0"/>
              <a:t> clients could ask for state as much as they wanted we didn’t bother anymore</a:t>
            </a:r>
          </a:p>
          <a:p>
            <a:endParaRPr lang="en-US" dirty="0"/>
          </a:p>
          <a:p>
            <a:pPr marL="171450" indent="-171450">
              <a:buFont typeface="Arial" panose="020B0604020202020204" pitchFamily="34" charset="0"/>
              <a:buChar char="•"/>
            </a:pPr>
            <a:r>
              <a:rPr lang="en-US" dirty="0"/>
              <a:t>Decoupling especially temporal</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Intent capturing request as messages</a:t>
            </a:r>
          </a:p>
          <a:p>
            <a:pPr marL="171450" indent="-171450">
              <a:buFont typeface="Arial" panose="020B0604020202020204" pitchFamily="34" charset="0"/>
              <a:buChar char="•"/>
            </a:pPr>
            <a:r>
              <a:rPr lang="en-US" dirty="0"/>
              <a:t>Reactive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Attention: Be careful to not implement a distributed cache invalidation on top of messaging. Use a distributed cache instead</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Fully bought into messaging the next hard decision had to be taken: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E9685D-E391-4BCC-987B-6FB0218A8DB9}" type="slidenum">
              <a:rPr lang="en-US" smtClean="0"/>
              <a:t>5</a:t>
            </a:fld>
            <a:endParaRPr lang="en-US"/>
          </a:p>
        </p:txBody>
      </p:sp>
    </p:spTree>
    <p:extLst>
      <p:ext uri="{BB962C8B-B14F-4D97-AF65-F5344CB8AC3E}">
        <p14:creationId xmlns:p14="http://schemas.microsoft.com/office/powerpoint/2010/main" val="349659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or buy</a:t>
            </a:r>
          </a:p>
          <a:p>
            <a:r>
              <a:rPr lang="en-US" dirty="0"/>
              <a:t>TLDR: We went for buy in this project but in another project I was part of we didn’t. After all building a messaging library can’t be that hard right?</a:t>
            </a:r>
            <a:br>
              <a:rPr lang="en-US" dirty="0"/>
            </a:br>
            <a:r>
              <a:rPr lang="en-US" dirty="0"/>
              <a:t>Let me walk you through the challenges we’ll faced in building a robust messaging library</a:t>
            </a:r>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8608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basic features do we expect from the messaging middleware</a:t>
            </a:r>
          </a:p>
          <a:p>
            <a:endParaRPr lang="en-US" dirty="0"/>
          </a:p>
          <a:p>
            <a:r>
              <a:rPr lang="en-ZA" dirty="0"/>
              <a:t>Sending messages</a:t>
            </a:r>
          </a:p>
          <a:p>
            <a:r>
              <a:rPr lang="en-ZA" dirty="0"/>
              <a:t>Routing</a:t>
            </a:r>
          </a:p>
          <a:p>
            <a:r>
              <a:rPr lang="en-ZA" dirty="0"/>
              <a:t>Pub/sub</a:t>
            </a:r>
          </a:p>
          <a:p>
            <a:r>
              <a:rPr lang="en-ZA" dirty="0"/>
              <a:t>Recovery mechanisms</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926910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291193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30.05.2018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30.05.2018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30.05.2018</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30.05.2018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30.05.2018</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30.05.2018</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30.05.2018</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30.05.2018</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30.05.2018</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283" y="2767281"/>
            <a:ext cx="10265434" cy="1323439"/>
          </a:xfrm>
          <a:prstGeom prst="rect">
            <a:avLst/>
          </a:prstGeom>
        </p:spPr>
        <p:txBody>
          <a:bodyPr wrap="square">
            <a:spAutoFit/>
          </a:bodyPr>
          <a:lstStyle/>
          <a:p>
            <a:r>
              <a:rPr lang="en-US" sz="8000" dirty="0">
                <a:solidFill>
                  <a:schemeClr val="accent2"/>
                </a:solidFill>
                <a:latin typeface="Yanone Kaffeesatz Regular" panose="02000000000000000000" pitchFamily="2" charset="0"/>
              </a:rPr>
              <a:t>Do it yourself. A message pump</a:t>
            </a:r>
            <a:endParaRPr lang="de-CH" sz="900" dirty="0"/>
          </a:p>
        </p:txBody>
      </p:sp>
      <p:sp>
        <p:nvSpPr>
          <p:cNvPr id="7" name="Rectangle 6"/>
          <p:cNvSpPr/>
          <p:nvPr/>
        </p:nvSpPr>
        <p:spPr>
          <a:xfrm>
            <a:off x="7461484" y="4090720"/>
            <a:ext cx="3470822" cy="1015663"/>
          </a:xfrm>
          <a:prstGeom prst="rect">
            <a:avLst/>
          </a:prstGeom>
        </p:spPr>
        <p:txBody>
          <a:bodyPr wrap="none">
            <a:spAutoFit/>
          </a:bodyPr>
          <a:lstStyle/>
          <a:p>
            <a:r>
              <a:rPr lang="en-US" sz="6000" dirty="0">
                <a:solidFill>
                  <a:schemeClr val="accent4"/>
                </a:solidFill>
                <a:latin typeface="Yanone Kaffeesatz Regular" panose="02000000000000000000" pitchFamily="2" charset="0"/>
              </a:rPr>
              <a:t>that kicks ass</a:t>
            </a:r>
            <a:endParaRPr lang="de-CH" sz="60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Tree>
    <p:extLst>
      <p:ext uri="{BB962C8B-B14F-4D97-AF65-F5344CB8AC3E}">
        <p14:creationId xmlns:p14="http://schemas.microsoft.com/office/powerpoint/2010/main" val="243618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734" y="2560320"/>
            <a:ext cx="5359179" cy="1876508"/>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3" name="Rectangle 2"/>
          <p:cNvSpPr/>
          <p:nvPr/>
        </p:nvSpPr>
        <p:spPr>
          <a:xfrm>
            <a:off x="428224" y="2828835"/>
            <a:ext cx="3034805" cy="1200329"/>
          </a:xfrm>
          <a:prstGeom prst="rect">
            <a:avLst/>
          </a:prstGeom>
        </p:spPr>
        <p:txBody>
          <a:bodyPr wrap="none">
            <a:spAutoFit/>
          </a:bodyPr>
          <a:lstStyle/>
          <a:p>
            <a:r>
              <a:rPr lang="de-CH" sz="3600" dirty="0">
                <a:solidFill>
                  <a:schemeClr val="tx2"/>
                </a:solidFill>
                <a:latin typeface="Yanone Kaffeesatz Regular" panose="02000000000000000000" pitchFamily="2" charset="0"/>
              </a:rPr>
              <a:t>docs.particular.net/</a:t>
            </a:r>
            <a:br>
              <a:rPr lang="de-CH" sz="3600" dirty="0">
                <a:solidFill>
                  <a:schemeClr val="tx2"/>
                </a:solidFill>
                <a:latin typeface="Yanone Kaffeesatz Regular" panose="02000000000000000000" pitchFamily="2" charset="0"/>
              </a:rPr>
            </a:br>
            <a:r>
              <a:rPr lang="de-CH" sz="3600" dirty="0">
                <a:solidFill>
                  <a:schemeClr val="accent4"/>
                </a:solidFill>
                <a:latin typeface="Yanone Kaffeesatz Regular" panose="02000000000000000000" pitchFamily="2" charset="0"/>
              </a:rPr>
              <a:t>tutorials/quickstart</a:t>
            </a:r>
          </a:p>
        </p:txBody>
      </p:sp>
      <p:pic>
        <p:nvPicPr>
          <p:cNvPr id="5" name="Picture 4">
            <a:extLst>
              <a:ext uri="{FF2B5EF4-FFF2-40B4-BE49-F238E27FC236}">
                <a16:creationId xmlns:a16="http://schemas.microsoft.com/office/drawing/2014/main" id="{C82DB241-DD1A-4C0E-8A6B-BB8AE7AEE02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684519" y="-1"/>
            <a:ext cx="8525332" cy="6858000"/>
          </a:xfrm>
          <a:prstGeom prst="rect">
            <a:avLst/>
          </a:prstGeom>
        </p:spPr>
      </p:pic>
    </p:spTree>
    <p:extLst>
      <p:ext uri="{BB962C8B-B14F-4D97-AF65-F5344CB8AC3E}">
        <p14:creationId xmlns:p14="http://schemas.microsoft.com/office/powerpoint/2010/main" val="222861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133684"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MessagePump</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2348" y="1768017"/>
            <a:ext cx="2558625" cy="3837938"/>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521434"/>
            <a:ext cx="1838783" cy="5978426"/>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46457" y="382330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671203" y="3823305"/>
            <a:ext cx="51488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a:t>
            </a:r>
            <a:endParaRPr lang="de-CH" sz="2400" dirty="0">
              <a:solidFill>
                <a:schemeClr val="accent3"/>
              </a:solidFill>
              <a:latin typeface="Yanone Kaffeesatz Regular" panose="02000000000000000000" pitchFamily="2" charset="0"/>
            </a:endParaRPr>
          </a:p>
        </p:txBody>
      </p:sp>
      <p:sp>
        <p:nvSpPr>
          <p:cNvPr id="54" name="TextBox 53">
            <a:extLst>
              <a:ext uri="{FF2B5EF4-FFF2-40B4-BE49-F238E27FC236}">
                <a16:creationId xmlns:a16="http://schemas.microsoft.com/office/drawing/2014/main" id="{EAEDC908-7340-44E3-808E-668D8EBC1DB1}"/>
              </a:ext>
            </a:extLst>
          </p:cNvPr>
          <p:cNvSpPr txBox="1"/>
          <p:nvPr/>
        </p:nvSpPr>
        <p:spPr>
          <a:xfrm>
            <a:off x="4143296" y="3283257"/>
            <a:ext cx="159530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 / Query</a:t>
            </a:r>
            <a:endParaRPr lang="de-CH" sz="2400" dirty="0">
              <a:solidFill>
                <a:schemeClr val="accent4"/>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80177" y="3283257"/>
            <a:ext cx="1374094"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Read / Write</a:t>
            </a:r>
            <a:endParaRPr lang="de-CH" sz="2400" dirty="0">
              <a:solidFill>
                <a:schemeClr val="accent4"/>
              </a:solidFill>
              <a:latin typeface="Yanone Kaffeesatz Regular" panose="02000000000000000000" pitchFamily="2" charset="0"/>
            </a:endParaRPr>
          </a:p>
        </p:txBody>
      </p:sp>
      <p:sp>
        <p:nvSpPr>
          <p:cNvPr id="57" name="TextBox 56">
            <a:extLst>
              <a:ext uri="{FF2B5EF4-FFF2-40B4-BE49-F238E27FC236}">
                <a16:creationId xmlns:a16="http://schemas.microsoft.com/office/drawing/2014/main" id="{9AEA909C-B102-493D-B3CA-CE677E1FCBBD}"/>
              </a:ext>
            </a:extLst>
          </p:cNvPr>
          <p:cNvSpPr txBox="1"/>
          <p:nvPr/>
        </p:nvSpPr>
        <p:spPr>
          <a:xfrm>
            <a:off x="10054271" y="570989"/>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295946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do</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524374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The RPC </a:t>
            </a:r>
            <a:r>
              <a:rPr lang="en-US" sz="6600" dirty="0" err="1">
                <a:solidFill>
                  <a:schemeClr val="tx2"/>
                </a:solidFill>
                <a:latin typeface="Yanone Kaffeesatz Regular" panose="02000000000000000000" pitchFamily="2" charset="0"/>
              </a:rPr>
              <a:t>callstack</a:t>
            </a:r>
            <a:r>
              <a:rPr lang="en-US" sz="6600" dirty="0">
                <a:solidFill>
                  <a:schemeClr val="tx2"/>
                </a:solidFill>
                <a:latin typeface="Yanone Kaffeesatz Regular" panose="02000000000000000000" pitchFamily="2" charset="0"/>
              </a:rPr>
              <a:t> of</a:t>
            </a:r>
            <a:endParaRPr lang="de-CH" sz="6600" dirty="0">
              <a:solidFill>
                <a:schemeClr val="tx2"/>
              </a:solidFill>
            </a:endParaRPr>
          </a:p>
        </p:txBody>
      </p:sp>
      <p:sp>
        <p:nvSpPr>
          <p:cNvPr id="3" name="Rectangle 2">
            <a:extLst>
              <a:ext uri="{FF2B5EF4-FFF2-40B4-BE49-F238E27FC236}">
                <a16:creationId xmlns:a16="http://schemas.microsoft.com/office/drawing/2014/main" id="{7E3E853C-D5F5-4FA4-8B72-24F71B359C6E}"/>
              </a:ext>
            </a:extLst>
          </p:cNvPr>
          <p:cNvSpPr/>
          <p:nvPr/>
        </p:nvSpPr>
        <p:spPr>
          <a:xfrm rot="1037314">
            <a:off x="5102138" y="1338706"/>
            <a:ext cx="1539204" cy="4508927"/>
          </a:xfrm>
          <a:prstGeom prst="rect">
            <a:avLst/>
          </a:prstGeom>
        </p:spPr>
        <p:txBody>
          <a:bodyPr wrap="none">
            <a:spAutoFit/>
          </a:bodyPr>
          <a:lstStyle/>
          <a:p>
            <a:r>
              <a:rPr lang="en-US" sz="28700" dirty="0">
                <a:solidFill>
                  <a:schemeClr val="accent2"/>
                </a:solidFill>
                <a:latin typeface="Yanone Kaffeesatz Regular" panose="02000000000000000000" pitchFamily="2" charset="0"/>
              </a:rPr>
              <a:t>o</a:t>
            </a:r>
            <a:endParaRPr lang="en-US" sz="28700" dirty="0"/>
          </a:p>
        </p:txBody>
      </p:sp>
      <p:sp>
        <p:nvSpPr>
          <p:cNvPr id="5" name="Rectangle 4">
            <a:extLst>
              <a:ext uri="{FF2B5EF4-FFF2-40B4-BE49-F238E27FC236}">
                <a16:creationId xmlns:a16="http://schemas.microsoft.com/office/drawing/2014/main" id="{77EC48CA-5FE6-4355-B05C-6C746118F602}"/>
              </a:ext>
            </a:extLst>
          </p:cNvPr>
          <p:cNvSpPr/>
          <p:nvPr/>
        </p:nvSpPr>
        <p:spPr>
          <a:xfrm rot="19877195">
            <a:off x="6387788" y="1249258"/>
            <a:ext cx="2234907" cy="4462760"/>
          </a:xfrm>
          <a:prstGeom prst="rect">
            <a:avLst/>
          </a:prstGeom>
        </p:spPr>
        <p:txBody>
          <a:bodyPr wrap="none">
            <a:spAutoFit/>
          </a:bodyPr>
          <a:lstStyle/>
          <a:p>
            <a:r>
              <a:rPr lang="en-US" sz="28400" dirty="0">
                <a:solidFill>
                  <a:schemeClr val="accent2"/>
                </a:solidFill>
                <a:latin typeface="Yanone Kaffeesatz Regular" panose="02000000000000000000" pitchFamily="2" charset="0"/>
              </a:rPr>
              <a:t>m</a:t>
            </a:r>
            <a:endParaRPr lang="en-US" sz="28400" dirty="0"/>
          </a:p>
        </p:txBody>
      </p:sp>
    </p:spTree>
    <p:extLst>
      <p:ext uri="{BB962C8B-B14F-4D97-AF65-F5344CB8AC3E}">
        <p14:creationId xmlns:p14="http://schemas.microsoft.com/office/powerpoint/2010/main" val="285883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D9AF43-6771-451D-A5CC-7BBCF828BA56}"/>
              </a:ext>
            </a:extLst>
          </p:cNvPr>
          <p:cNvSpPr/>
          <p:nvPr/>
        </p:nvSpPr>
        <p:spPr>
          <a:xfrm>
            <a:off x="1853774" y="966961"/>
            <a:ext cx="48766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praise the lords of</a:t>
            </a:r>
            <a:endParaRPr lang="en-US" sz="6600" dirty="0"/>
          </a:p>
        </p:txBody>
      </p:sp>
      <p:sp>
        <p:nvSpPr>
          <p:cNvPr id="3" name="Rectangle 2">
            <a:extLst>
              <a:ext uri="{FF2B5EF4-FFF2-40B4-BE49-F238E27FC236}">
                <a16:creationId xmlns:a16="http://schemas.microsoft.com/office/drawing/2014/main" id="{90A036B2-9F11-4495-82B8-FD1BDF7C132E}"/>
              </a:ext>
            </a:extLst>
          </p:cNvPr>
          <p:cNvSpPr/>
          <p:nvPr/>
        </p:nvSpPr>
        <p:spPr>
          <a:xfrm>
            <a:off x="2480267" y="2105561"/>
            <a:ext cx="7231467"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messaging</a:t>
            </a:r>
            <a:endParaRPr lang="en-US" dirty="0"/>
          </a:p>
        </p:txBody>
      </p:sp>
    </p:spTree>
    <p:extLst>
      <p:ext uri="{BB962C8B-B14F-4D97-AF65-F5344CB8AC3E}">
        <p14:creationId xmlns:p14="http://schemas.microsoft.com/office/powerpoint/2010/main" val="268763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23051" y="314960"/>
            <a:ext cx="1838783" cy="452120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64310" y="206875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325573" y="1503204"/>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775546" y="1017697"/>
            <a:ext cx="140936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WCF Services</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396683" y="1400594"/>
            <a:ext cx="177965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Windows Service</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07542" y="540708"/>
            <a:ext cx="3548787" cy="4153213"/>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12117" y="540709"/>
            <a:ext cx="3548787" cy="4153212"/>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852857" y="603738"/>
            <a:ext cx="57419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DMZ</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56736" y="603739"/>
            <a:ext cx="968535"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Backend</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891688" y="2437159"/>
            <a:ext cx="1888568" cy="242710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05418" y="2003628"/>
            <a:ext cx="1474048" cy="1789328"/>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50" name="Rectangle 49">
            <a:extLst>
              <a:ext uri="{FF2B5EF4-FFF2-40B4-BE49-F238E27FC236}">
                <a16:creationId xmlns:a16="http://schemas.microsoft.com/office/drawing/2014/main" id="{BDEB63F7-44BB-4D2E-9EC7-07855092BA81}"/>
              </a:ext>
            </a:extLst>
          </p:cNvPr>
          <p:cNvSpPr/>
          <p:nvPr/>
        </p:nvSpPr>
        <p:spPr>
          <a:xfrm>
            <a:off x="8649954" y="243716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08710" y="2898292"/>
            <a:ext cx="1696708" cy="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836297" y="2929225"/>
            <a:ext cx="97654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ADO.NET</a:t>
            </a:r>
            <a:endParaRPr lang="de-CH" sz="2400" dirty="0">
              <a:solidFill>
                <a:schemeClr val="accent3"/>
              </a:solidFill>
              <a:latin typeface="Yanone Kaffeesatz Regular" panose="02000000000000000000" pitchFamily="2" charset="0"/>
            </a:endParaRPr>
          </a:p>
        </p:txBody>
      </p:sp>
      <p:sp>
        <p:nvSpPr>
          <p:cNvPr id="55" name="TextBox 54">
            <a:extLst>
              <a:ext uri="{FF2B5EF4-FFF2-40B4-BE49-F238E27FC236}">
                <a16:creationId xmlns:a16="http://schemas.microsoft.com/office/drawing/2014/main" id="{9C2242C7-8023-4D55-8D52-864E8E5DE368}"/>
              </a:ext>
            </a:extLst>
          </p:cNvPr>
          <p:cNvSpPr txBox="1"/>
          <p:nvPr/>
        </p:nvSpPr>
        <p:spPr>
          <a:xfrm>
            <a:off x="8670017" y="2389177"/>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sp>
        <p:nvSpPr>
          <p:cNvPr id="21" name="Rectangle 20">
            <a:extLst>
              <a:ext uri="{FF2B5EF4-FFF2-40B4-BE49-F238E27FC236}">
                <a16:creationId xmlns:a16="http://schemas.microsoft.com/office/drawing/2014/main" id="{BB82319F-D61B-4334-BEE8-3BF8562C996A}"/>
              </a:ext>
            </a:extLst>
          </p:cNvPr>
          <p:cNvSpPr/>
          <p:nvPr/>
        </p:nvSpPr>
        <p:spPr>
          <a:xfrm>
            <a:off x="313392" y="5099583"/>
            <a:ext cx="9104928" cy="1621703"/>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Cylinder 21">
            <a:extLst>
              <a:ext uri="{FF2B5EF4-FFF2-40B4-BE49-F238E27FC236}">
                <a16:creationId xmlns:a16="http://schemas.microsoft.com/office/drawing/2014/main" id="{F856A43A-B9C2-45D0-915A-81894BA9A7D9}"/>
              </a:ext>
            </a:extLst>
          </p:cNvPr>
          <p:cNvSpPr/>
          <p:nvPr/>
        </p:nvSpPr>
        <p:spPr>
          <a:xfrm rot="16200000">
            <a:off x="4197946" y="5071104"/>
            <a:ext cx="1273275" cy="1705278"/>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Queues</a:t>
            </a:r>
            <a:endParaRPr lang="de-CH" sz="2000" dirty="0">
              <a:latin typeface="Yanone Kaffeesatz Light" panose="02000000000000000000" pitchFamily="2" charset="0"/>
            </a:endParaRPr>
          </a:p>
        </p:txBody>
      </p:sp>
      <p:cxnSp>
        <p:nvCxnSpPr>
          <p:cNvPr id="23" name="Straight Arrow Connector 22">
            <a:extLst>
              <a:ext uri="{FF2B5EF4-FFF2-40B4-BE49-F238E27FC236}">
                <a16:creationId xmlns:a16="http://schemas.microsoft.com/office/drawing/2014/main" id="{33276D8C-46CC-4A19-B19A-F174FC4A21D2}"/>
              </a:ext>
            </a:extLst>
          </p:cNvPr>
          <p:cNvCxnSpPr>
            <a:cxnSpLocks/>
            <a:stCxn id="10" idx="3"/>
            <a:endCxn id="22" idx="4"/>
          </p:cNvCxnSpPr>
          <p:nvPr/>
        </p:nvCxnSpPr>
        <p:spPr>
          <a:xfrm>
            <a:off x="3769088" y="2332739"/>
            <a:ext cx="1065496" cy="295436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4DF8C6-F76A-485C-A619-5B68EEA17A7E}"/>
              </a:ext>
            </a:extLst>
          </p:cNvPr>
          <p:cNvSpPr txBox="1"/>
          <p:nvPr/>
        </p:nvSpPr>
        <p:spPr>
          <a:xfrm rot="3983324">
            <a:off x="4271696" y="3750538"/>
            <a:ext cx="84510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a:t>
            </a:r>
            <a:endParaRPr lang="de-CH" sz="2400" dirty="0">
              <a:solidFill>
                <a:schemeClr val="accent4"/>
              </a:solidFill>
              <a:latin typeface="Yanone Kaffeesatz Regular" panose="02000000000000000000" pitchFamily="2" charset="0"/>
            </a:endParaRPr>
          </a:p>
        </p:txBody>
      </p:sp>
      <p:sp>
        <p:nvSpPr>
          <p:cNvPr id="29" name="Flowchart: Card 28">
            <a:extLst>
              <a:ext uri="{FF2B5EF4-FFF2-40B4-BE49-F238E27FC236}">
                <a16:creationId xmlns:a16="http://schemas.microsoft.com/office/drawing/2014/main" id="{5F6EFA07-C917-4ABF-9410-9DF0B4B6986D}"/>
              </a:ext>
            </a:extLst>
          </p:cNvPr>
          <p:cNvSpPr/>
          <p:nvPr/>
        </p:nvSpPr>
        <p:spPr>
          <a:xfrm rot="3941355">
            <a:off x="4242126" y="3273915"/>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D7D51385-7276-4ACE-AA8D-C42D3DE4646F}"/>
              </a:ext>
            </a:extLst>
          </p:cNvPr>
          <p:cNvCxnSpPr>
            <a:cxnSpLocks/>
            <a:stCxn id="8" idx="2"/>
            <a:endCxn id="22" idx="4"/>
          </p:cNvCxnSpPr>
          <p:nvPr/>
        </p:nvCxnSpPr>
        <p:spPr>
          <a:xfrm flipH="1">
            <a:off x="4834584" y="3728358"/>
            <a:ext cx="2451926" cy="15587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6F70F2-D11F-419F-BAB8-450023681DD7}"/>
              </a:ext>
            </a:extLst>
          </p:cNvPr>
          <p:cNvSpPr txBox="1"/>
          <p:nvPr/>
        </p:nvSpPr>
        <p:spPr>
          <a:xfrm>
            <a:off x="10066030" y="347668"/>
            <a:ext cx="816249"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DB Cluster</a:t>
            </a:r>
            <a:endParaRPr lang="de-CH" sz="1600" dirty="0">
              <a:solidFill>
                <a:schemeClr val="accent3"/>
              </a:solidFill>
              <a:latin typeface="Yanone Kaffeesatz Regular" panose="02000000000000000000" pitchFamily="2" charset="0"/>
            </a:endParaRPr>
          </a:p>
        </p:txBody>
      </p:sp>
      <p:sp>
        <p:nvSpPr>
          <p:cNvPr id="35" name="TextBox 34">
            <a:extLst>
              <a:ext uri="{FF2B5EF4-FFF2-40B4-BE49-F238E27FC236}">
                <a16:creationId xmlns:a16="http://schemas.microsoft.com/office/drawing/2014/main" id="{C0F09BA4-28F2-4A9D-B9FD-F57AE6801503}"/>
              </a:ext>
            </a:extLst>
          </p:cNvPr>
          <p:cNvSpPr txBox="1"/>
          <p:nvPr/>
        </p:nvSpPr>
        <p:spPr>
          <a:xfrm>
            <a:off x="454350" y="5153348"/>
            <a:ext cx="1321196" cy="338554"/>
          </a:xfrm>
          <a:prstGeom prst="rect">
            <a:avLst/>
          </a:prstGeom>
          <a:noFill/>
        </p:spPr>
        <p:txBody>
          <a:bodyPr wrap="none" rtlCol="0">
            <a:spAutoFit/>
          </a:bodyPr>
          <a:lstStyle/>
          <a:p>
            <a:r>
              <a:rPr lang="en-US" sz="1600" dirty="0">
                <a:solidFill>
                  <a:schemeClr val="accent3"/>
                </a:solidFill>
                <a:latin typeface="Yanone Kaffeesatz Regular" panose="02000000000000000000" pitchFamily="2" charset="0"/>
              </a:rPr>
              <a:t>Messaging Cluster</a:t>
            </a:r>
            <a:endParaRPr lang="de-CH" sz="1600" dirty="0">
              <a:solidFill>
                <a:schemeClr val="accent3"/>
              </a:solidFill>
              <a:latin typeface="Yanone Kaffeesatz Regular" panose="02000000000000000000" pitchFamily="2" charset="0"/>
            </a:endParaRPr>
          </a:p>
        </p:txBody>
      </p:sp>
      <p:sp>
        <p:nvSpPr>
          <p:cNvPr id="32" name="Cylinder 31">
            <a:extLst>
              <a:ext uri="{FF2B5EF4-FFF2-40B4-BE49-F238E27FC236}">
                <a16:creationId xmlns:a16="http://schemas.microsoft.com/office/drawing/2014/main" id="{C3B763A1-7C59-48CA-BD11-9725D4873405}"/>
              </a:ext>
            </a:extLst>
          </p:cNvPr>
          <p:cNvSpPr/>
          <p:nvPr/>
        </p:nvSpPr>
        <p:spPr>
          <a:xfrm>
            <a:off x="1316640" y="3552399"/>
            <a:ext cx="917811" cy="900965"/>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Cache</a:t>
            </a:r>
          </a:p>
        </p:txBody>
      </p:sp>
      <p:sp>
        <p:nvSpPr>
          <p:cNvPr id="40" name="Rectangle 39">
            <a:extLst>
              <a:ext uri="{FF2B5EF4-FFF2-40B4-BE49-F238E27FC236}">
                <a16:creationId xmlns:a16="http://schemas.microsoft.com/office/drawing/2014/main" id="{7A741BA5-FD10-4573-8B0A-70E131DACD54}"/>
              </a:ext>
            </a:extLst>
          </p:cNvPr>
          <p:cNvSpPr/>
          <p:nvPr/>
        </p:nvSpPr>
        <p:spPr>
          <a:xfrm>
            <a:off x="2554227" y="3610538"/>
            <a:ext cx="1196217" cy="777868"/>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Yanone Kaffeesatz Light" panose="02000000000000000000" pitchFamily="2" charset="0"/>
              </a:rPr>
              <a:t>Subscriber</a:t>
            </a:r>
            <a:endParaRPr lang="de-CH" sz="1100" dirty="0">
              <a:latin typeface="Yanone Kaffeesatz Light" panose="02000000000000000000" pitchFamily="2" charset="0"/>
            </a:endParaRPr>
          </a:p>
        </p:txBody>
      </p:sp>
      <p:sp>
        <p:nvSpPr>
          <p:cNvPr id="43" name="TextBox 42">
            <a:extLst>
              <a:ext uri="{FF2B5EF4-FFF2-40B4-BE49-F238E27FC236}">
                <a16:creationId xmlns:a16="http://schemas.microsoft.com/office/drawing/2014/main" id="{43225A5B-FC04-46DB-A54A-102B2E56013C}"/>
              </a:ext>
            </a:extLst>
          </p:cNvPr>
          <p:cNvSpPr txBox="1"/>
          <p:nvPr/>
        </p:nvSpPr>
        <p:spPr>
          <a:xfrm rot="19652569">
            <a:off x="5139206" y="4215346"/>
            <a:ext cx="1074333"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Refunded</a:t>
            </a:r>
            <a:endParaRPr lang="de-CH" sz="2400" dirty="0">
              <a:solidFill>
                <a:schemeClr val="accent4"/>
              </a:solidFill>
              <a:latin typeface="Yanone Kaffeesatz Regular" panose="02000000000000000000" pitchFamily="2" charset="0"/>
            </a:endParaRPr>
          </a:p>
        </p:txBody>
      </p:sp>
      <p:sp>
        <p:nvSpPr>
          <p:cNvPr id="44" name="Flowchart: Card 43">
            <a:extLst>
              <a:ext uri="{FF2B5EF4-FFF2-40B4-BE49-F238E27FC236}">
                <a16:creationId xmlns:a16="http://schemas.microsoft.com/office/drawing/2014/main" id="{31D89A2C-1314-453D-A940-B3727F582400}"/>
              </a:ext>
            </a:extLst>
          </p:cNvPr>
          <p:cNvSpPr/>
          <p:nvPr/>
        </p:nvSpPr>
        <p:spPr>
          <a:xfrm rot="19550546">
            <a:off x="6126871" y="3876653"/>
            <a:ext cx="378161" cy="349459"/>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24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0C379B43-A2BB-4D11-B452-C876E3F2F0F4}"/>
              </a:ext>
            </a:extLst>
          </p:cNvPr>
          <p:cNvCxnSpPr>
            <a:cxnSpLocks/>
            <a:stCxn id="40" idx="2"/>
            <a:endCxn id="22" idx="4"/>
          </p:cNvCxnSpPr>
          <p:nvPr/>
        </p:nvCxnSpPr>
        <p:spPr>
          <a:xfrm>
            <a:off x="3152336" y="4388406"/>
            <a:ext cx="1682248" cy="89870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F090E31-F59E-4677-94B9-A3F574EA5F90}"/>
              </a:ext>
            </a:extLst>
          </p:cNvPr>
          <p:cNvCxnSpPr>
            <a:cxnSpLocks/>
            <a:endCxn id="32" idx="1"/>
          </p:cNvCxnSpPr>
          <p:nvPr/>
        </p:nvCxnSpPr>
        <p:spPr>
          <a:xfrm>
            <a:off x="1775545" y="3160057"/>
            <a:ext cx="1" cy="39234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9B731B2-3EB6-4F0A-A0C4-2EEE32D7AB12}"/>
              </a:ext>
            </a:extLst>
          </p:cNvPr>
          <p:cNvSpPr txBox="1"/>
          <p:nvPr/>
        </p:nvSpPr>
        <p:spPr>
          <a:xfrm>
            <a:off x="1783467" y="3104494"/>
            <a:ext cx="736099" cy="461665"/>
          </a:xfrm>
          <a:prstGeom prst="rect">
            <a:avLst/>
          </a:prstGeom>
          <a:noFill/>
        </p:spPr>
        <p:txBody>
          <a:bodyPr wrap="none" rtlCol="0">
            <a:spAutoFit/>
          </a:bodyPr>
          <a:lstStyle/>
          <a:p>
            <a:r>
              <a:rPr lang="en-US" sz="2400" dirty="0">
                <a:solidFill>
                  <a:schemeClr val="accent4"/>
                </a:solidFill>
                <a:latin typeface="Yanone Kaffeesatz Regular" panose="02000000000000000000" pitchFamily="2" charset="0"/>
              </a:rPr>
              <a:t>Query</a:t>
            </a:r>
            <a:endParaRPr lang="de-CH" sz="2400" dirty="0">
              <a:solidFill>
                <a:schemeClr val="accent4"/>
              </a:solidFill>
              <a:latin typeface="Yanone Kaffeesatz Regular" panose="02000000000000000000" pitchFamily="2" charset="0"/>
            </a:endParaRPr>
          </a:p>
        </p:txBody>
      </p:sp>
      <p:cxnSp>
        <p:nvCxnSpPr>
          <p:cNvPr id="53" name="Straight Arrow Connector 52">
            <a:extLst>
              <a:ext uri="{FF2B5EF4-FFF2-40B4-BE49-F238E27FC236}">
                <a16:creationId xmlns:a16="http://schemas.microsoft.com/office/drawing/2014/main" id="{1BA8847E-BC1F-4ED9-85C7-B2118B04FAB5}"/>
              </a:ext>
            </a:extLst>
          </p:cNvPr>
          <p:cNvCxnSpPr>
            <a:cxnSpLocks/>
            <a:stCxn id="40" idx="1"/>
            <a:endCxn id="32" idx="4"/>
          </p:cNvCxnSpPr>
          <p:nvPr/>
        </p:nvCxnSpPr>
        <p:spPr>
          <a:xfrm flipH="1">
            <a:off x="2234451" y="3999472"/>
            <a:ext cx="319776" cy="34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41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055754-4CBA-4874-A8AD-D653B92CED08}"/>
              </a:ext>
            </a:extLst>
          </p:cNvPr>
          <p:cNvSpPr/>
          <p:nvPr/>
        </p:nvSpPr>
        <p:spPr>
          <a:xfrm>
            <a:off x="1249051" y="506089"/>
            <a:ext cx="3557384"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Make</a:t>
            </a:r>
            <a:endParaRPr lang="en-US" sz="16600" dirty="0">
              <a:solidFill>
                <a:schemeClr val="accent2"/>
              </a:solidFill>
            </a:endParaRPr>
          </a:p>
        </p:txBody>
      </p:sp>
      <p:sp>
        <p:nvSpPr>
          <p:cNvPr id="3" name="Rectangle 2">
            <a:extLst>
              <a:ext uri="{FF2B5EF4-FFF2-40B4-BE49-F238E27FC236}">
                <a16:creationId xmlns:a16="http://schemas.microsoft.com/office/drawing/2014/main" id="{BD98B37D-7C2E-481F-B37D-FBE892E827A5}"/>
              </a:ext>
            </a:extLst>
          </p:cNvPr>
          <p:cNvSpPr/>
          <p:nvPr/>
        </p:nvSpPr>
        <p:spPr>
          <a:xfrm>
            <a:off x="5537995" y="2497976"/>
            <a:ext cx="1116011"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or</a:t>
            </a:r>
            <a:endParaRPr lang="en-US" dirty="0"/>
          </a:p>
        </p:txBody>
      </p:sp>
      <p:sp>
        <p:nvSpPr>
          <p:cNvPr id="4" name="Rectangle 3">
            <a:extLst>
              <a:ext uri="{FF2B5EF4-FFF2-40B4-BE49-F238E27FC236}">
                <a16:creationId xmlns:a16="http://schemas.microsoft.com/office/drawing/2014/main" id="{56DC8BD5-7EA2-4F5A-8D10-0D830169659E}"/>
              </a:ext>
            </a:extLst>
          </p:cNvPr>
          <p:cNvSpPr/>
          <p:nvPr/>
        </p:nvSpPr>
        <p:spPr>
          <a:xfrm>
            <a:off x="8199066" y="3628851"/>
            <a:ext cx="2573140"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Buy</a:t>
            </a:r>
            <a:endParaRPr lang="en-US" sz="6000" dirty="0">
              <a:solidFill>
                <a:schemeClr val="accent2"/>
              </a:solidFill>
            </a:endParaRPr>
          </a:p>
        </p:txBody>
      </p:sp>
    </p:spTree>
    <p:extLst>
      <p:ext uri="{BB962C8B-B14F-4D97-AF65-F5344CB8AC3E}">
        <p14:creationId xmlns:p14="http://schemas.microsoft.com/office/powerpoint/2010/main" val="89535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F7351-ACAE-4CE4-896D-15AB831B0D59}"/>
              </a:ext>
            </a:extLst>
          </p:cNvPr>
          <p:cNvSpPr/>
          <p:nvPr/>
        </p:nvSpPr>
        <p:spPr>
          <a:xfrm>
            <a:off x="4929655" y="3013502"/>
            <a:ext cx="2332690" cy="830997"/>
          </a:xfrm>
          <a:prstGeom prst="rect">
            <a:avLst/>
          </a:prstGeom>
        </p:spPr>
        <p:txBody>
          <a:bodyPr wrap="none">
            <a:spAutoFit/>
          </a:bodyPr>
          <a:lstStyle/>
          <a:p>
            <a:r>
              <a:rPr lang="en-US" sz="4800" dirty="0">
                <a:solidFill>
                  <a:schemeClr val="tx2"/>
                </a:solidFill>
                <a:latin typeface="Yanone Kaffeesatz Regular" panose="02000000000000000000" pitchFamily="2" charset="0"/>
              </a:rPr>
              <a:t>Placeholder</a:t>
            </a:r>
            <a:endParaRPr lang="en-US" dirty="0"/>
          </a:p>
        </p:txBody>
      </p:sp>
    </p:spTree>
    <p:extLst>
      <p:ext uri="{BB962C8B-B14F-4D97-AF65-F5344CB8AC3E}">
        <p14:creationId xmlns:p14="http://schemas.microsoft.com/office/powerpoint/2010/main" val="387586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Tree>
    <p:extLst>
      <p:ext uri="{BB962C8B-B14F-4D97-AF65-F5344CB8AC3E}">
        <p14:creationId xmlns:p14="http://schemas.microsoft.com/office/powerpoint/2010/main" val="286440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625</Words>
  <Application>Microsoft Office PowerPoint</Application>
  <PresentationFormat>Widescreen</PresentationFormat>
  <Paragraphs>108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395</cp:revision>
  <dcterms:created xsi:type="dcterms:W3CDTF">2016-02-22T14:00:45Z</dcterms:created>
  <dcterms:modified xsi:type="dcterms:W3CDTF">2018-05-30T20:34:48Z</dcterms:modified>
</cp:coreProperties>
</file>