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8" r:id="rId2"/>
    <p:sldId id="285" r:id="rId3"/>
    <p:sldId id="298" r:id="rId4"/>
    <p:sldId id="459" r:id="rId5"/>
    <p:sldId id="293" r:id="rId6"/>
    <p:sldId id="457" r:id="rId7"/>
    <p:sldId id="458" r:id="rId8"/>
    <p:sldId id="460" r:id="rId9"/>
    <p:sldId id="461" r:id="rId10"/>
    <p:sldId id="277" r:id="rId11"/>
    <p:sldId id="319" r:id="rId12"/>
    <p:sldId id="273" r:id="rId13"/>
    <p:sldId id="455" r:id="rId14"/>
    <p:sldId id="267" r:id="rId15"/>
    <p:sldId id="275" r:id="rId16"/>
    <p:sldId id="26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 id="298"/>
            <p14:sldId id="459"/>
            <p14:sldId id="293"/>
            <p14:sldId id="457"/>
            <p14:sldId id="458"/>
            <p14:sldId id="460"/>
            <p14:sldId id="461"/>
            <p14:sldId id="277"/>
            <p14:sldId id="319"/>
          </p14:sldIdLst>
        </p14:section>
        <p14:section name="Q &amp; A" id="{EC3F6F94-2D82-4EB0-B8B3-D1EDFDD37945}">
          <p14:sldIdLst>
            <p14:sldId id="273"/>
            <p14:sldId id="455"/>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54" d="100"/>
          <a:sy n="154" d="100"/>
        </p:scale>
        <p:origin x="2665" y="115"/>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08.06.2018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Story: We lost maintenance windows because our legacy application had to fulfill invoice refund requests from </a:t>
            </a:r>
            <a:r>
              <a:rPr lang="en-US" dirty="0" err="1"/>
              <a:t>webshops</a:t>
            </a:r>
            <a:r>
              <a:rPr lang="en-US" dirty="0"/>
              <a:t> 24 hours and seven days a week. Web clients were constantly sending us refunds and hammering our APIs for state changes (polling was the thing at the time and we got the impression PHP developers think the more they poll the higher the chance that their requests go through ;) )</a:t>
            </a:r>
          </a:p>
          <a:p>
            <a:endParaRPr lang="en-US" dirty="0"/>
          </a:p>
        </p:txBody>
      </p:sp>
      <p:sp>
        <p:nvSpPr>
          <p:cNvPr id="4" name="Slide Number Placeholder 3"/>
          <p:cNvSpPr>
            <a:spLocks noGrp="1"/>
          </p:cNvSpPr>
          <p:nvPr>
            <p:ph type="sldNum" sz="quarter" idx="10"/>
          </p:nvPr>
        </p:nvSpPr>
        <p:spPr/>
        <p:txBody>
          <a:bodyPr/>
          <a:lstStyle/>
          <a:p>
            <a:fld id="{59E9685D-E391-4BCC-987B-6FB0218A8DB9}" type="slidenum">
              <a:rPr lang="en-US" smtClean="0"/>
              <a:t>2</a:t>
            </a:fld>
            <a:endParaRPr lang="en-US"/>
          </a:p>
        </p:txBody>
      </p:sp>
    </p:spTree>
    <p:extLst>
      <p:ext uri="{BB962C8B-B14F-4D97-AF65-F5344CB8AC3E}">
        <p14:creationId xmlns:p14="http://schemas.microsoft.com/office/powerpoint/2010/main" val="161422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WCF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9987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Praise the lords of messaging</a:t>
            </a:r>
          </a:p>
          <a:p>
            <a:r>
              <a:rPr lang="en-US" dirty="0"/>
              <a:t>We realized invoice refunds is a perfect domain to apply messaging to</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362679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give the refunding client an immediate fake state and send a message to the legacy system</a:t>
            </a:r>
          </a:p>
          <a:p>
            <a:r>
              <a:rPr lang="en-US" dirty="0"/>
              <a:t>While the legacy system was processing refunds it could fire events and the demilitarized zone could subscribe to those messages and update the front-end cache</a:t>
            </a:r>
          </a:p>
          <a:p>
            <a:r>
              <a:rPr lang="en-US" dirty="0"/>
              <a:t>The </a:t>
            </a:r>
            <a:r>
              <a:rPr lang="en-US" dirty="0" err="1"/>
              <a:t>webshop</a:t>
            </a:r>
            <a:r>
              <a:rPr lang="en-US" dirty="0"/>
              <a:t> clients could ask for state as much as they wanted we didn’t bother anymore</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Attention: Be careful to not implement a distributed cache invalidation on top of messaging. Use a distributed cache instead</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Fully bought into messaging the next hard decision had to be taken: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E9685D-E391-4BCC-987B-6FB0218A8DB9}" type="slidenum">
              <a:rPr lang="en-US" smtClean="0"/>
              <a:t>5</a:t>
            </a:fld>
            <a:endParaRPr lang="en-US"/>
          </a:p>
        </p:txBody>
      </p:sp>
    </p:spTree>
    <p:extLst>
      <p:ext uri="{BB962C8B-B14F-4D97-AF65-F5344CB8AC3E}">
        <p14:creationId xmlns:p14="http://schemas.microsoft.com/office/powerpoint/2010/main" val="349659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or buy</a:t>
            </a:r>
          </a:p>
          <a:p>
            <a:r>
              <a:rPr lang="en-US" dirty="0"/>
              <a:t>TLDR: We went for buy in this project but in another project I was part of we didn’t. After all building a messaging library can’t be that hard right?</a:t>
            </a:r>
            <a:br>
              <a:rPr lang="en-US" dirty="0"/>
            </a:br>
            <a:r>
              <a:rPr lang="en-US" dirty="0"/>
              <a:t>Let me walk you through the challenges we’ll faced in building a robust messaging library</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86086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basic features do we expect from the messaging middleware</a:t>
            </a:r>
          </a:p>
          <a:p>
            <a:endParaRPr lang="en-US" dirty="0"/>
          </a:p>
          <a:p>
            <a:r>
              <a:rPr lang="en-ZA" dirty="0"/>
              <a:t>Sending messages</a:t>
            </a:r>
          </a:p>
          <a:p>
            <a:r>
              <a:rPr lang="en-ZA" dirty="0"/>
              <a:t>Receiving</a:t>
            </a:r>
          </a:p>
          <a:p>
            <a:endParaRPr lang="en-ZA" dirty="0"/>
          </a:p>
          <a:p>
            <a:r>
              <a:rPr lang="en-ZA" dirty="0"/>
              <a:t>Use Slide 5 augmented with these concepts</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92691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showed the basic bits send and receive as well as </a:t>
            </a:r>
            <a:r>
              <a:rPr lang="en-US" dirty="0" err="1"/>
              <a:t>tx</a:t>
            </a:r>
            <a:endParaRPr lang="en-US" dirty="0"/>
          </a:p>
          <a:p>
            <a:r>
              <a:rPr lang="en-US" dirty="0"/>
              <a:t>But what about delayed delivery, </a:t>
            </a:r>
            <a:r>
              <a:rPr lang="en-US" dirty="0" err="1"/>
              <a:t>scaleout</a:t>
            </a:r>
            <a:r>
              <a:rPr lang="en-US" dirty="0"/>
              <a:t>, competing consumer, state management, runtime configuration for routing to adjust to topology changes, pub/sub, retries</a:t>
            </a:r>
            <a:endParaRPr lang="en-ZA"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937733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you have this </a:t>
            </a:r>
            <a:r>
              <a:rPr lang="en-US" dirty="0" err="1"/>
              <a:t>dist</a:t>
            </a:r>
            <a:r>
              <a:rPr lang="en-US" dirty="0"/>
              <a:t> systems mess. How the heck do you know what is going on</a:t>
            </a:r>
          </a:p>
          <a:p>
            <a:r>
              <a:rPr lang="en-US" dirty="0"/>
              <a:t>How to troubleshoot</a:t>
            </a:r>
          </a:p>
          <a:p>
            <a:r>
              <a:rPr lang="en-US" dirty="0"/>
              <a:t>How to monitor</a:t>
            </a:r>
          </a:p>
          <a:p>
            <a:r>
              <a:rPr lang="en-US" dirty="0"/>
              <a:t>How to visualize</a:t>
            </a:r>
          </a:p>
          <a:p>
            <a:r>
              <a:rPr lang="en-US" dirty="0"/>
              <a:t>How to determine whether the consumers are coping with the load</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02714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08.06.2018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08.06.2018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08.06.2018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08.06.2018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08.06.2018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08.06.2018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08.06.2018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08.06.2018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08.06.2018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08.06.2018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08.06.2018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08.06.2018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283" y="2767281"/>
            <a:ext cx="10265434" cy="1323439"/>
          </a:xfrm>
          <a:prstGeom prst="rect">
            <a:avLst/>
          </a:prstGeom>
        </p:spPr>
        <p:txBody>
          <a:bodyPr wrap="square">
            <a:spAutoFit/>
          </a:bodyPr>
          <a:lstStyle/>
          <a:p>
            <a:r>
              <a:rPr lang="en-US" sz="8000" dirty="0">
                <a:solidFill>
                  <a:schemeClr val="accent2"/>
                </a:solidFill>
                <a:latin typeface="Yanone Kaffeesatz Regular" panose="02000000000000000000" pitchFamily="2" charset="0"/>
              </a:rPr>
              <a:t>Do it yourself. A message pump</a:t>
            </a:r>
            <a:endParaRPr lang="de-CH" sz="900" dirty="0"/>
          </a:p>
        </p:txBody>
      </p:sp>
      <p:sp>
        <p:nvSpPr>
          <p:cNvPr id="7" name="Rectangle 6"/>
          <p:cNvSpPr/>
          <p:nvPr/>
        </p:nvSpPr>
        <p:spPr>
          <a:xfrm>
            <a:off x="7461484" y="4090720"/>
            <a:ext cx="3470822" cy="1015663"/>
          </a:xfrm>
          <a:prstGeom prst="rect">
            <a:avLst/>
          </a:prstGeom>
        </p:spPr>
        <p:txBody>
          <a:bodyPr wrap="none">
            <a:spAutoFit/>
          </a:bodyPr>
          <a:lstStyle/>
          <a:p>
            <a:r>
              <a:rPr lang="en-US" sz="6000" dirty="0">
                <a:solidFill>
                  <a:schemeClr val="accent4"/>
                </a:solidFill>
                <a:latin typeface="Yanone Kaffeesatz Regular" panose="02000000000000000000" pitchFamily="2" charset="0"/>
              </a:rPr>
              <a:t>that kicks ass</a:t>
            </a:r>
            <a:endParaRPr lang="de-CH" sz="60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Tree>
    <p:extLst>
      <p:ext uri="{BB962C8B-B14F-4D97-AF65-F5344CB8AC3E}">
        <p14:creationId xmlns:p14="http://schemas.microsoft.com/office/powerpoint/2010/main" val="286440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Tree>
    <p:extLst>
      <p:ext uri="{BB962C8B-B14F-4D97-AF65-F5344CB8AC3E}">
        <p14:creationId xmlns:p14="http://schemas.microsoft.com/office/powerpoint/2010/main" val="243618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3034805"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a:solidFill>
                  <a:schemeClr val="accent4"/>
                </a:solidFill>
                <a:latin typeface="Yanone Kaffeesatz Regular" panose="02000000000000000000" pitchFamily="2" charset="0"/>
              </a:rPr>
              <a:t>tutorials/quickstart</a:t>
            </a:r>
          </a:p>
        </p:txBody>
      </p:sp>
      <p:pic>
        <p:nvPicPr>
          <p:cNvPr id="5" name="Picture 4">
            <a:extLst>
              <a:ext uri="{FF2B5EF4-FFF2-40B4-BE49-F238E27FC236}">
                <a16:creationId xmlns:a16="http://schemas.microsoft.com/office/drawing/2014/main" id="{C82DB241-DD1A-4C0E-8A6B-BB8AE7AEE02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84519" y="-1"/>
            <a:ext cx="8525332" cy="6858000"/>
          </a:xfrm>
          <a:prstGeom prst="rect">
            <a:avLst/>
          </a:prstGeom>
        </p:spPr>
      </p:pic>
    </p:spTree>
    <p:extLst>
      <p:ext uri="{BB962C8B-B14F-4D97-AF65-F5344CB8AC3E}">
        <p14:creationId xmlns:p14="http://schemas.microsoft.com/office/powerpoint/2010/main" val="2228612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133684"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MessagePump</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521434"/>
            <a:ext cx="1838783" cy="5978426"/>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4093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WCF Services</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177965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Windows Service</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57419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DMZ</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96853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Backend</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671203" y="3823305"/>
            <a:ext cx="51488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59530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Refund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570989"/>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295946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
        <p:nvSpPr>
          <p:cNvPr id="3" name="Rectangle 2">
            <a:extLst>
              <a:ext uri="{FF2B5EF4-FFF2-40B4-BE49-F238E27FC236}">
                <a16:creationId xmlns:a16="http://schemas.microsoft.com/office/drawing/2014/main" id="{7E3E853C-D5F5-4FA4-8B72-24F71B359C6E}"/>
              </a:ext>
            </a:extLst>
          </p:cNvPr>
          <p:cNvSpPr/>
          <p:nvPr/>
        </p:nvSpPr>
        <p:spPr>
          <a:xfrm rot="1037314">
            <a:off x="5102138" y="1338706"/>
            <a:ext cx="1539204" cy="4508927"/>
          </a:xfrm>
          <a:prstGeom prst="rect">
            <a:avLst/>
          </a:prstGeom>
        </p:spPr>
        <p:txBody>
          <a:bodyPr wrap="none">
            <a:spAutoFit/>
          </a:bodyPr>
          <a:lstStyle/>
          <a:p>
            <a:r>
              <a:rPr lang="en-US" sz="28700" dirty="0">
                <a:solidFill>
                  <a:schemeClr val="accent2"/>
                </a:solidFill>
                <a:latin typeface="Yanone Kaffeesatz Regular" panose="02000000000000000000" pitchFamily="2" charset="0"/>
              </a:rPr>
              <a:t>o</a:t>
            </a:r>
            <a:endParaRPr lang="en-US" sz="28700" dirty="0"/>
          </a:p>
        </p:txBody>
      </p:sp>
      <p:sp>
        <p:nvSpPr>
          <p:cNvPr id="5" name="Rectangle 4">
            <a:extLst>
              <a:ext uri="{FF2B5EF4-FFF2-40B4-BE49-F238E27FC236}">
                <a16:creationId xmlns:a16="http://schemas.microsoft.com/office/drawing/2014/main" id="{77EC48CA-5FE6-4355-B05C-6C746118F602}"/>
              </a:ext>
            </a:extLst>
          </p:cNvPr>
          <p:cNvSpPr/>
          <p:nvPr/>
        </p:nvSpPr>
        <p:spPr>
          <a:xfrm rot="19877195">
            <a:off x="6387788" y="1249258"/>
            <a:ext cx="2234907" cy="4462760"/>
          </a:xfrm>
          <a:prstGeom prst="rect">
            <a:avLst/>
          </a:prstGeom>
        </p:spPr>
        <p:txBody>
          <a:bodyPr wrap="none">
            <a:spAutoFit/>
          </a:bodyPr>
          <a:lstStyle/>
          <a:p>
            <a:r>
              <a:rPr lang="en-US" sz="28400" dirty="0">
                <a:solidFill>
                  <a:schemeClr val="accent2"/>
                </a:solidFill>
                <a:latin typeface="Yanone Kaffeesatz Regular" panose="02000000000000000000" pitchFamily="2" charset="0"/>
              </a:rPr>
              <a:t>m</a:t>
            </a:r>
            <a:endParaRPr lang="en-US" sz="28400" dirty="0"/>
          </a:p>
        </p:txBody>
      </p:sp>
    </p:spTree>
    <p:extLst>
      <p:ext uri="{BB962C8B-B14F-4D97-AF65-F5344CB8AC3E}">
        <p14:creationId xmlns:p14="http://schemas.microsoft.com/office/powerpoint/2010/main" val="285883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D9AF43-6771-451D-A5CC-7BBCF828BA56}"/>
              </a:ext>
            </a:extLst>
          </p:cNvPr>
          <p:cNvSpPr/>
          <p:nvPr/>
        </p:nvSpPr>
        <p:spPr>
          <a:xfrm>
            <a:off x="1853774" y="966961"/>
            <a:ext cx="48766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praise the lords of</a:t>
            </a:r>
            <a:endParaRPr lang="en-US" sz="6600" dirty="0"/>
          </a:p>
        </p:txBody>
      </p:sp>
      <p:sp>
        <p:nvSpPr>
          <p:cNvPr id="3" name="Rectangle 2">
            <a:extLst>
              <a:ext uri="{FF2B5EF4-FFF2-40B4-BE49-F238E27FC236}">
                <a16:creationId xmlns:a16="http://schemas.microsoft.com/office/drawing/2014/main" id="{90A036B2-9F11-4495-82B8-FD1BDF7C132E}"/>
              </a:ext>
            </a:extLst>
          </p:cNvPr>
          <p:cNvSpPr/>
          <p:nvPr/>
        </p:nvSpPr>
        <p:spPr>
          <a:xfrm>
            <a:off x="2480267" y="2105561"/>
            <a:ext cx="7231467"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messaging</a:t>
            </a:r>
            <a:endParaRPr lang="en-US" dirty="0"/>
          </a:p>
        </p:txBody>
      </p:sp>
    </p:spTree>
    <p:extLst>
      <p:ext uri="{BB962C8B-B14F-4D97-AF65-F5344CB8AC3E}">
        <p14:creationId xmlns:p14="http://schemas.microsoft.com/office/powerpoint/2010/main" val="268763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325573" y="1503204"/>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775546" y="1017697"/>
            <a:ext cx="14093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WCF Services</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396683" y="1400594"/>
            <a:ext cx="177965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Windows Service</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57419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DMZ</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6853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Backend</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891688" y="2437159"/>
            <a:ext cx="1888568" cy="242710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Queues</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69088" y="2332739"/>
            <a:ext cx="1065496" cy="29543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983324">
            <a:off x="4271696" y="3750538"/>
            <a:ext cx="845103"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Refund</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242126" y="3273915"/>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2" name="Cylinder 31">
            <a:extLst>
              <a:ext uri="{FF2B5EF4-FFF2-40B4-BE49-F238E27FC236}">
                <a16:creationId xmlns:a16="http://schemas.microsoft.com/office/drawing/2014/main" id="{C3B763A1-7C59-48CA-BD11-9725D4873405}"/>
              </a:ext>
            </a:extLst>
          </p:cNvPr>
          <p:cNvSpPr/>
          <p:nvPr/>
        </p:nvSpPr>
        <p:spPr>
          <a:xfrm>
            <a:off x="1316640" y="3552399"/>
            <a:ext cx="917811" cy="900965"/>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Cache</a:t>
            </a:r>
          </a:p>
        </p:txBody>
      </p:sp>
      <p:sp>
        <p:nvSpPr>
          <p:cNvPr id="40" name="Rectangle 39">
            <a:extLst>
              <a:ext uri="{FF2B5EF4-FFF2-40B4-BE49-F238E27FC236}">
                <a16:creationId xmlns:a16="http://schemas.microsoft.com/office/drawing/2014/main" id="{7A741BA5-FD10-4573-8B0A-70E131DACD54}"/>
              </a:ext>
            </a:extLst>
          </p:cNvPr>
          <p:cNvSpPr/>
          <p:nvPr/>
        </p:nvSpPr>
        <p:spPr>
          <a:xfrm>
            <a:off x="2554227" y="3610538"/>
            <a:ext cx="1196217" cy="777868"/>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Yanone Kaffeesatz Light" panose="02000000000000000000" pitchFamily="2" charset="0"/>
              </a:rPr>
              <a:t>Subscriber</a:t>
            </a:r>
            <a:endParaRPr lang="de-CH" sz="1100" dirty="0">
              <a:latin typeface="Yanone Kaffeesatz Light" panose="02000000000000000000" pitchFamily="2" charset="0"/>
            </a:endParaRPr>
          </a:p>
        </p:txBody>
      </p:sp>
      <p:sp>
        <p:nvSpPr>
          <p:cNvPr id="43" name="TextBox 42">
            <a:extLst>
              <a:ext uri="{FF2B5EF4-FFF2-40B4-BE49-F238E27FC236}">
                <a16:creationId xmlns:a16="http://schemas.microsoft.com/office/drawing/2014/main" id="{43225A5B-FC04-46DB-A54A-102B2E56013C}"/>
              </a:ext>
            </a:extLst>
          </p:cNvPr>
          <p:cNvSpPr txBox="1"/>
          <p:nvPr/>
        </p:nvSpPr>
        <p:spPr>
          <a:xfrm rot="19652569">
            <a:off x="5139206" y="4215346"/>
            <a:ext cx="1074333"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Refunded</a:t>
            </a:r>
            <a:endParaRPr lang="de-CH" sz="2400" dirty="0">
              <a:solidFill>
                <a:schemeClr val="accent4"/>
              </a:solidFill>
              <a:latin typeface="Yanone Kaffeesatz Regular" panose="02000000000000000000" pitchFamily="2" charset="0"/>
            </a:endParaRPr>
          </a:p>
        </p:txBody>
      </p:sp>
      <p:sp>
        <p:nvSpPr>
          <p:cNvPr id="44" name="Flowchart: Card 43">
            <a:extLst>
              <a:ext uri="{FF2B5EF4-FFF2-40B4-BE49-F238E27FC236}">
                <a16:creationId xmlns:a16="http://schemas.microsoft.com/office/drawing/2014/main" id="{31D89A2C-1314-453D-A940-B3727F582400}"/>
              </a:ext>
            </a:extLst>
          </p:cNvPr>
          <p:cNvSpPr/>
          <p:nvPr/>
        </p:nvSpPr>
        <p:spPr>
          <a:xfrm rot="19550546">
            <a:off x="6126871" y="3876653"/>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0C379B43-A2BB-4D11-B452-C876E3F2F0F4}"/>
              </a:ext>
            </a:extLst>
          </p:cNvPr>
          <p:cNvCxnSpPr>
            <a:cxnSpLocks/>
            <a:stCxn id="40" idx="2"/>
            <a:endCxn id="22" idx="4"/>
          </p:cNvCxnSpPr>
          <p:nvPr/>
        </p:nvCxnSpPr>
        <p:spPr>
          <a:xfrm>
            <a:off x="3152336" y="4388406"/>
            <a:ext cx="1682248" cy="8987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090E31-F59E-4677-94B9-A3F574EA5F90}"/>
              </a:ext>
            </a:extLst>
          </p:cNvPr>
          <p:cNvCxnSpPr>
            <a:cxnSpLocks/>
            <a:endCxn id="32" idx="1"/>
          </p:cNvCxnSpPr>
          <p:nvPr/>
        </p:nvCxnSpPr>
        <p:spPr>
          <a:xfrm>
            <a:off x="1775545" y="3160057"/>
            <a:ext cx="1" cy="39234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9B731B2-3EB6-4F0A-A0C4-2EEE32D7AB12}"/>
              </a:ext>
            </a:extLst>
          </p:cNvPr>
          <p:cNvSpPr txBox="1"/>
          <p:nvPr/>
        </p:nvSpPr>
        <p:spPr>
          <a:xfrm>
            <a:off x="1783467" y="3104494"/>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cxnSp>
        <p:nvCxnSpPr>
          <p:cNvPr id="53" name="Straight Arrow Connector 52">
            <a:extLst>
              <a:ext uri="{FF2B5EF4-FFF2-40B4-BE49-F238E27FC236}">
                <a16:creationId xmlns:a16="http://schemas.microsoft.com/office/drawing/2014/main" id="{1BA8847E-BC1F-4ED9-85C7-B2118B04FAB5}"/>
              </a:ext>
            </a:extLst>
          </p:cNvPr>
          <p:cNvCxnSpPr>
            <a:cxnSpLocks/>
            <a:stCxn id="40" idx="1"/>
            <a:endCxn id="32" idx="4"/>
          </p:cNvCxnSpPr>
          <p:nvPr/>
        </p:nvCxnSpPr>
        <p:spPr>
          <a:xfrm flipH="1">
            <a:off x="2234451" y="3999472"/>
            <a:ext cx="319776" cy="34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41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055754-4CBA-4874-A8AD-D653B92CED08}"/>
              </a:ext>
            </a:extLst>
          </p:cNvPr>
          <p:cNvSpPr/>
          <p:nvPr/>
        </p:nvSpPr>
        <p:spPr>
          <a:xfrm>
            <a:off x="1249051" y="506089"/>
            <a:ext cx="3557384"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Make</a:t>
            </a:r>
            <a:endParaRPr lang="en-US" sz="16600" dirty="0">
              <a:solidFill>
                <a:schemeClr val="accent2"/>
              </a:solidFill>
            </a:endParaRPr>
          </a:p>
        </p:txBody>
      </p:sp>
      <p:sp>
        <p:nvSpPr>
          <p:cNvPr id="3" name="Rectangle 2">
            <a:extLst>
              <a:ext uri="{FF2B5EF4-FFF2-40B4-BE49-F238E27FC236}">
                <a16:creationId xmlns:a16="http://schemas.microsoft.com/office/drawing/2014/main" id="{BD98B37D-7C2E-481F-B37D-FBE892E827A5}"/>
              </a:ext>
            </a:extLst>
          </p:cNvPr>
          <p:cNvSpPr/>
          <p:nvPr/>
        </p:nvSpPr>
        <p:spPr>
          <a:xfrm>
            <a:off x="5537995" y="2497976"/>
            <a:ext cx="1116011"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or</a:t>
            </a:r>
            <a:endParaRPr lang="en-US" dirty="0"/>
          </a:p>
        </p:txBody>
      </p:sp>
      <p:sp>
        <p:nvSpPr>
          <p:cNvPr id="4" name="Rectangle 3">
            <a:extLst>
              <a:ext uri="{FF2B5EF4-FFF2-40B4-BE49-F238E27FC236}">
                <a16:creationId xmlns:a16="http://schemas.microsoft.com/office/drawing/2014/main" id="{56DC8BD5-7EA2-4F5A-8D10-0D830169659E}"/>
              </a:ext>
            </a:extLst>
          </p:cNvPr>
          <p:cNvSpPr/>
          <p:nvPr/>
        </p:nvSpPr>
        <p:spPr>
          <a:xfrm>
            <a:off x="8199066" y="3628851"/>
            <a:ext cx="2573140"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Buy</a:t>
            </a:r>
            <a:endParaRPr lang="en-US" sz="6000" dirty="0">
              <a:solidFill>
                <a:schemeClr val="accent2"/>
              </a:solidFill>
            </a:endParaRPr>
          </a:p>
        </p:txBody>
      </p:sp>
    </p:spTree>
    <p:extLst>
      <p:ext uri="{BB962C8B-B14F-4D97-AF65-F5344CB8AC3E}">
        <p14:creationId xmlns:p14="http://schemas.microsoft.com/office/powerpoint/2010/main" val="89535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DF7351-ACAE-4CE4-896D-15AB831B0D59}"/>
              </a:ext>
            </a:extLst>
          </p:cNvPr>
          <p:cNvSpPr/>
          <p:nvPr/>
        </p:nvSpPr>
        <p:spPr>
          <a:xfrm>
            <a:off x="4929655" y="3013502"/>
            <a:ext cx="2332690" cy="830997"/>
          </a:xfrm>
          <a:prstGeom prst="rect">
            <a:avLst/>
          </a:prstGeom>
        </p:spPr>
        <p:txBody>
          <a:bodyPr wrap="none">
            <a:spAutoFit/>
          </a:bodyPr>
          <a:lstStyle/>
          <a:p>
            <a:r>
              <a:rPr lang="en-US" sz="4800" dirty="0">
                <a:solidFill>
                  <a:schemeClr val="tx2"/>
                </a:solidFill>
                <a:latin typeface="Yanone Kaffeesatz Regular" panose="02000000000000000000" pitchFamily="2" charset="0"/>
              </a:rPr>
              <a:t>Placeholder</a:t>
            </a:r>
            <a:endParaRPr lang="en-US" dirty="0"/>
          </a:p>
        </p:txBody>
      </p:sp>
    </p:spTree>
    <p:extLst>
      <p:ext uri="{BB962C8B-B14F-4D97-AF65-F5344CB8AC3E}">
        <p14:creationId xmlns:p14="http://schemas.microsoft.com/office/powerpoint/2010/main" val="387586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DF7351-ACAE-4CE4-896D-15AB831B0D59}"/>
              </a:ext>
            </a:extLst>
          </p:cNvPr>
          <p:cNvSpPr/>
          <p:nvPr/>
        </p:nvSpPr>
        <p:spPr>
          <a:xfrm>
            <a:off x="4929655" y="3013502"/>
            <a:ext cx="2332690" cy="830997"/>
          </a:xfrm>
          <a:prstGeom prst="rect">
            <a:avLst/>
          </a:prstGeom>
        </p:spPr>
        <p:txBody>
          <a:bodyPr wrap="none">
            <a:spAutoFit/>
          </a:bodyPr>
          <a:lstStyle/>
          <a:p>
            <a:r>
              <a:rPr lang="en-US" sz="4800" dirty="0">
                <a:solidFill>
                  <a:schemeClr val="tx2"/>
                </a:solidFill>
                <a:latin typeface="Yanone Kaffeesatz Regular" panose="02000000000000000000" pitchFamily="2" charset="0"/>
              </a:rPr>
              <a:t>Placeholder</a:t>
            </a:r>
            <a:endParaRPr lang="en-US" dirty="0"/>
          </a:p>
        </p:txBody>
      </p:sp>
    </p:spTree>
    <p:extLst>
      <p:ext uri="{BB962C8B-B14F-4D97-AF65-F5344CB8AC3E}">
        <p14:creationId xmlns:p14="http://schemas.microsoft.com/office/powerpoint/2010/main" val="397736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06BDD5-DAAF-4F61-BAD4-94A06101EC71}"/>
              </a:ext>
            </a:extLst>
          </p:cNvPr>
          <p:cNvSpPr/>
          <p:nvPr/>
        </p:nvSpPr>
        <p:spPr>
          <a:xfrm>
            <a:off x="4929655" y="3013502"/>
            <a:ext cx="2332690" cy="830997"/>
          </a:xfrm>
          <a:prstGeom prst="rect">
            <a:avLst/>
          </a:prstGeom>
        </p:spPr>
        <p:txBody>
          <a:bodyPr wrap="none">
            <a:spAutoFit/>
          </a:bodyPr>
          <a:lstStyle/>
          <a:p>
            <a:r>
              <a:rPr lang="en-US" sz="4800" dirty="0">
                <a:solidFill>
                  <a:schemeClr val="tx2"/>
                </a:solidFill>
                <a:latin typeface="Yanone Kaffeesatz Regular" panose="02000000000000000000" pitchFamily="2" charset="0"/>
              </a:rPr>
              <a:t>Placeholder</a:t>
            </a:r>
            <a:endParaRPr lang="en-US" dirty="0"/>
          </a:p>
        </p:txBody>
      </p:sp>
    </p:spTree>
    <p:extLst>
      <p:ext uri="{BB962C8B-B14F-4D97-AF65-F5344CB8AC3E}">
        <p14:creationId xmlns:p14="http://schemas.microsoft.com/office/powerpoint/2010/main" val="33352441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711</Words>
  <Application>Microsoft Office PowerPoint</Application>
  <PresentationFormat>Widescreen</PresentationFormat>
  <Paragraphs>119</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398</cp:revision>
  <dcterms:created xsi:type="dcterms:W3CDTF">2016-02-22T14:00:45Z</dcterms:created>
  <dcterms:modified xsi:type="dcterms:W3CDTF">2018-06-08T08:23:25Z</dcterms:modified>
</cp:coreProperties>
</file>