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78" r:id="rId2"/>
    <p:sldId id="268" r:id="rId3"/>
    <p:sldId id="342" r:id="rId4"/>
    <p:sldId id="343" r:id="rId5"/>
    <p:sldId id="344" r:id="rId6"/>
    <p:sldId id="345" r:id="rId7"/>
    <p:sldId id="346" r:id="rId8"/>
    <p:sldId id="347" r:id="rId9"/>
    <p:sldId id="348" r:id="rId10"/>
    <p:sldId id="351" r:id="rId11"/>
    <p:sldId id="352" r:id="rId12"/>
    <p:sldId id="353" r:id="rId13"/>
    <p:sldId id="354" r:id="rId14"/>
    <p:sldId id="349" r:id="rId15"/>
    <p:sldId id="350" r:id="rId16"/>
    <p:sldId id="375" r:id="rId17"/>
    <p:sldId id="358" r:id="rId18"/>
    <p:sldId id="355" r:id="rId19"/>
    <p:sldId id="385" r:id="rId20"/>
    <p:sldId id="356" r:id="rId21"/>
    <p:sldId id="357" r:id="rId22"/>
    <p:sldId id="359" r:id="rId23"/>
    <p:sldId id="360" r:id="rId24"/>
    <p:sldId id="362" r:id="rId25"/>
    <p:sldId id="386" r:id="rId26"/>
    <p:sldId id="363" r:id="rId27"/>
    <p:sldId id="361" r:id="rId28"/>
    <p:sldId id="364" r:id="rId29"/>
    <p:sldId id="365" r:id="rId30"/>
    <p:sldId id="366" r:id="rId31"/>
    <p:sldId id="373" r:id="rId32"/>
    <p:sldId id="367" r:id="rId33"/>
    <p:sldId id="374" r:id="rId34"/>
    <p:sldId id="387" r:id="rId35"/>
    <p:sldId id="397" r:id="rId36"/>
    <p:sldId id="368" r:id="rId37"/>
    <p:sldId id="376" r:id="rId38"/>
    <p:sldId id="377" r:id="rId39"/>
    <p:sldId id="388" r:id="rId40"/>
    <p:sldId id="378" r:id="rId41"/>
    <p:sldId id="389" r:id="rId42"/>
    <p:sldId id="390" r:id="rId43"/>
    <p:sldId id="391" r:id="rId44"/>
    <p:sldId id="392" r:id="rId45"/>
    <p:sldId id="393" r:id="rId46"/>
    <p:sldId id="369" r:id="rId47"/>
    <p:sldId id="394" r:id="rId48"/>
    <p:sldId id="395" r:id="rId49"/>
    <p:sldId id="396" r:id="rId50"/>
    <p:sldId id="371" r:id="rId51"/>
    <p:sldId id="372" r:id="rId52"/>
    <p:sldId id="370" r:id="rId53"/>
    <p:sldId id="379" r:id="rId54"/>
    <p:sldId id="380" r:id="rId55"/>
    <p:sldId id="381" r:id="rId56"/>
    <p:sldId id="382" r:id="rId57"/>
    <p:sldId id="383" r:id="rId58"/>
    <p:sldId id="384" r:id="rId59"/>
    <p:sldId id="267" r:id="rId60"/>
    <p:sldId id="275" r:id="rId61"/>
    <p:sldId id="279"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0AF5C8-00D9-4AE2-95E5-E66505DF4034}">
          <p14:sldIdLst>
            <p14:sldId id="278"/>
            <p14:sldId id="268"/>
            <p14:sldId id="342"/>
            <p14:sldId id="343"/>
            <p14:sldId id="344"/>
            <p14:sldId id="345"/>
            <p14:sldId id="346"/>
            <p14:sldId id="347"/>
            <p14:sldId id="348"/>
            <p14:sldId id="351"/>
            <p14:sldId id="352"/>
            <p14:sldId id="353"/>
            <p14:sldId id="354"/>
            <p14:sldId id="349"/>
            <p14:sldId id="350"/>
          </p14:sldIdLst>
        </p14:section>
        <p14:section name="Process" id="{E09579EF-7AB0-4244-BB57-E3D41E728303}">
          <p14:sldIdLst>
            <p14:sldId id="375"/>
            <p14:sldId id="358"/>
            <p14:sldId id="355"/>
            <p14:sldId id="385"/>
            <p14:sldId id="356"/>
            <p14:sldId id="357"/>
            <p14:sldId id="359"/>
            <p14:sldId id="360"/>
            <p14:sldId id="362"/>
            <p14:sldId id="386"/>
            <p14:sldId id="363"/>
            <p14:sldId id="361"/>
            <p14:sldId id="364"/>
            <p14:sldId id="365"/>
            <p14:sldId id="366"/>
            <p14:sldId id="373"/>
            <p14:sldId id="367"/>
            <p14:sldId id="374"/>
            <p14:sldId id="387"/>
            <p14:sldId id="397"/>
            <p14:sldId id="368"/>
            <p14:sldId id="376"/>
            <p14:sldId id="377"/>
            <p14:sldId id="388"/>
            <p14:sldId id="378"/>
            <p14:sldId id="389"/>
            <p14:sldId id="390"/>
            <p14:sldId id="391"/>
            <p14:sldId id="392"/>
            <p14:sldId id="393"/>
            <p14:sldId id="369"/>
            <p14:sldId id="394"/>
            <p14:sldId id="395"/>
            <p14:sldId id="396"/>
            <p14:sldId id="371"/>
            <p14:sldId id="372"/>
            <p14:sldId id="370"/>
            <p14:sldId id="379"/>
            <p14:sldId id="380"/>
            <p14:sldId id="381"/>
            <p14:sldId id="382"/>
            <p14:sldId id="383"/>
            <p14:sldId id="384"/>
          </p14:sldIdLst>
        </p14:section>
        <p14:section name="Q &amp; A" id="{EC3F6F94-2D82-4EB0-B8B3-D1EDFDD37945}">
          <p14:sldIdLst>
            <p14:sldId id="267"/>
            <p14:sldId id="275"/>
            <p14:sldId id="2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5" autoAdjust="0"/>
    <p:restoredTop sz="60253" autoAdjust="0"/>
  </p:normalViewPr>
  <p:slideViewPr>
    <p:cSldViewPr snapToGrid="0">
      <p:cViewPr varScale="1">
        <p:scale>
          <a:sx n="100" d="100"/>
          <a:sy n="100" d="100"/>
        </p:scale>
        <p:origin x="2688" y="52"/>
      </p:cViewPr>
      <p:guideLst/>
    </p:cSldViewPr>
  </p:slideViewPr>
  <p:notesTextViewPr>
    <p:cViewPr>
      <p:scale>
        <a:sx n="200" d="100"/>
        <a:sy n="200" d="100"/>
      </p:scale>
      <p:origin x="0" y="0"/>
    </p:cViewPr>
  </p:notesTextViewPr>
  <p:sorterViewPr>
    <p:cViewPr>
      <p:scale>
        <a:sx n="100" d="100"/>
        <a:sy n="100" d="100"/>
      </p:scale>
      <p:origin x="0" y="-12856"/>
    </p:cViewPr>
  </p:sorterViewPr>
  <p:notesViewPr>
    <p:cSldViewPr snapToGrid="0">
      <p:cViewPr varScale="1">
        <p:scale>
          <a:sx n="161" d="100"/>
          <a:sy n="161" d="100"/>
        </p:scale>
        <p:origin x="5124"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7070D-87AF-4443-8990-425EA27CC244}" type="datetimeFigureOut">
              <a:rPr lang="de-CH" smtClean="0"/>
              <a:t>02.05.2017</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A07FD-5BD5-4529-84B0-48DD2C561176}" type="slidenum">
              <a:rPr lang="de-CH" smtClean="0"/>
              <a:t>‹#›</a:t>
            </a:fld>
            <a:endParaRPr lang="de-CH"/>
          </a:p>
        </p:txBody>
      </p:sp>
    </p:spTree>
    <p:extLst>
      <p:ext uri="{BB962C8B-B14F-4D97-AF65-F5344CB8AC3E}">
        <p14:creationId xmlns:p14="http://schemas.microsoft.com/office/powerpoint/2010/main" val="21322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Particular/Collaboration/blob/master/Organizational-Roles/disciplines.md"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github.com/Particular/Collaboration"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Particular/DeveloperEducation"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ithub.com/Particular/CustomerSuccess"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github.com/Particular/Staff-Success" TargetMode="External"/><Relationship Id="rId4" Type="http://schemas.openxmlformats.org/officeDocument/2006/relationships/hyperlink" Target="https://github.com/Particular/PlatformDevelopment"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1</a:t>
            </a:fld>
            <a:endParaRPr lang="de-CH"/>
          </a:p>
        </p:txBody>
      </p:sp>
    </p:spTree>
    <p:extLst>
      <p:ext uri="{BB962C8B-B14F-4D97-AF65-F5344CB8AC3E}">
        <p14:creationId xmlns:p14="http://schemas.microsoft.com/office/powerpoint/2010/main" val="126116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11</a:t>
            </a:fld>
            <a:endParaRPr lang="de-CH"/>
          </a:p>
        </p:txBody>
      </p:sp>
    </p:spTree>
    <p:extLst>
      <p:ext uri="{BB962C8B-B14F-4D97-AF65-F5344CB8AC3E}">
        <p14:creationId xmlns:p14="http://schemas.microsoft.com/office/powerpoint/2010/main" val="256747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12</a:t>
            </a:fld>
            <a:endParaRPr lang="de-CH"/>
          </a:p>
        </p:txBody>
      </p:sp>
    </p:spTree>
    <p:extLst>
      <p:ext uri="{BB962C8B-B14F-4D97-AF65-F5344CB8AC3E}">
        <p14:creationId xmlns:p14="http://schemas.microsoft.com/office/powerpoint/2010/main" val="1176200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lost purpose, everybody looks after their own</a:t>
            </a:r>
            <a:r>
              <a:rPr lang="en-US" baseline="0" dirty="0"/>
              <a:t> joy and salary. The company is reigned with fear and anger. People move on. </a:t>
            </a:r>
            <a:r>
              <a:rPr lang="en-US" baseline="0" dirty="0" err="1"/>
              <a:t>Gärtchendenken</a:t>
            </a:r>
            <a:r>
              <a:rPr lang="en-US" baseline="0" dirty="0"/>
              <a:t>. Innovation and Incubation cannot happen because you are not empowered.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schemeClr val="tx1"/>
                </a:solidFill>
              </a:rPr>
              <a:t>Can </a:t>
            </a:r>
            <a:r>
              <a:rPr lang="it-IT" dirty="0" err="1">
                <a:solidFill>
                  <a:schemeClr val="tx1"/>
                </a:solidFill>
              </a:rPr>
              <a:t>we</a:t>
            </a:r>
            <a:r>
              <a:rPr lang="it-IT" dirty="0">
                <a:solidFill>
                  <a:schemeClr val="tx1"/>
                </a:solidFill>
              </a:rPr>
              <a:t> look </a:t>
            </a:r>
            <a:r>
              <a:rPr lang="it-IT" dirty="0" err="1">
                <a:solidFill>
                  <a:schemeClr val="tx1"/>
                </a:solidFill>
              </a:rPr>
              <a:t>at</a:t>
            </a:r>
            <a:r>
              <a:rPr lang="it-IT" dirty="0">
                <a:solidFill>
                  <a:schemeClr val="tx1"/>
                </a:solidFill>
              </a:rPr>
              <a:t> a company from a </a:t>
            </a:r>
            <a:r>
              <a:rPr lang="it-IT" dirty="0" err="1">
                <a:solidFill>
                  <a:schemeClr val="tx1"/>
                </a:solidFill>
              </a:rPr>
              <a:t>different</a:t>
            </a:r>
            <a:r>
              <a:rPr lang="it-IT" dirty="0">
                <a:solidFill>
                  <a:schemeClr val="tx1"/>
                </a:solidFill>
              </a:rPr>
              <a:t> angle </a:t>
            </a:r>
            <a:r>
              <a:rPr lang="it-IT" dirty="0" err="1">
                <a:solidFill>
                  <a:schemeClr val="tx1"/>
                </a:solidFill>
              </a:rPr>
              <a:t>then</a:t>
            </a:r>
            <a:r>
              <a:rPr lang="it-IT" dirty="0">
                <a:solidFill>
                  <a:schemeClr val="tx1"/>
                </a:solidFill>
              </a:rPr>
              <a:t> the </a:t>
            </a:r>
            <a:r>
              <a:rPr lang="it-IT" dirty="0" err="1">
                <a:solidFill>
                  <a:schemeClr val="tx1"/>
                </a:solidFill>
              </a:rPr>
              <a:t>organizational</a:t>
            </a:r>
            <a:r>
              <a:rPr lang="it-IT" dirty="0">
                <a:solidFill>
                  <a:schemeClr val="tx1"/>
                </a:solidFill>
              </a:rPr>
              <a:t> chart one? </a:t>
            </a:r>
            <a:r>
              <a:rPr lang="it-IT" dirty="0" err="1">
                <a:solidFill>
                  <a:schemeClr val="tx1"/>
                </a:solidFill>
              </a:rPr>
              <a:t>What</a:t>
            </a:r>
            <a:r>
              <a:rPr lang="it-IT" dirty="0">
                <a:solidFill>
                  <a:schemeClr val="tx1"/>
                </a:solidFill>
              </a:rPr>
              <a:t> are the </a:t>
            </a:r>
            <a:r>
              <a:rPr lang="it-IT" dirty="0" err="1">
                <a:solidFill>
                  <a:schemeClr val="tx1"/>
                </a:solidFill>
              </a:rPr>
              <a:t>fundamental</a:t>
            </a:r>
            <a:r>
              <a:rPr lang="it-IT" dirty="0">
                <a:solidFill>
                  <a:schemeClr val="tx1"/>
                </a:solidFill>
              </a:rPr>
              <a:t> building </a:t>
            </a:r>
            <a:r>
              <a:rPr lang="it-IT" dirty="0" err="1">
                <a:solidFill>
                  <a:schemeClr val="tx1"/>
                </a:solidFill>
              </a:rPr>
              <a:t>blocks</a:t>
            </a:r>
            <a:r>
              <a:rPr lang="it-IT" dirty="0">
                <a:solidFill>
                  <a:schemeClr val="tx1"/>
                </a:solidFill>
              </a:rPr>
              <a:t> for a </a:t>
            </a:r>
            <a:r>
              <a:rPr lang="it-IT" dirty="0" err="1">
                <a:solidFill>
                  <a:schemeClr val="tx1"/>
                </a:solidFill>
              </a:rPr>
              <a:t>successful</a:t>
            </a:r>
            <a:r>
              <a:rPr lang="it-IT" dirty="0">
                <a:solidFill>
                  <a:schemeClr val="tx1"/>
                </a:solidFill>
              </a:rPr>
              <a:t> company</a:t>
            </a:r>
            <a:r>
              <a:rPr lang="it-IT" baseline="0" dirty="0">
                <a:solidFill>
                  <a:schemeClr val="tx1"/>
                </a:solidFill>
              </a:rPr>
              <a:t> </a:t>
            </a:r>
            <a:r>
              <a:rPr lang="it-IT" baseline="0" dirty="0" err="1">
                <a:solidFill>
                  <a:schemeClr val="tx1"/>
                </a:solidFill>
              </a:rPr>
              <a:t>which</a:t>
            </a:r>
            <a:r>
              <a:rPr lang="it-IT" baseline="0" dirty="0">
                <a:solidFill>
                  <a:schemeClr val="tx1"/>
                </a:solidFill>
              </a:rPr>
              <a:t> </a:t>
            </a:r>
            <a:r>
              <a:rPr lang="it-IT" baseline="0" dirty="0" err="1">
                <a:solidFill>
                  <a:schemeClr val="tx1"/>
                </a:solidFill>
              </a:rPr>
              <a:t>treats</a:t>
            </a:r>
            <a:r>
              <a:rPr lang="it-IT" baseline="0" dirty="0">
                <a:solidFill>
                  <a:schemeClr val="tx1"/>
                </a:solidFill>
              </a:rPr>
              <a:t> </a:t>
            </a:r>
            <a:r>
              <a:rPr lang="it-IT" baseline="0" dirty="0" err="1">
                <a:solidFill>
                  <a:schemeClr val="tx1"/>
                </a:solidFill>
              </a:rPr>
              <a:t>its</a:t>
            </a:r>
            <a:r>
              <a:rPr lang="it-IT" baseline="0" dirty="0">
                <a:solidFill>
                  <a:schemeClr val="tx1"/>
                </a:solidFill>
              </a:rPr>
              <a:t> </a:t>
            </a:r>
            <a:r>
              <a:rPr lang="it-IT" baseline="0" dirty="0" err="1">
                <a:solidFill>
                  <a:schemeClr val="tx1"/>
                </a:solidFill>
              </a:rPr>
              <a:t>most</a:t>
            </a:r>
            <a:r>
              <a:rPr lang="it-IT" baseline="0" dirty="0">
                <a:solidFill>
                  <a:schemeClr val="tx1"/>
                </a:solidFill>
              </a:rPr>
              <a:t> </a:t>
            </a:r>
            <a:r>
              <a:rPr lang="it-IT" baseline="0" dirty="0" err="1">
                <a:solidFill>
                  <a:schemeClr val="tx1"/>
                </a:solidFill>
              </a:rPr>
              <a:t>precious</a:t>
            </a:r>
            <a:r>
              <a:rPr lang="it-IT" baseline="0" dirty="0">
                <a:solidFill>
                  <a:schemeClr val="tx1"/>
                </a:solidFill>
              </a:rPr>
              <a:t> </a:t>
            </a:r>
            <a:r>
              <a:rPr lang="it-IT" baseline="0" dirty="0" err="1">
                <a:solidFill>
                  <a:schemeClr val="tx1"/>
                </a:solidFill>
              </a:rPr>
              <a:t>good</a:t>
            </a:r>
            <a:r>
              <a:rPr lang="it-IT" baseline="0" dirty="0">
                <a:solidFill>
                  <a:schemeClr val="tx1"/>
                </a:solidFill>
              </a:rPr>
              <a:t>, the human </a:t>
            </a:r>
            <a:r>
              <a:rPr lang="it-IT" baseline="0" dirty="0" err="1">
                <a:solidFill>
                  <a:schemeClr val="tx1"/>
                </a:solidFill>
              </a:rPr>
              <a:t>beings</a:t>
            </a:r>
            <a:r>
              <a:rPr lang="it-IT" baseline="0" dirty="0">
                <a:solidFill>
                  <a:schemeClr val="tx1"/>
                </a:solidFill>
              </a:rPr>
              <a:t>, </a:t>
            </a:r>
            <a:r>
              <a:rPr lang="it-IT" baseline="0" dirty="0" err="1">
                <a:solidFill>
                  <a:schemeClr val="tx1"/>
                </a:solidFill>
              </a:rPr>
              <a:t>well</a:t>
            </a:r>
            <a:r>
              <a:rPr lang="it-IT" baseline="0" dirty="0">
                <a:solidFill>
                  <a:schemeClr val="tx1"/>
                </a:solidFill>
              </a:rPr>
              <a:t>?</a:t>
            </a:r>
            <a:endParaRPr lang="it-IT"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be able to successful we need a maxim</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13</a:t>
            </a:fld>
            <a:endParaRPr lang="de-CH"/>
          </a:p>
        </p:txBody>
      </p:sp>
    </p:spTree>
    <p:extLst>
      <p:ext uri="{BB962C8B-B14F-4D97-AF65-F5344CB8AC3E}">
        <p14:creationId xmlns:p14="http://schemas.microsoft.com/office/powerpoint/2010/main" val="2443302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Keep in mind that these ideas should follow the </a:t>
            </a:r>
            <a:r>
              <a:rPr lang="en-US" sz="1200" b="1" i="0" kern="1200" dirty="0">
                <a:solidFill>
                  <a:schemeClr val="tx1"/>
                </a:solidFill>
                <a:effectLst/>
                <a:latin typeface="+mn-lt"/>
                <a:ea typeface="+mn-ea"/>
                <a:cs typeface="+mn-cs"/>
              </a:rPr>
              <a:t>fail small, learn big</a:t>
            </a:r>
            <a:r>
              <a:rPr lang="en-US" sz="1200" b="0" i="0" kern="1200" dirty="0">
                <a:solidFill>
                  <a:schemeClr val="tx1"/>
                </a:solidFill>
                <a:effectLst/>
                <a:latin typeface="+mn-lt"/>
                <a:ea typeface="+mn-ea"/>
                <a:cs typeface="+mn-cs"/>
              </a:rPr>
              <a:t> maxim - meaning that they can be tried in some small capacity with minimal risk. Think of them like </a:t>
            </a:r>
            <a:r>
              <a:rPr lang="en-US" sz="1200" b="0" i="1" kern="1200" dirty="0">
                <a:solidFill>
                  <a:schemeClr val="tx1"/>
                </a:solidFill>
                <a:effectLst/>
                <a:latin typeface="+mn-lt"/>
                <a:ea typeface="+mn-ea"/>
                <a:cs typeface="+mn-cs"/>
              </a:rPr>
              <a:t>experiments</a:t>
            </a:r>
            <a:r>
              <a:rPr lang="en-US" sz="1200" b="0" i="0" kern="1200" dirty="0">
                <a:solidFill>
                  <a:schemeClr val="tx1"/>
                </a:solidFill>
                <a:effectLst/>
                <a:latin typeface="+mn-lt"/>
                <a:ea typeface="+mn-ea"/>
                <a:cs typeface="+mn-cs"/>
              </a:rPr>
              <a:t> where the only failure is a failure to learn.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no such thing as a "right decision". You will not be criticized for taking a decision that results in a negative or less than optimal outcome - nor will you be celebrated for positive outcomes. Outcomes are at least half chance.</a:t>
            </a:r>
          </a:p>
          <a:p>
            <a:r>
              <a:rPr lang="en-US" sz="1200" b="0" i="0" kern="1200" dirty="0">
                <a:solidFill>
                  <a:schemeClr val="tx1"/>
                </a:solidFill>
                <a:effectLst/>
                <a:latin typeface="+mn-lt"/>
                <a:ea typeface="+mn-ea"/>
                <a:cs typeface="+mn-cs"/>
              </a:rPr>
              <a:t>You are ultimately accountable for </a:t>
            </a:r>
            <a:r>
              <a:rPr lang="en-US" sz="1200" b="1" i="0" kern="1200" dirty="0">
                <a:solidFill>
                  <a:schemeClr val="tx1"/>
                </a:solidFill>
                <a:effectLst/>
                <a:latin typeface="+mn-lt"/>
                <a:ea typeface="+mn-ea"/>
                <a:cs typeface="+mn-cs"/>
              </a:rPr>
              <a:t>good decision making</a:t>
            </a:r>
            <a:r>
              <a:rPr lang="en-US" sz="1200" b="0" i="0" kern="1200" dirty="0">
                <a:solidFill>
                  <a:schemeClr val="tx1"/>
                </a:solidFill>
                <a:effectLst/>
                <a:latin typeface="+mn-lt"/>
                <a:ea typeface="+mn-ea"/>
                <a:cs typeface="+mn-cs"/>
              </a:rPr>
              <a:t> - for following this process and using your best judgment as to when you need to deviate from the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forces us to break down things into small units of 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CEO doesn’t make</a:t>
            </a:r>
            <a:r>
              <a:rPr lang="en-US" sz="1200" b="0" i="0" kern="1200" baseline="0" dirty="0">
                <a:solidFill>
                  <a:schemeClr val="tx1"/>
                </a:solidFill>
                <a:effectLst/>
                <a:latin typeface="+mn-lt"/>
                <a:ea typeface="+mn-ea"/>
                <a:cs typeface="+mn-cs"/>
              </a:rPr>
              <a:t> many decision any more. Just makes sure we follow the process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a process with Pillars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14</a:t>
            </a:fld>
            <a:endParaRPr lang="de-CH"/>
          </a:p>
        </p:txBody>
      </p:sp>
    </p:spTree>
    <p:extLst>
      <p:ext uri="{BB962C8B-B14F-4D97-AF65-F5344CB8AC3E}">
        <p14:creationId xmlns:p14="http://schemas.microsoft.com/office/powerpoint/2010/main" val="109344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Values which keeps us together including a Code of </a:t>
            </a:r>
            <a:r>
              <a:rPr lang="en-US" dirty="0" err="1"/>
              <a:t>Conduc</a:t>
            </a:r>
            <a:r>
              <a:rPr lang="de-CH" dirty="0"/>
              <a:t>t</a:t>
            </a:r>
          </a:p>
          <a:p>
            <a:r>
              <a:rPr lang="en-US" dirty="0"/>
              <a:t>Of course Trust is also a big aspect</a:t>
            </a:r>
            <a:endParaRPr lang="de-CH" dirty="0"/>
          </a:p>
          <a:p>
            <a:r>
              <a:rPr lang="en-US" dirty="0"/>
              <a:t>A</a:t>
            </a:r>
            <a:r>
              <a:rPr lang="en-US" baseline="0" dirty="0"/>
              <a:t> place where we collaborate (Zoom.us, </a:t>
            </a:r>
            <a:r>
              <a:rPr lang="en-US" baseline="0" dirty="0" err="1"/>
              <a:t>Github</a:t>
            </a:r>
            <a:r>
              <a:rPr lang="en-US" baseline="0" dirty="0"/>
              <a:t> and Slack, if we can we try to avoid emails)</a:t>
            </a:r>
          </a:p>
          <a:p>
            <a:r>
              <a:rPr lang="en-US" baseline="0" dirty="0"/>
              <a:t>Strategies that allow us to focus a predefined areas and define how we collaborate about what</a:t>
            </a:r>
          </a:p>
          <a:p>
            <a:r>
              <a:rPr lang="en-US" baseline="0" dirty="0"/>
              <a:t>Organizational roles to keep things together in sanity</a:t>
            </a:r>
          </a:p>
          <a:p>
            <a:endParaRPr lang="en-US" baseline="0" dirty="0"/>
          </a:p>
          <a:p>
            <a:r>
              <a:rPr lang="en-US" baseline="0" dirty="0"/>
              <a:t>That’s the secret folks, now go home ;)</a:t>
            </a:r>
          </a:p>
        </p:txBody>
      </p:sp>
      <p:sp>
        <p:nvSpPr>
          <p:cNvPr id="4" name="Slide Number Placeholder 3"/>
          <p:cNvSpPr>
            <a:spLocks noGrp="1"/>
          </p:cNvSpPr>
          <p:nvPr>
            <p:ph type="sldNum" sz="quarter" idx="10"/>
          </p:nvPr>
        </p:nvSpPr>
        <p:spPr/>
        <p:txBody>
          <a:bodyPr/>
          <a:lstStyle/>
          <a:p>
            <a:fld id="{9BCA07FD-5BD5-4529-84B0-48DD2C561176}" type="slidenum">
              <a:rPr lang="de-CH" smtClean="0"/>
              <a:t>15</a:t>
            </a:fld>
            <a:endParaRPr lang="de-CH"/>
          </a:p>
        </p:txBody>
      </p:sp>
    </p:spTree>
    <p:extLst>
      <p:ext uri="{BB962C8B-B14F-4D97-AF65-F5344CB8AC3E}">
        <p14:creationId xmlns:p14="http://schemas.microsoft.com/office/powerpoint/2010/main" val="2518271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16</a:t>
            </a:fld>
            <a:endParaRPr lang="de-CH"/>
          </a:p>
        </p:txBody>
      </p:sp>
    </p:spTree>
    <p:extLst>
      <p:ext uri="{BB962C8B-B14F-4D97-AF65-F5344CB8AC3E}">
        <p14:creationId xmlns:p14="http://schemas.microsoft.com/office/powerpoint/2010/main" val="2395465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17</a:t>
            </a:fld>
            <a:endParaRPr lang="de-CH"/>
          </a:p>
        </p:txBody>
      </p:sp>
    </p:spTree>
    <p:extLst>
      <p:ext uri="{BB962C8B-B14F-4D97-AF65-F5344CB8AC3E}">
        <p14:creationId xmlns:p14="http://schemas.microsoft.com/office/powerpoint/2010/main" val="1676868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Responsible:</a:t>
            </a:r>
          </a:p>
          <a:p>
            <a:pPr lvl="1"/>
            <a:r>
              <a:rPr lang="en-US" sz="1200" b="0" i="0" kern="1200" dirty="0">
                <a:solidFill>
                  <a:schemeClr val="tx1"/>
                </a:solidFill>
                <a:effectLst/>
                <a:latin typeface="+mn-lt"/>
                <a:ea typeface="+mn-ea"/>
                <a:cs typeface="+mn-cs"/>
              </a:rPr>
              <a:t>Able and committed to taking tasks to completion</a:t>
            </a:r>
          </a:p>
          <a:p>
            <a:pPr lvl="1"/>
            <a:r>
              <a:rPr lang="en-US" sz="1200" b="0" i="0" kern="1200" dirty="0">
                <a:solidFill>
                  <a:schemeClr val="tx1"/>
                </a:solidFill>
                <a:effectLst/>
                <a:latin typeface="+mn-lt"/>
                <a:ea typeface="+mn-ea"/>
                <a:cs typeface="+mn-cs"/>
              </a:rPr>
              <a:t>See the big picture, preventing things from falling between the cracks</a:t>
            </a:r>
          </a:p>
          <a:p>
            <a:pPr lvl="1"/>
            <a:r>
              <a:rPr lang="en-US" sz="1200" b="0" i="0" kern="1200" dirty="0">
                <a:solidFill>
                  <a:schemeClr val="tx1"/>
                </a:solidFill>
                <a:effectLst/>
                <a:latin typeface="+mn-lt"/>
                <a:ea typeface="+mn-ea"/>
                <a:cs typeface="+mn-cs"/>
              </a:rPr>
              <a:t>Have the judgment to decide what needs to be done well now vs. that which can be improved later</a:t>
            </a:r>
          </a:p>
          <a:p>
            <a:r>
              <a:rPr lang="en-US" sz="1200" b="0" i="0" kern="1200" dirty="0">
                <a:solidFill>
                  <a:schemeClr val="tx1"/>
                </a:solidFill>
                <a:effectLst/>
                <a:latin typeface="+mn-lt"/>
                <a:ea typeface="+mn-ea"/>
                <a:cs typeface="+mn-cs"/>
              </a:rPr>
              <a:t>We are Motivated:</a:t>
            </a:r>
          </a:p>
          <a:p>
            <a:pPr lvl="1"/>
            <a:r>
              <a:rPr lang="en-US" sz="1200" b="0" i="0" kern="1200" dirty="0">
                <a:solidFill>
                  <a:schemeClr val="tx1"/>
                </a:solidFill>
                <a:effectLst/>
                <a:latin typeface="+mn-lt"/>
                <a:ea typeface="+mn-ea"/>
                <a:cs typeface="+mn-cs"/>
              </a:rPr>
              <a:t>Have a “can do” attitude / are self-starters / show initiative</a:t>
            </a:r>
          </a:p>
          <a:p>
            <a:pPr lvl="1"/>
            <a:r>
              <a:rPr lang="en-US" sz="1200" b="0" i="0" kern="1200" dirty="0">
                <a:solidFill>
                  <a:schemeClr val="tx1"/>
                </a:solidFill>
                <a:effectLst/>
                <a:latin typeface="+mn-lt"/>
                <a:ea typeface="+mn-ea"/>
                <a:cs typeface="+mn-cs"/>
              </a:rPr>
              <a:t>Enjoy learning and trying new things, even outside of our specialty</a:t>
            </a:r>
          </a:p>
          <a:p>
            <a:pPr lvl="1"/>
            <a:r>
              <a:rPr lang="en-US" sz="1200" b="0" i="0" kern="1200" dirty="0">
                <a:solidFill>
                  <a:schemeClr val="tx1"/>
                </a:solidFill>
                <a:effectLst/>
                <a:latin typeface="+mn-lt"/>
                <a:ea typeface="+mn-ea"/>
                <a:cs typeface="+mn-cs"/>
              </a:rPr>
              <a:t>Are willing to fail small in order to learn big, celebrating success and communicating our learnings from "failure"</a:t>
            </a:r>
          </a:p>
          <a:p>
            <a:pPr lvl="1"/>
            <a:r>
              <a:rPr lang="en-US" sz="1200" b="0" i="0" kern="1200" dirty="0">
                <a:solidFill>
                  <a:schemeClr val="tx1"/>
                </a:solidFill>
                <a:effectLst/>
                <a:latin typeface="+mn-lt"/>
                <a:ea typeface="+mn-ea"/>
                <a:cs typeface="+mn-cs"/>
              </a:rPr>
              <a:t>Deal well with change, adapting quickly to changing circumstances</a:t>
            </a: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18</a:t>
            </a:fld>
            <a:endParaRPr lang="de-CH"/>
          </a:p>
        </p:txBody>
      </p:sp>
    </p:spTree>
    <p:extLst>
      <p:ext uri="{BB962C8B-B14F-4D97-AF65-F5344CB8AC3E}">
        <p14:creationId xmlns:p14="http://schemas.microsoft.com/office/powerpoint/2010/main" val="1938163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are Mature:</a:t>
            </a:r>
          </a:p>
          <a:p>
            <a:pPr lvl="1"/>
            <a:r>
              <a:rPr lang="en-US" sz="1200" b="0" i="0" kern="1200" dirty="0">
                <a:solidFill>
                  <a:schemeClr val="tx1"/>
                </a:solidFill>
                <a:effectLst/>
                <a:latin typeface="+mn-lt"/>
                <a:ea typeface="+mn-ea"/>
                <a:cs typeface="+mn-cs"/>
              </a:rPr>
              <a:t>Willingly sharing knowledge and helping others</a:t>
            </a:r>
          </a:p>
          <a:p>
            <a:pPr lvl="1"/>
            <a:r>
              <a:rPr lang="en-US" sz="1200" b="0" i="0" kern="1200" dirty="0">
                <a:solidFill>
                  <a:schemeClr val="tx1"/>
                </a:solidFill>
                <a:effectLst/>
                <a:latin typeface="+mn-lt"/>
                <a:ea typeface="+mn-ea"/>
                <a:cs typeface="+mn-cs"/>
              </a:rPr>
              <a:t>Understand our limitations and know when to ask for help</a:t>
            </a:r>
          </a:p>
          <a:p>
            <a:pPr lvl="1"/>
            <a:r>
              <a:rPr lang="en-US" sz="1200" b="0" i="0" kern="1200" dirty="0">
                <a:solidFill>
                  <a:schemeClr val="tx1"/>
                </a:solidFill>
                <a:effectLst/>
                <a:latin typeface="+mn-lt"/>
                <a:ea typeface="+mn-ea"/>
                <a:cs typeface="+mn-cs"/>
              </a:rPr>
              <a:t>Respectful to everyone (customers, co-workers, and partners)</a:t>
            </a:r>
          </a:p>
          <a:p>
            <a:pPr lvl="1"/>
            <a:r>
              <a:rPr lang="en-US" sz="1200" b="0" i="0" kern="1200" dirty="0">
                <a:solidFill>
                  <a:schemeClr val="tx1"/>
                </a:solidFill>
                <a:effectLst/>
                <a:latin typeface="+mn-lt"/>
                <a:ea typeface="+mn-ea"/>
                <a:cs typeface="+mn-cs"/>
              </a:rPr>
              <a:t>Communicate articulately and effectively, both online and offline</a:t>
            </a:r>
          </a:p>
          <a:p>
            <a:pPr lvl="1"/>
            <a:r>
              <a:rPr lang="en-US" sz="1200" b="0" i="0" kern="1200" dirty="0">
                <a:solidFill>
                  <a:schemeClr val="tx1"/>
                </a:solidFill>
                <a:effectLst/>
                <a:latin typeface="+mn-lt"/>
                <a:ea typeface="+mn-ea"/>
                <a:cs typeface="+mn-cs"/>
              </a:rPr>
              <a:t>Support group decisions even when we disagree (not passive-aggressive)</a:t>
            </a:r>
          </a:p>
          <a:p>
            <a:pPr lvl="1"/>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You have to believe in the values and live up to them</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19</a:t>
            </a:fld>
            <a:endParaRPr lang="de-CH"/>
          </a:p>
        </p:txBody>
      </p:sp>
    </p:spTree>
    <p:extLst>
      <p:ext uri="{BB962C8B-B14F-4D97-AF65-F5344CB8AC3E}">
        <p14:creationId xmlns:p14="http://schemas.microsoft.com/office/powerpoint/2010/main" val="627458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Just Culture </a:t>
            </a:r>
            <a:r>
              <a:rPr lang="en-US" sz="1200" b="0" i="0" kern="1200" dirty="0" err="1">
                <a:solidFill>
                  <a:schemeClr val="tx1"/>
                </a:solidFill>
                <a:effectLst/>
                <a:latin typeface="+mn-lt"/>
                <a:ea typeface="+mn-ea"/>
                <a:cs typeface="+mn-cs"/>
              </a:rPr>
              <a:t>aus</a:t>
            </a:r>
            <a:r>
              <a:rPr lang="en-US" sz="1200" b="0" i="0" kern="1200" dirty="0">
                <a:solidFill>
                  <a:schemeClr val="tx1"/>
                </a:solidFill>
                <a:effectLst/>
                <a:latin typeface="+mn-lt"/>
                <a:ea typeface="+mn-ea"/>
                <a:cs typeface="+mn-cs"/>
              </a:rPr>
              <a:t> der </a:t>
            </a:r>
            <a:r>
              <a:rPr lang="en-US" sz="1200" b="0" i="0" kern="1200" dirty="0" err="1">
                <a:solidFill>
                  <a:schemeClr val="tx1"/>
                </a:solidFill>
                <a:effectLst/>
                <a:latin typeface="+mn-lt"/>
                <a:ea typeface="+mn-ea"/>
                <a:cs typeface="+mn-cs"/>
              </a:rPr>
              <a:t>Medizin</a:t>
            </a:r>
            <a:endParaRPr lang="en-US" sz="1200" b="0" i="0" kern="1200" dirty="0">
              <a:solidFill>
                <a:schemeClr val="tx1"/>
              </a:solidFill>
              <a:effectLst/>
              <a:latin typeface="+mn-lt"/>
              <a:ea typeface="+mn-ea"/>
              <a:cs typeface="+mn-cs"/>
            </a:endParaRP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„Neulich merkte ich nach einem Einsatz, dass meine Taschenlampe kaputt war“,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„Ich hatte sie vor dem Abflug nicht kontrolliert. Niemand wusste von dem Fehler. Trotzdem sprach ich im </a:t>
            </a:r>
            <a:r>
              <a:rPr lang="de-CH" sz="1200" b="0" i="0" kern="1200" dirty="0" err="1">
                <a:solidFill>
                  <a:schemeClr val="tx1"/>
                </a:solidFill>
                <a:effectLst/>
                <a:latin typeface="+mn-lt"/>
                <a:ea typeface="+mn-ea"/>
                <a:cs typeface="+mn-cs"/>
              </a:rPr>
              <a:t>Debriefing</a:t>
            </a:r>
            <a:r>
              <a:rPr lang="de-CH" sz="1200" b="0" i="0" kern="1200" dirty="0">
                <a:solidFill>
                  <a:schemeClr val="tx1"/>
                </a:solidFill>
                <a:effectLst/>
                <a:latin typeface="+mn-lt"/>
                <a:ea typeface="+mn-ea"/>
                <a:cs typeface="+mn-cs"/>
              </a:rPr>
              <a:t> darüber. Das Zugeben eines Fehlers erleichtert dein Gewissen. Und die Kollegen werden daran erinnert, ihre eigenen Taschenlampen zu prüfen.“</a:t>
            </a:r>
          </a:p>
          <a:p>
            <a:pPr fontAlgn="base"/>
            <a:endParaRPr lang="de-CH" sz="1200" b="0" i="0" kern="1200" dirty="0">
              <a:solidFill>
                <a:schemeClr val="tx1"/>
              </a:solidFill>
              <a:effectLst/>
              <a:latin typeface="+mn-lt"/>
              <a:ea typeface="+mn-ea"/>
              <a:cs typeface="+mn-cs"/>
            </a:endParaRPr>
          </a:p>
          <a:p>
            <a:pPr fontAlgn="base"/>
            <a:r>
              <a:rPr lang="de-CH" sz="1200" b="0" i="0" kern="1200" dirty="0">
                <a:solidFill>
                  <a:schemeClr val="tx1"/>
                </a:solidFill>
                <a:effectLst/>
                <a:latin typeface="+mn-lt"/>
                <a:ea typeface="+mn-ea"/>
                <a:cs typeface="+mn-cs"/>
              </a:rPr>
              <a:t>Just Culture sei ein phänomenales ­System, um in jedem Job besser zu werden, sagt Starr-</a:t>
            </a:r>
            <a:r>
              <a:rPr lang="de-CH" sz="1200" b="0" i="0" kern="1200" dirty="0" err="1">
                <a:solidFill>
                  <a:schemeClr val="tx1"/>
                </a:solidFill>
                <a:effectLst/>
                <a:latin typeface="+mn-lt"/>
                <a:ea typeface="+mn-ea"/>
                <a:cs typeface="+mn-cs"/>
              </a:rPr>
              <a:t>Hollow</a:t>
            </a:r>
            <a:r>
              <a:rPr lang="de-CH" sz="1200" b="0" i="0" kern="1200" dirty="0">
                <a:solidFill>
                  <a:schemeClr val="tx1"/>
                </a:solidFill>
                <a:effectLst/>
                <a:latin typeface="+mn-lt"/>
                <a:ea typeface="+mn-ea"/>
                <a:cs typeface="+mn-cs"/>
              </a:rPr>
              <a:t>: „Stell dir vor, du verärgerst einen Kunden, weil du in einer E-Mail die falsche Anrede verwendest. Verschweigst du den Fehler, passiert er vielleicht auch deinen Kollegen. Teilst du ihn, profitiert das ganze Team von deinem Erkenntnisgewinn.“</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Nurtures an</a:t>
            </a:r>
            <a:r>
              <a:rPr lang="en-US" sz="1200" b="0" i="0" kern="1200" baseline="0" dirty="0">
                <a:solidFill>
                  <a:schemeClr val="tx1"/>
                </a:solidFill>
                <a:effectLst/>
                <a:latin typeface="+mn-lt"/>
                <a:ea typeface="+mn-ea"/>
                <a:cs typeface="+mn-cs"/>
              </a:rPr>
              <a:t> environment where failing is acceptable.</a:t>
            </a:r>
            <a:endParaRPr lang="de-CH" sz="1200" b="0" i="0" kern="1200" dirty="0">
              <a:solidFill>
                <a:schemeClr val="tx1"/>
              </a:solidFill>
              <a:effectLst/>
              <a:latin typeface="+mn-lt"/>
              <a:ea typeface="+mn-ea"/>
              <a:cs typeface="+mn-cs"/>
            </a:endParaRP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20</a:t>
            </a:fld>
            <a:endParaRPr lang="de-CH"/>
          </a:p>
        </p:txBody>
      </p:sp>
    </p:spTree>
    <p:extLst>
      <p:ext uri="{BB962C8B-B14F-4D97-AF65-F5344CB8AC3E}">
        <p14:creationId xmlns:p14="http://schemas.microsoft.com/office/powerpoint/2010/main" val="386282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Daniel, I’m an engineer working for Particular Software. In Particular we build</a:t>
            </a:r>
          </a:p>
          <a:p>
            <a:endParaRPr lang="en-US" dirty="0"/>
          </a:p>
          <a:p>
            <a:r>
              <a:rPr lang="en-US" dirty="0"/>
              <a:t>4 «products» and a Platform for over 1000 customers world wide being used by tens of thousands developers</a:t>
            </a:r>
          </a:p>
          <a:p>
            <a:r>
              <a:rPr lang="en-US" dirty="0"/>
              <a:t>Consulting</a:t>
            </a:r>
          </a:p>
          <a:p>
            <a:r>
              <a:rPr lang="en-US" dirty="0"/>
              <a:t>Support</a:t>
            </a:r>
          </a:p>
          <a:p>
            <a:r>
              <a:rPr lang="en-US" dirty="0"/>
              <a:t>Spread over 10 time zones</a:t>
            </a:r>
          </a:p>
          <a:p>
            <a:r>
              <a:rPr lang="en-US" dirty="0"/>
              <a:t>Fully «Dispersed»</a:t>
            </a:r>
          </a:p>
          <a:p>
            <a:endParaRPr lang="en-US" dirty="0"/>
          </a:p>
          <a:p>
            <a:r>
              <a:rPr lang="en-US" dirty="0"/>
              <a:t>https://teamtime.zone/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love</a:t>
            </a:r>
            <a:r>
              <a:rPr lang="en-US" baseline="0" dirty="0"/>
              <a:t> remote working it enables me to</a:t>
            </a:r>
            <a:endParaRPr lang="de-CH" dirty="0"/>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a:t>
            </a:fld>
            <a:endParaRPr lang="de-CH"/>
          </a:p>
        </p:txBody>
      </p:sp>
    </p:spTree>
    <p:extLst>
      <p:ext uri="{BB962C8B-B14F-4D97-AF65-F5344CB8AC3E}">
        <p14:creationId xmlns:p14="http://schemas.microsoft.com/office/powerpoint/2010/main" val="8814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we there yet? </a:t>
            </a:r>
            <a:r>
              <a:rPr lang="en-US" dirty="0" err="1"/>
              <a:t>Noooo</a:t>
            </a:r>
            <a:r>
              <a:rPr lang="en-US" dirty="0"/>
              <a:t>!</a:t>
            </a:r>
            <a:r>
              <a:rPr lang="en-US" baseline="0" dirty="0"/>
              <a:t> Observe and Tell. Jump on a call as soon as possible</a:t>
            </a:r>
          </a:p>
          <a:p>
            <a:endParaRPr lang="en-US" baseline="0" dirty="0"/>
          </a:p>
          <a:p>
            <a:r>
              <a:rPr lang="en-US" baseline="0" dirty="0"/>
              <a:t>We do that by pointing back to our values. That is the foundation!</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21</a:t>
            </a:fld>
            <a:endParaRPr lang="de-CH"/>
          </a:p>
        </p:txBody>
      </p:sp>
    </p:spTree>
    <p:extLst>
      <p:ext uri="{BB962C8B-B14F-4D97-AF65-F5344CB8AC3E}">
        <p14:creationId xmlns:p14="http://schemas.microsoft.com/office/powerpoint/2010/main" val="1069351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22</a:t>
            </a:fld>
            <a:endParaRPr lang="de-CH"/>
          </a:p>
        </p:txBody>
      </p:sp>
    </p:spTree>
    <p:extLst>
      <p:ext uri="{BB962C8B-B14F-4D97-AF65-F5344CB8AC3E}">
        <p14:creationId xmlns:p14="http://schemas.microsoft.com/office/powerpoint/2010/main" val="325120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dirty="0"/>
              <a:t>A squad responsible for the strategy</a:t>
            </a:r>
            <a:r>
              <a:rPr lang="en-US" baseline="0" dirty="0"/>
              <a:t> prioritizes it</a:t>
            </a: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prioritzing</a:t>
            </a:r>
            <a:r>
              <a:rPr lang="en-US" sz="1200" b="0" i="0" kern="1200" dirty="0">
                <a:solidFill>
                  <a:schemeClr val="tx1"/>
                </a:solidFill>
                <a:effectLst/>
                <a:latin typeface="+mn-lt"/>
                <a:ea typeface="+mn-ea"/>
                <a:cs typeface="+mn-cs"/>
              </a:rPr>
              <a:t> issues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defining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making sure issues are clearly defined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ensuring good decision-making practices are followed (reference needed)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documenting and communicating decisions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continually improving processes.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Setting and following timelines (in the case of projects).</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24</a:t>
            </a:fld>
            <a:endParaRPr lang="de-CH"/>
          </a:p>
        </p:txBody>
      </p:sp>
    </p:spTree>
    <p:extLst>
      <p:ext uri="{BB962C8B-B14F-4D97-AF65-F5344CB8AC3E}">
        <p14:creationId xmlns:p14="http://schemas.microsoft.com/office/powerpoint/2010/main" val="834839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raises an issue (issues are cheap)</a:t>
            </a:r>
          </a:p>
          <a:p>
            <a:r>
              <a:rPr lang="en-US" baseline="0" dirty="0"/>
              <a:t>When it is next in line a task force is formed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way work or tasks are performed in Particular is usually not by a single person but rather by a group of people working in a "task force". Ideally, the people in a taskforce will bring a diverse set of skills and knowledge from multiple </a:t>
            </a:r>
            <a:r>
              <a:rPr lang="en-US" sz="1200" b="0" i="0" u="none" strike="noStrike" kern="1200" dirty="0">
                <a:solidFill>
                  <a:schemeClr val="tx1"/>
                </a:solidFill>
                <a:effectLst/>
                <a:latin typeface="+mn-lt"/>
                <a:ea typeface="+mn-ea"/>
                <a:cs typeface="+mn-cs"/>
                <a:hlinkClick r:id="rId3"/>
              </a:rPr>
              <a:t>disciplines</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Unlike normal teams, a task force comes together for a specific task and disbands once that task is complete.</a:t>
            </a:r>
          </a:p>
          <a:p>
            <a:pPr marL="171450" indent="-171450">
              <a:buFont typeface="Arial" panose="020B0604020202020204" pitchFamily="34" charset="0"/>
              <a:buChar char="•"/>
            </a:pPr>
            <a:r>
              <a:rPr lang="it-IT" dirty="0" err="1"/>
              <a:t>We</a:t>
            </a:r>
            <a:r>
              <a:rPr lang="it-IT" dirty="0"/>
              <a:t> </a:t>
            </a:r>
            <a:r>
              <a:rPr lang="it-IT" dirty="0" err="1"/>
              <a:t>don’t</a:t>
            </a:r>
            <a:r>
              <a:rPr lang="it-IT" dirty="0"/>
              <a:t> </a:t>
            </a:r>
            <a:r>
              <a:rPr lang="it-IT" dirty="0" err="1"/>
              <a:t>need</a:t>
            </a:r>
            <a:r>
              <a:rPr lang="it-IT" dirty="0"/>
              <a:t> a </a:t>
            </a:r>
            <a:r>
              <a:rPr lang="it-IT" dirty="0" err="1"/>
              <a:t>role</a:t>
            </a:r>
            <a:r>
              <a:rPr lang="it-IT" dirty="0"/>
              <a:t> to </a:t>
            </a:r>
            <a:r>
              <a:rPr lang="it-IT" dirty="0" err="1"/>
              <a:t>achieve</a:t>
            </a:r>
            <a:r>
              <a:rPr lang="it-IT" dirty="0"/>
              <a:t> </a:t>
            </a:r>
            <a:r>
              <a:rPr lang="it-IT" dirty="0" err="1"/>
              <a:t>something</a:t>
            </a:r>
            <a:r>
              <a:rPr lang="it-IT" dirty="0"/>
              <a:t>, skills are the </a:t>
            </a:r>
            <a:r>
              <a:rPr lang="it-IT" dirty="0" err="1"/>
              <a:t>requirement</a:t>
            </a:r>
            <a:r>
              <a:rPr lang="it-IT" dirty="0"/>
              <a:t>.</a:t>
            </a:r>
          </a:p>
          <a:p>
            <a:pPr marL="171450" indent="-171450">
              <a:buFont typeface="Arial" panose="020B0604020202020204" pitchFamily="34" charset="0"/>
              <a:buChar char="•"/>
            </a:pPr>
            <a:r>
              <a:rPr lang="en-US" dirty="0"/>
              <a:t>We need the right skills to fail small and learn big</a:t>
            </a:r>
          </a:p>
          <a:p>
            <a:pPr marL="171450" indent="-171450">
              <a:buFont typeface="Arial" panose="020B0604020202020204" pitchFamily="34" charset="0"/>
              <a:buChar char="•"/>
            </a:pPr>
            <a:endParaRPr lang="en-US" dirty="0"/>
          </a:p>
          <a:p>
            <a:r>
              <a:rPr lang="de-CH" sz="1200" b="0" i="0" kern="1200" dirty="0">
                <a:solidFill>
                  <a:schemeClr val="tx1"/>
                </a:solidFill>
                <a:effectLst/>
                <a:latin typeface="+mn-lt"/>
                <a:ea typeface="+mn-ea"/>
                <a:cs typeface="+mn-cs"/>
              </a:rPr>
              <a:t>Business</a:t>
            </a:r>
            <a:r>
              <a:rPr lang="de-CH" sz="1200" b="0" i="0" kern="1200" baseline="0" dirty="0">
                <a:solidFill>
                  <a:schemeClr val="tx1"/>
                </a:solidFill>
                <a:effectLst/>
                <a:latin typeface="+mn-lt"/>
                <a:ea typeface="+mn-ea"/>
                <a:cs typeface="+mn-cs"/>
              </a:rPr>
              <a:t> (Marketing…)</a:t>
            </a:r>
            <a:r>
              <a:rPr lang="de-CH" sz="1200" b="0" i="0" kern="1200" dirty="0">
                <a:solidFill>
                  <a:schemeClr val="tx1"/>
                </a:solidFill>
                <a:effectLst/>
                <a:latin typeface="+mn-lt"/>
                <a:ea typeface="+mn-ea"/>
                <a:cs typeface="+mn-cs"/>
              </a:rPr>
              <a:t>, People (</a:t>
            </a:r>
            <a:r>
              <a:rPr lang="de-CH" sz="1200" b="0" i="0" kern="1200" dirty="0" err="1">
                <a:solidFill>
                  <a:schemeClr val="tx1"/>
                </a:solidFill>
                <a:effectLst/>
                <a:latin typeface="+mn-lt"/>
                <a:ea typeface="+mn-ea"/>
                <a:cs typeface="+mn-cs"/>
              </a:rPr>
              <a:t>Softskills</a:t>
            </a:r>
            <a:r>
              <a:rPr lang="de-CH" sz="1200" b="0" i="0" kern="1200" dirty="0">
                <a:solidFill>
                  <a:schemeClr val="tx1"/>
                </a:solidFill>
                <a:effectLst/>
                <a:latin typeface="+mn-lt"/>
                <a:ea typeface="+mn-ea"/>
                <a:cs typeface="+mn-cs"/>
              </a:rPr>
              <a:t>), Domain (</a:t>
            </a:r>
            <a:r>
              <a:rPr lang="de-CH" sz="1200" b="0" i="0" kern="1200" dirty="0" err="1">
                <a:solidFill>
                  <a:schemeClr val="tx1"/>
                </a:solidFill>
                <a:effectLst/>
                <a:latin typeface="+mn-lt"/>
                <a:ea typeface="+mn-ea"/>
                <a:cs typeface="+mn-cs"/>
              </a:rPr>
              <a:t>What</a:t>
            </a:r>
            <a:r>
              <a:rPr lang="de-CH" sz="1200" b="0" i="0" kern="1200" dirty="0">
                <a:solidFill>
                  <a:schemeClr val="tx1"/>
                </a:solidFill>
                <a:effectLst/>
                <a:latin typeface="+mn-lt"/>
                <a:ea typeface="+mn-ea"/>
                <a:cs typeface="+mn-cs"/>
              </a:rPr>
              <a:t>), Solution (</a:t>
            </a:r>
            <a:r>
              <a:rPr lang="de-CH" sz="1200" b="0" i="0" kern="1200" dirty="0" err="1">
                <a:solidFill>
                  <a:schemeClr val="tx1"/>
                </a:solidFill>
                <a:effectLst/>
                <a:latin typeface="+mn-lt"/>
                <a:ea typeface="+mn-ea"/>
                <a:cs typeface="+mn-cs"/>
              </a:rPr>
              <a:t>How</a:t>
            </a:r>
            <a:r>
              <a:rPr lang="de-CH" sz="1200" b="0" i="0" kern="1200" dirty="0">
                <a:solidFill>
                  <a:schemeClr val="tx1"/>
                </a:solidFill>
                <a:effectLst/>
                <a:latin typeface="+mn-lt"/>
                <a:ea typeface="+mn-ea"/>
                <a:cs typeface="+mn-cs"/>
              </a:rPr>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25</a:t>
            </a:fld>
            <a:endParaRPr lang="de-CH"/>
          </a:p>
        </p:txBody>
      </p:sp>
    </p:spTree>
    <p:extLst>
      <p:ext uri="{BB962C8B-B14F-4D97-AF65-F5344CB8AC3E}">
        <p14:creationId xmlns:p14="http://schemas.microsoft.com/office/powerpoint/2010/main" val="984579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Force raises the change as a PR against our internal markdown files</a:t>
            </a:r>
          </a:p>
          <a:p>
            <a:r>
              <a:rPr lang="en-US" dirty="0"/>
              <a:t>When it is at a certain stage</a:t>
            </a:r>
            <a:r>
              <a:rPr lang="en-US" baseline="0" dirty="0"/>
              <a:t> the invite everyone to an RFC</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26</a:t>
            </a:fld>
            <a:endParaRPr lang="de-CH"/>
          </a:p>
        </p:txBody>
      </p:sp>
    </p:spTree>
    <p:extLst>
      <p:ext uri="{BB962C8B-B14F-4D97-AF65-F5344CB8AC3E}">
        <p14:creationId xmlns:p14="http://schemas.microsoft.com/office/powerpoint/2010/main" val="2504798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can make comments and suggest changes but the Task Force is responsible</a:t>
            </a:r>
            <a:r>
              <a:rPr lang="en-US" baseline="0" dirty="0"/>
              <a:t> to make the decision. Any employee can stop the line BUT it requires to understand the process the TF went through and have really good arguments why it can’t be done like proposed</a:t>
            </a:r>
          </a:p>
          <a:p>
            <a:endParaRPr lang="en-US" baseline="0" dirty="0"/>
          </a:p>
          <a:p>
            <a:r>
              <a:rPr lang="en-US" baseline="0" dirty="0"/>
              <a:t>Taskforce give the company the opportunity to have a closer look at the change outlined if something fell between the cracks and the opportunity to influence a decision but the TF has the final decision and decides in the name of the whole company. Nobody has the right to finger point against the TF when the decision is made. If you are opinionated about something then you’d better join the TF in advance.</a:t>
            </a:r>
          </a:p>
          <a:p>
            <a:endParaRPr lang="en-US" baseline="0" dirty="0"/>
          </a:p>
          <a:p>
            <a:r>
              <a:rPr lang="en-US" baseline="0" dirty="0"/>
              <a:t>This forces the TF to write down everything and also record the meetings. Employees are empowered. The transparency is high.</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27</a:t>
            </a:fld>
            <a:endParaRPr lang="de-CH"/>
          </a:p>
        </p:txBody>
      </p:sp>
    </p:spTree>
    <p:extLst>
      <p:ext uri="{BB962C8B-B14F-4D97-AF65-F5344CB8AC3E}">
        <p14:creationId xmlns:p14="http://schemas.microsoft.com/office/powerpoint/2010/main" val="3877698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meet “once to twice” a year physically</a:t>
            </a:r>
          </a:p>
          <a:p>
            <a:r>
              <a:rPr lang="en-US" dirty="0"/>
              <a:t>We meet every month online in a town hall and in challenge </a:t>
            </a:r>
            <a:r>
              <a:rPr lang="en-US" dirty="0" err="1"/>
              <a:t>udi</a:t>
            </a:r>
            <a:endParaRPr lang="en-US" dirty="0"/>
          </a:p>
          <a:p>
            <a:r>
              <a:rPr lang="en-US" dirty="0"/>
              <a:t>We meet every day within Taskforces over </a:t>
            </a:r>
            <a:r>
              <a:rPr lang="en-US"/>
              <a:t>multiple time zones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28</a:t>
            </a:fld>
            <a:endParaRPr lang="de-CH"/>
          </a:p>
        </p:txBody>
      </p:sp>
    </p:spTree>
    <p:extLst>
      <p:ext uri="{BB962C8B-B14F-4D97-AF65-F5344CB8AC3E}">
        <p14:creationId xmlns:p14="http://schemas.microsoft.com/office/powerpoint/2010/main" val="1250169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29</a:t>
            </a:fld>
            <a:endParaRPr lang="de-CH"/>
          </a:p>
        </p:txBody>
      </p:sp>
    </p:spTree>
    <p:extLst>
      <p:ext uri="{BB962C8B-B14F-4D97-AF65-F5344CB8AC3E}">
        <p14:creationId xmlns:p14="http://schemas.microsoft.com/office/powerpoint/2010/main" val="28071499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30</a:t>
            </a:fld>
            <a:endParaRPr lang="de-CH"/>
          </a:p>
        </p:txBody>
      </p:sp>
    </p:spTree>
    <p:extLst>
      <p:ext uri="{BB962C8B-B14F-4D97-AF65-F5344CB8AC3E}">
        <p14:creationId xmlns:p14="http://schemas.microsoft.com/office/powerpoint/2010/main" val="34020275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31</a:t>
            </a:fld>
            <a:endParaRPr lang="de-CH"/>
          </a:p>
        </p:txBody>
      </p:sp>
    </p:spTree>
    <p:extLst>
      <p:ext uri="{BB962C8B-B14F-4D97-AF65-F5344CB8AC3E}">
        <p14:creationId xmlns:p14="http://schemas.microsoft.com/office/powerpoint/2010/main" val="187547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Everbody</a:t>
            </a:r>
            <a:r>
              <a:rPr lang="en-US" baseline="0" dirty="0"/>
              <a:t> is remote and remote only. No one is special, not even the CEO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a:t>
            </a:fld>
            <a:endParaRPr lang="de-CH"/>
          </a:p>
        </p:txBody>
      </p:sp>
    </p:spTree>
    <p:extLst>
      <p:ext uri="{BB962C8B-B14F-4D97-AF65-F5344CB8AC3E}">
        <p14:creationId xmlns:p14="http://schemas.microsoft.com/office/powerpoint/2010/main" val="457517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32</a:t>
            </a:fld>
            <a:endParaRPr lang="de-CH"/>
          </a:p>
        </p:txBody>
      </p:sp>
    </p:spTree>
    <p:extLst>
      <p:ext uri="{BB962C8B-B14F-4D97-AF65-F5344CB8AC3E}">
        <p14:creationId xmlns:p14="http://schemas.microsoft.com/office/powerpoint/2010/main" val="3787851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Collaboration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Decision Making</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Cross-Strategy Collaboration (based on expertise in various disciplines. Legal and financial oversight and compliance are here.)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Meetings </a:t>
            </a:r>
            <a:r>
              <a:rPr lang="en-US" sz="1000" b="0" i="1" kern="1200" dirty="0">
                <a:solidFill>
                  <a:schemeClr val="tx1"/>
                </a:solidFill>
                <a:effectLst/>
                <a:latin typeface="+mn-lt"/>
                <a:ea typeface="+mn-ea"/>
                <a:cs typeface="+mn-cs"/>
              </a:rPr>
              <a:t>previously part of "Internal Communications"</a:t>
            </a:r>
            <a:r>
              <a:rPr lang="en-US" sz="1000" b="0" i="0" kern="1200" dirty="0">
                <a:solidFill>
                  <a:schemeClr val="tx1"/>
                </a:solidFill>
                <a:effectLst/>
                <a:latin typeface="+mn-lt"/>
                <a:ea typeface="+mn-ea"/>
                <a:cs typeface="+mn-cs"/>
              </a:rPr>
              <a:t> (including "Ask Udi" and Town Halls)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Chat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reference material management</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Distributed work item tracking</a:t>
            </a:r>
          </a:p>
          <a:p>
            <a:endParaRPr lang="en-US" sz="1000" b="0" i="0" u="none" strike="noStrike" kern="1200" dirty="0">
              <a:solidFill>
                <a:schemeClr val="tx1"/>
              </a:solidFill>
              <a:effectLst/>
              <a:latin typeface="+mn-lt"/>
              <a:ea typeface="+mn-ea"/>
              <a:cs typeface="+mn-cs"/>
              <a:hlinkClick r:id="rId4"/>
            </a:endParaRPr>
          </a:p>
          <a:p>
            <a:r>
              <a:rPr lang="en-US" sz="1000" b="0" i="0" u="none" strike="noStrike" kern="1200" dirty="0">
                <a:solidFill>
                  <a:schemeClr val="tx1"/>
                </a:solidFill>
                <a:effectLst/>
                <a:latin typeface="+mn-lt"/>
                <a:ea typeface="+mn-ea"/>
                <a:cs typeface="+mn-cs"/>
                <a:hlinkClick r:id="rId4"/>
              </a:rPr>
              <a:t>Developer Education</a:t>
            </a:r>
            <a:endParaRPr lang="en-US" sz="10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Story Production</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Events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Training (including ADSD and Enterprise Dev with NSB, and online training in the future)</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Online campaigns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Accounts Payable/Receivable (for this area of strategy)</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Ecosystem and Community (Partner &amp; Champs)</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Marketing website</a:t>
            </a:r>
          </a:p>
        </p:txBody>
      </p:sp>
      <p:sp>
        <p:nvSpPr>
          <p:cNvPr id="4" name="Slide Number Placeholder 3"/>
          <p:cNvSpPr>
            <a:spLocks noGrp="1"/>
          </p:cNvSpPr>
          <p:nvPr>
            <p:ph type="sldNum" sz="quarter" idx="10"/>
          </p:nvPr>
        </p:nvSpPr>
        <p:spPr/>
        <p:txBody>
          <a:bodyPr/>
          <a:lstStyle/>
          <a:p>
            <a:fld id="{9BCA07FD-5BD5-4529-84B0-48DD2C561176}" type="slidenum">
              <a:rPr lang="de-CH" smtClean="0"/>
              <a:t>33</a:t>
            </a:fld>
            <a:endParaRPr lang="de-CH"/>
          </a:p>
        </p:txBody>
      </p:sp>
    </p:spTree>
    <p:extLst>
      <p:ext uri="{BB962C8B-B14F-4D97-AF65-F5344CB8AC3E}">
        <p14:creationId xmlns:p14="http://schemas.microsoft.com/office/powerpoint/2010/main" val="3326263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dirty="0">
                <a:solidFill>
                  <a:schemeClr val="tx1"/>
                </a:solidFill>
                <a:effectLst/>
                <a:latin typeface="+mn-lt"/>
                <a:ea typeface="+mn-ea"/>
                <a:cs typeface="+mn-cs"/>
                <a:hlinkClick r:id="rId3"/>
              </a:rPr>
              <a:t>Customer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Inbound Sales (as we don't do outbound)</a:t>
            </a:r>
          </a:p>
          <a:p>
            <a:r>
              <a:rPr lang="en-US" sz="1000" b="0" i="0" kern="1200" dirty="0">
                <a:solidFill>
                  <a:schemeClr val="tx1"/>
                </a:solidFill>
                <a:effectLst/>
                <a:latin typeface="+mn-lt"/>
                <a:ea typeface="+mn-ea"/>
                <a:cs typeface="+mn-cs"/>
              </a:rPr>
              <a:t>RFI/RFP</a:t>
            </a:r>
          </a:p>
          <a:p>
            <a:r>
              <a:rPr lang="en-US" sz="1000" b="0" i="0" kern="1200" dirty="0">
                <a:solidFill>
                  <a:schemeClr val="tx1"/>
                </a:solidFill>
                <a:effectLst/>
                <a:latin typeface="+mn-lt"/>
                <a:ea typeface="+mn-ea"/>
                <a:cs typeface="+mn-cs"/>
              </a:rPr>
              <a:t>Customer Onboarding</a:t>
            </a:r>
          </a:p>
          <a:p>
            <a:r>
              <a:rPr lang="en-US" sz="1000" b="0" i="0" kern="1200" dirty="0">
                <a:solidFill>
                  <a:schemeClr val="tx1"/>
                </a:solidFill>
                <a:effectLst/>
                <a:latin typeface="+mn-lt"/>
                <a:ea typeface="+mn-ea"/>
                <a:cs typeface="+mn-cs"/>
              </a:rPr>
              <a:t>Accounts Receivable (for this area of strategy)</a:t>
            </a:r>
          </a:p>
          <a:p>
            <a:r>
              <a:rPr lang="en-US" sz="1000" b="0" i="0" kern="1200" dirty="0">
                <a:solidFill>
                  <a:schemeClr val="tx1"/>
                </a:solidFill>
                <a:effectLst/>
                <a:latin typeface="+mn-lt"/>
                <a:ea typeface="+mn-ea"/>
                <a:cs typeface="+mn-cs"/>
              </a:rPr>
              <a:t>Support </a:t>
            </a:r>
            <a:r>
              <a:rPr lang="en-US" sz="1000" b="0" i="1" kern="1200" dirty="0">
                <a:solidFill>
                  <a:schemeClr val="tx1"/>
                </a:solidFill>
                <a:effectLst/>
                <a:latin typeface="+mn-lt"/>
                <a:ea typeface="+mn-ea"/>
                <a:cs typeface="+mn-cs"/>
              </a:rPr>
              <a:t>previously part of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Technical Account Management </a:t>
            </a:r>
            <a:r>
              <a:rPr lang="en-US" sz="1000" b="0" i="1" kern="1200" dirty="0">
                <a:solidFill>
                  <a:schemeClr val="tx1"/>
                </a:solidFill>
                <a:effectLst/>
                <a:latin typeface="+mn-lt"/>
                <a:ea typeface="+mn-ea"/>
                <a:cs typeface="+mn-cs"/>
              </a:rPr>
              <a:t>previously spread over "Account Management" and "Developer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Professional Services Offerings</a:t>
            </a:r>
          </a:p>
          <a:p>
            <a:r>
              <a:rPr lang="en-US" sz="1000" b="0" i="0" kern="1200" dirty="0">
                <a:solidFill>
                  <a:schemeClr val="tx1"/>
                </a:solidFill>
                <a:effectLst/>
                <a:latin typeface="+mn-lt"/>
                <a:ea typeface="+mn-ea"/>
                <a:cs typeface="+mn-cs"/>
              </a:rPr>
              <a:t>Startup licenses</a:t>
            </a:r>
          </a:p>
          <a:p>
            <a:r>
              <a:rPr lang="en-US" sz="1000" b="0" i="0" kern="1200" dirty="0">
                <a:solidFill>
                  <a:schemeClr val="tx1"/>
                </a:solidFill>
                <a:effectLst/>
                <a:latin typeface="+mn-lt"/>
                <a:ea typeface="+mn-ea"/>
                <a:cs typeface="+mn-cs"/>
              </a:rPr>
              <a:t>Renewals</a:t>
            </a:r>
          </a:p>
          <a:p>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4"/>
              </a:rPr>
              <a:t>Platform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Bug triage/fixing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Features </a:t>
            </a:r>
            <a:r>
              <a:rPr lang="en-US" sz="1000" b="0" i="1" kern="1200" dirty="0">
                <a:solidFill>
                  <a:schemeClr val="tx1"/>
                </a:solidFill>
                <a:effectLst/>
                <a:latin typeface="+mn-lt"/>
                <a:ea typeface="+mn-ea"/>
                <a:cs typeface="+mn-cs"/>
              </a:rPr>
              <a:t>previously part of "Feature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Documentation</a:t>
            </a:r>
          </a:p>
          <a:p>
            <a:r>
              <a:rPr lang="en-US" sz="1000" b="0" i="0" kern="1200" dirty="0">
                <a:solidFill>
                  <a:schemeClr val="tx1"/>
                </a:solidFill>
                <a:effectLst/>
                <a:latin typeface="+mn-lt"/>
                <a:ea typeface="+mn-ea"/>
                <a:cs typeface="+mn-cs"/>
              </a:rPr>
              <a:t>Vision</a:t>
            </a:r>
          </a:p>
          <a:p>
            <a:r>
              <a:rPr lang="en-US" sz="1000" b="0" i="0" kern="1200" dirty="0">
                <a:solidFill>
                  <a:schemeClr val="tx1"/>
                </a:solidFill>
                <a:effectLst/>
                <a:latin typeface="+mn-lt"/>
                <a:ea typeface="+mn-ea"/>
                <a:cs typeface="+mn-cs"/>
              </a:rPr>
              <a:t>Customer Success Collaboration (for impact assessment and customer communication)</a:t>
            </a:r>
          </a:p>
          <a:p>
            <a:r>
              <a:rPr lang="en-US" sz="1000" b="0" i="0" kern="1200" dirty="0">
                <a:solidFill>
                  <a:schemeClr val="tx1"/>
                </a:solidFill>
                <a:effectLst/>
                <a:latin typeface="+mn-lt"/>
                <a:ea typeface="+mn-ea"/>
                <a:cs typeface="+mn-cs"/>
              </a:rPr>
              <a:t>Developer Education Collaboration (for stories)</a:t>
            </a:r>
          </a:p>
          <a:p>
            <a:r>
              <a:rPr lang="en-US" sz="1000" b="0" i="0" kern="1200" dirty="0">
                <a:solidFill>
                  <a:schemeClr val="tx1"/>
                </a:solidFill>
                <a:effectLst/>
                <a:latin typeface="+mn-lt"/>
                <a:ea typeface="+mn-ea"/>
                <a:cs typeface="+mn-cs"/>
              </a:rPr>
              <a:t>Accounts Payable (for this area of strategy)</a:t>
            </a:r>
          </a:p>
          <a:p>
            <a:r>
              <a:rPr lang="en-US" sz="1000" b="0" i="1" kern="1200" dirty="0">
                <a:solidFill>
                  <a:schemeClr val="tx1"/>
                </a:solidFill>
                <a:effectLst/>
                <a:latin typeface="+mn-lt"/>
                <a:ea typeface="+mn-ea"/>
                <a:cs typeface="+mn-cs"/>
              </a:rPr>
              <a:t>(Links to high level metrics to be added.)</a:t>
            </a:r>
            <a:endParaRPr lang="en-US" sz="1000" b="0" i="0" kern="1200" dirty="0">
              <a:solidFill>
                <a:schemeClr val="tx1"/>
              </a:solidFill>
              <a:effectLst/>
              <a:latin typeface="+mn-lt"/>
              <a:ea typeface="+mn-ea"/>
              <a:cs typeface="+mn-cs"/>
            </a:endParaRPr>
          </a:p>
          <a:p>
            <a:r>
              <a:rPr lang="en-US" sz="1000" b="0" i="0" u="none" strike="noStrike" kern="1200" dirty="0">
                <a:solidFill>
                  <a:schemeClr val="tx1"/>
                </a:solidFill>
                <a:effectLst/>
                <a:latin typeface="+mn-lt"/>
                <a:ea typeface="+mn-ea"/>
                <a:cs typeface="+mn-cs"/>
                <a:hlinkClick r:id="rId5"/>
              </a:rPr>
              <a:t>Staff Success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Sourcing</a:t>
            </a:r>
          </a:p>
          <a:p>
            <a:r>
              <a:rPr lang="en-US" sz="1000" b="0" i="0" kern="1200" dirty="0">
                <a:solidFill>
                  <a:schemeClr val="tx1"/>
                </a:solidFill>
                <a:effectLst/>
                <a:latin typeface="+mn-lt"/>
                <a:ea typeface="+mn-ea"/>
                <a:cs typeface="+mn-cs"/>
              </a:rPr>
              <a:t>Interviewing</a:t>
            </a:r>
          </a:p>
          <a:p>
            <a:r>
              <a:rPr lang="en-US" sz="1000" b="0" i="0" kern="1200" dirty="0">
                <a:solidFill>
                  <a:schemeClr val="tx1"/>
                </a:solidFill>
                <a:effectLst/>
                <a:latin typeface="+mn-lt"/>
                <a:ea typeface="+mn-ea"/>
                <a:cs typeface="+mn-cs"/>
              </a:rPr>
              <a:t>Onboarding</a:t>
            </a:r>
          </a:p>
          <a:p>
            <a:r>
              <a:rPr lang="en-US" sz="1000" b="0" i="0" kern="1200" dirty="0">
                <a:solidFill>
                  <a:schemeClr val="tx1"/>
                </a:solidFill>
                <a:effectLst/>
                <a:latin typeface="+mn-lt"/>
                <a:ea typeface="+mn-ea"/>
                <a:cs typeface="+mn-cs"/>
              </a:rPr>
              <a:t>Company Conferences </a:t>
            </a:r>
            <a:r>
              <a:rPr lang="en-US" sz="1000" b="0" i="1" kern="1200" dirty="0">
                <a:solidFill>
                  <a:schemeClr val="tx1"/>
                </a:solidFill>
                <a:effectLst/>
                <a:latin typeface="+mn-lt"/>
                <a:ea typeface="+mn-ea"/>
                <a:cs typeface="+mn-cs"/>
              </a:rPr>
              <a:t>previously "Company Meeting" as its own process and duplicated as part of "Internal Communications"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Compensation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Benefits and Policies </a:t>
            </a:r>
            <a:r>
              <a:rPr lang="en-US" sz="1000" b="0" i="1" kern="1200" dirty="0">
                <a:solidFill>
                  <a:schemeClr val="tx1"/>
                </a:solidFill>
                <a:effectLst/>
                <a:latin typeface="+mn-lt"/>
                <a:ea typeface="+mn-ea"/>
                <a:cs typeface="+mn-cs"/>
              </a:rPr>
              <a:t>previously part of "Staff Rewards and Policies"</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Career Development </a:t>
            </a:r>
            <a:r>
              <a:rPr lang="en-US" sz="1000" b="0" i="1" kern="1200" dirty="0">
                <a:solidFill>
                  <a:schemeClr val="tx1"/>
                </a:solidFill>
                <a:effectLst/>
                <a:latin typeface="+mn-lt"/>
                <a:ea typeface="+mn-ea"/>
                <a:cs typeface="+mn-cs"/>
              </a:rPr>
              <a:t>previously "Coaching and Development"</a:t>
            </a:r>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Payroll</a:t>
            </a:r>
          </a:p>
          <a:p>
            <a:r>
              <a:rPr lang="en-US" sz="1000" b="0" i="0" kern="1200" dirty="0">
                <a:solidFill>
                  <a:schemeClr val="tx1"/>
                </a:solidFill>
                <a:effectLst/>
                <a:latin typeface="+mn-lt"/>
                <a:ea typeface="+mn-ea"/>
                <a:cs typeface="+mn-cs"/>
              </a:rPr>
              <a:t>Accounts Payable (for this area of strategy)</a:t>
            </a:r>
          </a:p>
          <a:p>
            <a:endParaRPr lang="en-US" sz="1000" b="0" baseline="0" dirty="0">
              <a:latin typeface="+mn-lt"/>
            </a:endParaRPr>
          </a:p>
        </p:txBody>
      </p:sp>
      <p:sp>
        <p:nvSpPr>
          <p:cNvPr id="4" name="Slide Number Placeholder 3"/>
          <p:cNvSpPr>
            <a:spLocks noGrp="1"/>
          </p:cNvSpPr>
          <p:nvPr>
            <p:ph type="sldNum" sz="quarter" idx="10"/>
          </p:nvPr>
        </p:nvSpPr>
        <p:spPr/>
        <p:txBody>
          <a:bodyPr/>
          <a:lstStyle/>
          <a:p>
            <a:fld id="{9BCA07FD-5BD5-4529-84B0-48DD2C561176}" type="slidenum">
              <a:rPr lang="de-CH" smtClean="0"/>
              <a:t>34</a:t>
            </a:fld>
            <a:endParaRPr lang="de-CH"/>
          </a:p>
        </p:txBody>
      </p:sp>
    </p:spTree>
    <p:extLst>
      <p:ext uri="{BB962C8B-B14F-4D97-AF65-F5344CB8AC3E}">
        <p14:creationId xmlns:p14="http://schemas.microsoft.com/office/powerpoint/2010/main" val="3025043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Initiative</a:t>
            </a:r>
          </a:p>
          <a:p>
            <a:endParaRPr lang="en-US" dirty="0"/>
          </a:p>
          <a:p>
            <a:r>
              <a:rPr lang="en-US" sz="1200" b="0" i="0" kern="1200" dirty="0">
                <a:solidFill>
                  <a:schemeClr val="tx1"/>
                </a:solidFill>
                <a:effectLst/>
                <a:latin typeface="+mn-lt"/>
                <a:ea typeface="+mn-ea"/>
                <a:cs typeface="+mn-cs"/>
              </a:rPr>
              <a:t>An initiative is an umbrella task for a large body of work where there is no identifiable end, and issues will be raised as the initiative progresses. It is likely that initiatives become de-activated at some point, and re-activated at a later point when more tasks are identified. One or more small issues can </a:t>
            </a:r>
            <a:r>
              <a:rPr lang="en-US" sz="1200" b="1" i="0" kern="1200" dirty="0">
                <a:solidFill>
                  <a:schemeClr val="tx1"/>
                </a:solidFill>
                <a:effectLst/>
                <a:latin typeface="+mn-lt"/>
                <a:ea typeface="+mn-ea"/>
                <a:cs typeface="+mn-cs"/>
              </a:rPr>
              <a:t>and should</a:t>
            </a:r>
            <a:r>
              <a:rPr lang="en-US" sz="1200" b="0" i="0" kern="1200" dirty="0">
                <a:solidFill>
                  <a:schemeClr val="tx1"/>
                </a:solidFill>
                <a:effectLst/>
                <a:latin typeface="+mn-lt"/>
                <a:ea typeface="+mn-ea"/>
                <a:cs typeface="+mn-cs"/>
              </a:rPr>
              <a:t> be created before an initiative is started to confirm if the initiative is valid.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Project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project is an umbrella task for a large body of work where this is a specific definition of "done", and most of the issues are identifiable up front. The value delivery for a project is only realized upon completion. </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35</a:t>
            </a:fld>
            <a:endParaRPr lang="de-CH"/>
          </a:p>
        </p:txBody>
      </p:sp>
    </p:spTree>
    <p:extLst>
      <p:ext uri="{BB962C8B-B14F-4D97-AF65-F5344CB8AC3E}">
        <p14:creationId xmlns:p14="http://schemas.microsoft.com/office/powerpoint/2010/main" val="3286790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You</a:t>
            </a:r>
            <a:r>
              <a:rPr lang="de-CH" dirty="0"/>
              <a:t> </a:t>
            </a:r>
            <a:r>
              <a:rPr lang="de-CH" dirty="0" err="1"/>
              <a:t>are</a:t>
            </a:r>
            <a:r>
              <a:rPr lang="de-CH" dirty="0"/>
              <a:t> not </a:t>
            </a:r>
            <a:r>
              <a:rPr lang="de-CH" dirty="0" err="1"/>
              <a:t>hired</a:t>
            </a:r>
            <a:r>
              <a:rPr lang="de-CH" dirty="0"/>
              <a:t> </a:t>
            </a:r>
            <a:r>
              <a:rPr lang="de-CH" dirty="0" err="1"/>
              <a:t>for</a:t>
            </a:r>
            <a:r>
              <a:rPr lang="de-CH" dirty="0"/>
              <a:t> a </a:t>
            </a:r>
            <a:r>
              <a:rPr lang="de-CH" dirty="0" err="1"/>
              <a:t>specific</a:t>
            </a:r>
            <a:r>
              <a:rPr lang="de-CH" dirty="0"/>
              <a:t> </a:t>
            </a:r>
            <a:r>
              <a:rPr lang="de-CH" dirty="0" err="1"/>
              <a:t>position</a:t>
            </a:r>
            <a:endParaRPr lang="de-CH" dirty="0"/>
          </a:p>
          <a:p>
            <a:r>
              <a:rPr lang="de-CH" dirty="0" err="1"/>
              <a:t>You</a:t>
            </a:r>
            <a:r>
              <a:rPr lang="de-CH" dirty="0"/>
              <a:t> </a:t>
            </a:r>
            <a:r>
              <a:rPr lang="de-CH" dirty="0" err="1"/>
              <a:t>are</a:t>
            </a:r>
            <a:r>
              <a:rPr lang="de-CH" dirty="0"/>
              <a:t> </a:t>
            </a:r>
            <a:r>
              <a:rPr lang="de-CH" dirty="0" err="1"/>
              <a:t>hired</a:t>
            </a:r>
            <a:r>
              <a:rPr lang="de-CH" dirty="0"/>
              <a:t> </a:t>
            </a:r>
            <a:r>
              <a:rPr lang="de-CH" dirty="0" err="1"/>
              <a:t>because</a:t>
            </a:r>
            <a:r>
              <a:rPr lang="de-CH" dirty="0"/>
              <a:t> </a:t>
            </a:r>
            <a:r>
              <a:rPr lang="de-CH" dirty="0" err="1"/>
              <a:t>of</a:t>
            </a:r>
            <a:r>
              <a:rPr lang="de-CH" dirty="0"/>
              <a:t> </a:t>
            </a:r>
            <a:r>
              <a:rPr lang="de-CH" dirty="0" err="1"/>
              <a:t>your</a:t>
            </a:r>
            <a:r>
              <a:rPr lang="de-CH" dirty="0"/>
              <a:t> </a:t>
            </a:r>
            <a:r>
              <a:rPr lang="de-CH" dirty="0" err="1"/>
              <a:t>skills</a:t>
            </a:r>
            <a:r>
              <a:rPr lang="de-CH" dirty="0"/>
              <a:t> </a:t>
            </a:r>
            <a:r>
              <a:rPr lang="de-CH" dirty="0" err="1"/>
              <a:t>and</a:t>
            </a:r>
            <a:r>
              <a:rPr lang="de-CH" dirty="0"/>
              <a:t> </a:t>
            </a:r>
            <a:r>
              <a:rPr lang="de-CH" dirty="0" err="1"/>
              <a:t>growth</a:t>
            </a:r>
            <a:r>
              <a:rPr lang="de-CH" dirty="0"/>
              <a:t> </a:t>
            </a:r>
            <a:r>
              <a:rPr lang="de-CH" dirty="0" err="1"/>
              <a:t>opportunities</a:t>
            </a:r>
            <a:endParaRPr lang="de-CH" dirty="0"/>
          </a:p>
          <a:p>
            <a:r>
              <a:rPr lang="de-CH" dirty="0" err="1"/>
              <a:t>Your</a:t>
            </a:r>
            <a:r>
              <a:rPr lang="de-CH" dirty="0"/>
              <a:t> </a:t>
            </a:r>
            <a:r>
              <a:rPr lang="de-CH" dirty="0" err="1"/>
              <a:t>responsibilities</a:t>
            </a:r>
            <a:r>
              <a:rPr lang="de-CH" dirty="0"/>
              <a:t> </a:t>
            </a:r>
            <a:r>
              <a:rPr lang="de-CH" dirty="0" err="1"/>
              <a:t>are</a:t>
            </a:r>
            <a:r>
              <a:rPr lang="de-CH" dirty="0"/>
              <a:t> not </a:t>
            </a:r>
            <a:r>
              <a:rPr lang="de-CH" dirty="0" err="1"/>
              <a:t>fixed</a:t>
            </a:r>
            <a:endParaRPr lang="de-CH" dirty="0"/>
          </a:p>
          <a:p>
            <a:r>
              <a:rPr lang="de-CH" dirty="0" err="1"/>
              <a:t>There</a:t>
            </a:r>
            <a:r>
              <a:rPr lang="de-CH" dirty="0"/>
              <a:t> </a:t>
            </a:r>
            <a:r>
              <a:rPr lang="de-CH" dirty="0" err="1"/>
              <a:t>is</a:t>
            </a:r>
            <a:r>
              <a:rPr lang="de-CH" dirty="0"/>
              <a:t> </a:t>
            </a:r>
            <a:r>
              <a:rPr lang="de-CH" dirty="0" err="1"/>
              <a:t>no</a:t>
            </a:r>
            <a:r>
              <a:rPr lang="de-CH" dirty="0"/>
              <a:t> </a:t>
            </a:r>
            <a:r>
              <a:rPr lang="de-CH" dirty="0" err="1"/>
              <a:t>job</a:t>
            </a:r>
            <a:r>
              <a:rPr lang="de-CH" dirty="0"/>
              <a:t> </a:t>
            </a:r>
            <a:r>
              <a:rPr lang="de-CH" dirty="0" err="1"/>
              <a:t>description</a:t>
            </a:r>
            <a:r>
              <a:rPr lang="de-CH" dirty="0"/>
              <a:t> </a:t>
            </a:r>
            <a:r>
              <a:rPr lang="de-CH" dirty="0" err="1"/>
              <a:t>or</a:t>
            </a:r>
            <a:r>
              <a:rPr lang="de-CH" dirty="0"/>
              <a:t> title on </a:t>
            </a:r>
            <a:r>
              <a:rPr lang="de-CH" dirty="0" err="1"/>
              <a:t>your</a:t>
            </a:r>
            <a:r>
              <a:rPr lang="de-CH" dirty="0"/>
              <a:t> </a:t>
            </a:r>
            <a:r>
              <a:rPr lang="de-CH" dirty="0" err="1"/>
              <a:t>business</a:t>
            </a:r>
            <a:r>
              <a:rPr lang="de-CH" dirty="0"/>
              <a:t> </a:t>
            </a:r>
            <a:r>
              <a:rPr lang="de-CH" dirty="0" err="1"/>
              <a:t>card</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36</a:t>
            </a:fld>
            <a:endParaRPr lang="de-CH"/>
          </a:p>
        </p:txBody>
      </p:sp>
    </p:spTree>
    <p:extLst>
      <p:ext uri="{BB962C8B-B14F-4D97-AF65-F5344CB8AC3E}">
        <p14:creationId xmlns:p14="http://schemas.microsoft.com/office/powerpoint/2010/main" val="777540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guild is a cross-company community of interest - people that want to share knowledge, skills, and tools.</a:t>
            </a:r>
          </a:p>
          <a:p>
            <a:r>
              <a:rPr lang="en-US" sz="1200" b="0" i="0" kern="1200" dirty="0">
                <a:solidFill>
                  <a:schemeClr val="tx1"/>
                </a:solidFill>
                <a:effectLst/>
                <a:latin typeface="+mn-lt"/>
                <a:ea typeface="+mn-ea"/>
                <a:cs typeface="+mn-cs"/>
              </a:rPr>
              <a:t>Examples of guilds might include:</a:t>
            </a:r>
          </a:p>
          <a:p>
            <a:r>
              <a:rPr lang="en-US" sz="1200" b="0" i="0" kern="1200" dirty="0">
                <a:solidFill>
                  <a:schemeClr val="tx1"/>
                </a:solidFill>
                <a:effectLst/>
                <a:latin typeface="+mn-lt"/>
                <a:ea typeface="+mn-ea"/>
                <a:cs typeface="+mn-cs"/>
              </a:rPr>
              <a:t>Functional programming</a:t>
            </a:r>
          </a:p>
          <a:p>
            <a:r>
              <a:rPr lang="en-US" sz="1200" b="0" i="0" kern="1200" dirty="0">
                <a:solidFill>
                  <a:schemeClr val="tx1"/>
                </a:solidFill>
                <a:effectLst/>
                <a:latin typeface="+mn-lt"/>
                <a:ea typeface="+mn-ea"/>
                <a:cs typeface="+mn-cs"/>
              </a:rPr>
              <a:t>Presentation techniques</a:t>
            </a:r>
          </a:p>
          <a:p>
            <a:r>
              <a:rPr lang="en-US" sz="1200" b="0" i="0" kern="1200" dirty="0">
                <a:solidFill>
                  <a:schemeClr val="tx1"/>
                </a:solidFill>
                <a:effectLst/>
                <a:latin typeface="+mn-lt"/>
                <a:ea typeface="+mn-ea"/>
                <a:cs typeface="+mn-cs"/>
              </a:rPr>
              <a:t>People from across the company can take part in whichever and as many guilds as they like.</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37</a:t>
            </a:fld>
            <a:endParaRPr lang="de-CH"/>
          </a:p>
        </p:txBody>
      </p:sp>
    </p:spTree>
    <p:extLst>
      <p:ext uri="{BB962C8B-B14F-4D97-AF65-F5344CB8AC3E}">
        <p14:creationId xmlns:p14="http://schemas.microsoft.com/office/powerpoint/2010/main" val="1859961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mentor is anyone in the organization who a staff member trusts to give them good advice. </a:t>
            </a:r>
          </a:p>
          <a:p>
            <a:r>
              <a:rPr lang="en-US" sz="1200" b="0" i="0" kern="1200" dirty="0">
                <a:solidFill>
                  <a:schemeClr val="tx1"/>
                </a:solidFill>
                <a:effectLst/>
                <a:latin typeface="+mn-lt"/>
                <a:ea typeface="+mn-ea"/>
                <a:cs typeface="+mn-cs"/>
              </a:rPr>
              <a:t>This is a confidential relationship, focused more on values and behaviors than skills. </a:t>
            </a:r>
          </a:p>
          <a:p>
            <a:r>
              <a:rPr lang="en-US" sz="1200" b="0" i="0" kern="1200" dirty="0">
                <a:solidFill>
                  <a:schemeClr val="tx1"/>
                </a:solidFill>
                <a:effectLst/>
                <a:latin typeface="+mn-lt"/>
                <a:ea typeface="+mn-ea"/>
                <a:cs typeface="+mn-cs"/>
              </a:rPr>
              <a:t>The mentor is a non-judgmental sounding board, and there are no repercussions from anything shared during discussions.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Mentors use coaching skills to guide decision making. Rather than solving problems, mentors guide us to solve a problem ourselves. The focus of the guidance is on improvement, not on aligning with the company goals. mentors need to focus on the individual's needs, not the organization's.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38</a:t>
            </a:fld>
            <a:endParaRPr lang="de-CH"/>
          </a:p>
        </p:txBody>
      </p:sp>
    </p:spTree>
    <p:extLst>
      <p:ext uri="{BB962C8B-B14F-4D97-AF65-F5344CB8AC3E}">
        <p14:creationId xmlns:p14="http://schemas.microsoft.com/office/powerpoint/2010/main" val="9015807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current frustration in the organization</a:t>
            </a:r>
          </a:p>
          <a:p>
            <a:r>
              <a:rPr lang="en-US" sz="1200" b="0" i="0" kern="1200" dirty="0">
                <a:solidFill>
                  <a:schemeClr val="tx1"/>
                </a:solidFill>
                <a:effectLst/>
                <a:latin typeface="+mn-lt"/>
                <a:ea typeface="+mn-ea"/>
                <a:cs typeface="+mn-cs"/>
              </a:rPr>
              <a:t>an interpersonal conflict</a:t>
            </a:r>
          </a:p>
          <a:p>
            <a:r>
              <a:rPr lang="en-US" sz="1200" b="0" i="0" kern="1200" dirty="0">
                <a:solidFill>
                  <a:schemeClr val="tx1"/>
                </a:solidFill>
                <a:effectLst/>
                <a:latin typeface="+mn-lt"/>
                <a:ea typeface="+mn-ea"/>
                <a:cs typeface="+mn-cs"/>
              </a:rPr>
              <a:t>a project where we are blocked</a:t>
            </a:r>
          </a:p>
          <a:p>
            <a:r>
              <a:rPr lang="en-US" sz="1200" b="0" i="0" kern="1200" dirty="0">
                <a:solidFill>
                  <a:schemeClr val="tx1"/>
                </a:solidFill>
                <a:effectLst/>
                <a:latin typeface="+mn-lt"/>
                <a:ea typeface="+mn-ea"/>
                <a:cs typeface="+mn-cs"/>
              </a:rPr>
              <a:t>prioritization problems</a:t>
            </a:r>
          </a:p>
          <a:p>
            <a:r>
              <a:rPr lang="en-US" sz="1200" b="0" i="0" kern="1200" dirty="0">
                <a:solidFill>
                  <a:schemeClr val="tx1"/>
                </a:solidFill>
                <a:effectLst/>
                <a:latin typeface="+mn-lt"/>
                <a:ea typeface="+mn-ea"/>
                <a:cs typeface="+mn-cs"/>
              </a:rPr>
              <a:t>work/life balance issues</a:t>
            </a:r>
          </a:p>
          <a:p>
            <a:r>
              <a:rPr lang="en-US" sz="1200" b="0" i="0" kern="1200" dirty="0">
                <a:solidFill>
                  <a:schemeClr val="tx1"/>
                </a:solidFill>
                <a:effectLst/>
                <a:latin typeface="+mn-lt"/>
                <a:ea typeface="+mn-ea"/>
                <a:cs typeface="+mn-cs"/>
              </a:rPr>
              <a:t>professional and personal development</a:t>
            </a:r>
          </a:p>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39</a:t>
            </a:fld>
            <a:endParaRPr lang="de-CH"/>
          </a:p>
        </p:txBody>
      </p:sp>
    </p:spTree>
    <p:extLst>
      <p:ext uri="{BB962C8B-B14F-4D97-AF65-F5344CB8AC3E}">
        <p14:creationId xmlns:p14="http://schemas.microsoft.com/office/powerpoint/2010/main" val="3482976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wear different heads depending</a:t>
            </a:r>
            <a:r>
              <a:rPr lang="en-US" sz="1200" b="0" i="0" kern="1200" baseline="0" dirty="0">
                <a:solidFill>
                  <a:schemeClr val="tx1"/>
                </a:solidFill>
                <a:effectLst/>
                <a:latin typeface="+mn-lt"/>
                <a:ea typeface="+mn-ea"/>
                <a:cs typeface="+mn-cs"/>
              </a:rPr>
              <a:t> on your interests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40</a:t>
            </a:fld>
            <a:endParaRPr lang="de-CH"/>
          </a:p>
        </p:txBody>
      </p:sp>
    </p:spTree>
    <p:extLst>
      <p:ext uri="{BB962C8B-B14F-4D97-AF65-F5344CB8AC3E}">
        <p14:creationId xmlns:p14="http://schemas.microsoft.com/office/powerpoint/2010/main" val="18618107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 we have a sufficiently broad set of disciplines involved to understand all of the ramifications of the decision being discussed?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 we have people with sufficient depth of expertise to help quantify risk?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Does the issue related to this decision affect other strategies? (collaboration)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Have we chosen the </a:t>
            </a:r>
            <a:r>
              <a:rPr lang="en-US" sz="1200" b="1" i="0" kern="1200" dirty="0">
                <a:solidFill>
                  <a:schemeClr val="tx1"/>
                </a:solidFill>
                <a:effectLst/>
                <a:latin typeface="+mn-lt"/>
                <a:ea typeface="+mn-ea"/>
                <a:cs typeface="+mn-cs"/>
              </a:rPr>
              <a:t>one person</a:t>
            </a:r>
            <a:r>
              <a:rPr lang="en-US" sz="1200" b="0" i="0" kern="1200" dirty="0">
                <a:solidFill>
                  <a:schemeClr val="tx1"/>
                </a:solidFill>
                <a:effectLst/>
                <a:latin typeface="+mn-lt"/>
                <a:ea typeface="+mn-ea"/>
                <a:cs typeface="+mn-cs"/>
              </a:rPr>
              <a:t> accountable for the decision?</a:t>
            </a:r>
          </a:p>
        </p:txBody>
      </p:sp>
      <p:sp>
        <p:nvSpPr>
          <p:cNvPr id="4" name="Slide Number Placeholder 3"/>
          <p:cNvSpPr>
            <a:spLocks noGrp="1"/>
          </p:cNvSpPr>
          <p:nvPr>
            <p:ph type="sldNum" sz="quarter" idx="10"/>
          </p:nvPr>
        </p:nvSpPr>
        <p:spPr/>
        <p:txBody>
          <a:bodyPr/>
          <a:lstStyle/>
          <a:p>
            <a:fld id="{9BCA07FD-5BD5-4529-84B0-48DD2C561176}" type="slidenum">
              <a:rPr lang="de-CH" smtClean="0"/>
              <a:t>42</a:t>
            </a:fld>
            <a:endParaRPr lang="de-CH"/>
          </a:p>
        </p:txBody>
      </p:sp>
    </p:spTree>
    <p:extLst>
      <p:ext uri="{BB962C8B-B14F-4D97-AF65-F5344CB8AC3E}">
        <p14:creationId xmlns:p14="http://schemas.microsoft.com/office/powerpoint/2010/main" val="3232963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work whenever we want, we have free working hours</a:t>
            </a:r>
            <a:r>
              <a:rPr lang="en-US" baseline="0" dirty="0"/>
              <a:t> and the right to cancel meetings at any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a:t>
            </a:fld>
            <a:endParaRPr lang="de-CH"/>
          </a:p>
        </p:txBody>
      </p:sp>
    </p:spTree>
    <p:extLst>
      <p:ext uri="{BB962C8B-B14F-4D97-AF65-F5344CB8AC3E}">
        <p14:creationId xmlns:p14="http://schemas.microsoft.com/office/powerpoint/2010/main" val="4189718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Is now the right time to make this decision?</a:t>
            </a:r>
          </a:p>
          <a:p>
            <a:r>
              <a:rPr lang="en-US" sz="1200" b="0" i="0" kern="1200" dirty="0">
                <a:solidFill>
                  <a:schemeClr val="tx1"/>
                </a:solidFill>
                <a:effectLst/>
                <a:latin typeface="+mn-lt"/>
                <a:ea typeface="+mn-ea"/>
                <a:cs typeface="+mn-cs"/>
              </a:rPr>
              <a:t>What is the "last responsible moment" for deciding?</a:t>
            </a:r>
          </a:p>
          <a:p>
            <a:r>
              <a:rPr lang="en-US" sz="1200" b="0" i="0" kern="1200" dirty="0">
                <a:solidFill>
                  <a:schemeClr val="tx1"/>
                </a:solidFill>
                <a:effectLst/>
                <a:latin typeface="+mn-lt"/>
                <a:ea typeface="+mn-ea"/>
                <a:cs typeface="+mn-cs"/>
              </a:rPr>
              <a:t>Has that moment already passed?</a:t>
            </a:r>
          </a:p>
          <a:p>
            <a:r>
              <a:rPr lang="en-US" sz="1200" b="0" i="0" kern="1200" dirty="0">
                <a:solidFill>
                  <a:schemeClr val="tx1"/>
                </a:solidFill>
                <a:effectLst/>
                <a:latin typeface="+mn-lt"/>
                <a:ea typeface="+mn-ea"/>
                <a:cs typeface="+mn-cs"/>
              </a:rPr>
              <a:t>Should we start taking action even though we're unsure what is the best approach?</a:t>
            </a:r>
          </a:p>
          <a:p>
            <a:r>
              <a:rPr lang="en-US" sz="1200" b="0" i="0" kern="1200" dirty="0">
                <a:solidFill>
                  <a:schemeClr val="tx1"/>
                </a:solidFill>
                <a:effectLst/>
                <a:latin typeface="+mn-lt"/>
                <a:ea typeface="+mn-ea"/>
                <a:cs typeface="+mn-cs"/>
              </a:rPr>
              <a:t>Has the issue related to the decision reached a state where the Task force should set a time line for the decision?</a:t>
            </a:r>
          </a:p>
        </p:txBody>
      </p:sp>
      <p:sp>
        <p:nvSpPr>
          <p:cNvPr id="4" name="Slide Number Placeholder 3"/>
          <p:cNvSpPr>
            <a:spLocks noGrp="1"/>
          </p:cNvSpPr>
          <p:nvPr>
            <p:ph type="sldNum" sz="quarter" idx="10"/>
          </p:nvPr>
        </p:nvSpPr>
        <p:spPr/>
        <p:txBody>
          <a:bodyPr/>
          <a:lstStyle/>
          <a:p>
            <a:fld id="{9BCA07FD-5BD5-4529-84B0-48DD2C561176}" type="slidenum">
              <a:rPr lang="de-CH" smtClean="0"/>
              <a:t>43</a:t>
            </a:fld>
            <a:endParaRPr lang="de-CH"/>
          </a:p>
        </p:txBody>
      </p:sp>
    </p:spTree>
    <p:extLst>
      <p:ext uri="{BB962C8B-B14F-4D97-AF65-F5344CB8AC3E}">
        <p14:creationId xmlns:p14="http://schemas.microsoft.com/office/powerpoint/2010/main" val="2030899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assumptions do we assume are true?</a:t>
            </a:r>
          </a:p>
          <a:p>
            <a:r>
              <a:rPr lang="en-US" sz="1200" b="0" i="0" kern="1200" dirty="0">
                <a:solidFill>
                  <a:schemeClr val="tx1"/>
                </a:solidFill>
                <a:effectLst/>
                <a:latin typeface="+mn-lt"/>
                <a:ea typeface="+mn-ea"/>
                <a:cs typeface="+mn-cs"/>
              </a:rPr>
              <a:t>What data do we have supporting those assumptions?</a:t>
            </a:r>
          </a:p>
          <a:p>
            <a:r>
              <a:rPr lang="en-US" sz="1200" b="0" i="0" kern="1200" dirty="0">
                <a:solidFill>
                  <a:schemeClr val="tx1"/>
                </a:solidFill>
                <a:effectLst/>
                <a:latin typeface="+mn-lt"/>
                <a:ea typeface="+mn-ea"/>
                <a:cs typeface="+mn-cs"/>
              </a:rPr>
              <a:t>What if our assumptions turn out to be false?</a:t>
            </a:r>
          </a:p>
          <a:p>
            <a:r>
              <a:rPr lang="en-US" sz="1200" b="0" i="0" kern="1200" dirty="0">
                <a:solidFill>
                  <a:schemeClr val="tx1"/>
                </a:solidFill>
                <a:effectLst/>
                <a:latin typeface="+mn-lt"/>
                <a:ea typeface="+mn-ea"/>
                <a:cs typeface="+mn-cs"/>
              </a:rPr>
              <a:t>What preventative measures can we take?</a:t>
            </a:r>
          </a:p>
        </p:txBody>
      </p:sp>
      <p:sp>
        <p:nvSpPr>
          <p:cNvPr id="4" name="Slide Number Placeholder 3"/>
          <p:cNvSpPr>
            <a:spLocks noGrp="1"/>
          </p:cNvSpPr>
          <p:nvPr>
            <p:ph type="sldNum" sz="quarter" idx="10"/>
          </p:nvPr>
        </p:nvSpPr>
        <p:spPr/>
        <p:txBody>
          <a:bodyPr/>
          <a:lstStyle/>
          <a:p>
            <a:fld id="{9BCA07FD-5BD5-4529-84B0-48DD2C561176}" type="slidenum">
              <a:rPr lang="de-CH" smtClean="0"/>
              <a:t>44</a:t>
            </a:fld>
            <a:endParaRPr lang="de-CH"/>
          </a:p>
        </p:txBody>
      </p:sp>
    </p:spTree>
    <p:extLst>
      <p:ext uri="{BB962C8B-B14F-4D97-AF65-F5344CB8AC3E}">
        <p14:creationId xmlns:p14="http://schemas.microsoft.com/office/powerpoint/2010/main" val="1960408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Important from</a:t>
            </a:r>
            <a:r>
              <a:rPr lang="en-US" sz="1200" b="0" i="0" kern="1200" baseline="0" dirty="0">
                <a:solidFill>
                  <a:schemeClr val="tx1"/>
                </a:solidFill>
                <a:effectLst/>
                <a:latin typeface="+mn-lt"/>
                <a:ea typeface="+mn-ea"/>
                <a:cs typeface="+mn-cs"/>
              </a:rPr>
              <a:t> a TF perspective, not for the </a:t>
            </a:r>
            <a:r>
              <a:rPr lang="en-US" sz="1200" b="0" i="0" kern="1200" baseline="0">
                <a:solidFill>
                  <a:schemeClr val="tx1"/>
                </a:solidFill>
                <a:effectLst/>
                <a:latin typeface="+mn-lt"/>
                <a:ea typeface="+mn-ea"/>
                <a:cs typeface="+mn-cs"/>
              </a:rPr>
              <a:t>whole company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Sometimes people in the group can't seem to agree on a course of action.</a:t>
            </a:r>
          </a:p>
          <a:p>
            <a:r>
              <a:rPr lang="en-US" sz="1200" b="0" i="0" kern="1200" dirty="0">
                <a:solidFill>
                  <a:schemeClr val="tx1"/>
                </a:solidFill>
                <a:effectLst/>
                <a:latin typeface="+mn-lt"/>
                <a:ea typeface="+mn-ea"/>
                <a:cs typeface="+mn-cs"/>
              </a:rPr>
              <a:t>When that occurs, it's likely that the difference in opinion is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actually about the proposed solution but rather about which properties of the problem we're trying to optimize for.</a:t>
            </a:r>
          </a:p>
          <a:p>
            <a:r>
              <a:rPr lang="en-US" sz="1200" b="0" i="0" kern="1200" dirty="0">
                <a:solidFill>
                  <a:schemeClr val="tx1"/>
                </a:solidFill>
                <a:effectLst/>
                <a:latin typeface="+mn-lt"/>
                <a:ea typeface="+mn-ea"/>
                <a:cs typeface="+mn-cs"/>
              </a:rPr>
              <a:t>In these cases, stop the discussion and pull in the necessary people to clarify the relative priority of those properties - for example, time to market vs. maintainability.</a:t>
            </a:r>
          </a:p>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45</a:t>
            </a:fld>
            <a:endParaRPr lang="de-CH"/>
          </a:p>
        </p:txBody>
      </p:sp>
    </p:spTree>
    <p:extLst>
      <p:ext uri="{BB962C8B-B14F-4D97-AF65-F5344CB8AC3E}">
        <p14:creationId xmlns:p14="http://schemas.microsoft.com/office/powerpoint/2010/main" val="19709811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47</a:t>
            </a:fld>
            <a:endParaRPr lang="de-CH"/>
          </a:p>
        </p:txBody>
      </p:sp>
    </p:spTree>
    <p:extLst>
      <p:ext uri="{BB962C8B-B14F-4D97-AF65-F5344CB8AC3E}">
        <p14:creationId xmlns:p14="http://schemas.microsoft.com/office/powerpoint/2010/main" val="1093977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The company is in a bad situation and all non-essential spending will immediately cease.</a:t>
            </a:r>
          </a:p>
          <a:p>
            <a:r>
              <a:rPr lang="en-US" sz="1200" b="0" i="0" kern="1200" dirty="0">
                <a:solidFill>
                  <a:schemeClr val="tx1"/>
                </a:solidFill>
                <a:effectLst/>
                <a:latin typeface="+mn-lt"/>
                <a:ea typeface="+mn-ea"/>
                <a:cs typeface="+mn-cs"/>
              </a:rPr>
              <a:t>To We have a strong cash position, with a healthy forecast, and we are in a position to invest in our growth.</a:t>
            </a:r>
          </a:p>
          <a:p>
            <a:endParaRPr lang="en-US" dirty="0"/>
          </a:p>
          <a:p>
            <a:r>
              <a:rPr lang="en-US" dirty="0"/>
              <a:t>There is a financial projection for the year and a monthly update</a:t>
            </a:r>
          </a:p>
          <a:p>
            <a:r>
              <a:rPr lang="en-US" dirty="0"/>
              <a:t>F</a:t>
            </a:r>
            <a:r>
              <a:rPr lang="de-CH" dirty="0" err="1"/>
              <a:t>inancial</a:t>
            </a:r>
            <a:r>
              <a:rPr lang="de-CH" dirty="0"/>
              <a:t> </a:t>
            </a:r>
            <a:r>
              <a:rPr lang="de-CH" dirty="0" err="1"/>
              <a:t>decision</a:t>
            </a:r>
            <a:r>
              <a:rPr lang="de-CH" dirty="0"/>
              <a:t> </a:t>
            </a:r>
            <a:r>
              <a:rPr lang="de-CH" dirty="0" err="1"/>
              <a:t>making</a:t>
            </a:r>
            <a:r>
              <a:rPr lang="de-CH" dirty="0"/>
              <a:t> </a:t>
            </a:r>
            <a:r>
              <a:rPr lang="de-CH" dirty="0" err="1"/>
              <a:t>is</a:t>
            </a:r>
            <a:r>
              <a:rPr lang="de-CH" dirty="0"/>
              <a:t> transparent</a:t>
            </a:r>
          </a:p>
          <a:p>
            <a:r>
              <a:rPr lang="en-US" dirty="0"/>
              <a:t>E</a:t>
            </a:r>
            <a:r>
              <a:rPr lang="de-CH" dirty="0" err="1"/>
              <a:t>very</a:t>
            </a:r>
            <a:r>
              <a:rPr lang="de-CH" dirty="0"/>
              <a:t> </a:t>
            </a:r>
            <a:r>
              <a:rPr lang="de-CH" dirty="0" err="1"/>
              <a:t>policy</a:t>
            </a:r>
            <a:r>
              <a:rPr lang="de-CH" dirty="0"/>
              <a:t> </a:t>
            </a:r>
            <a:r>
              <a:rPr lang="de-CH" dirty="0" err="1"/>
              <a:t>that</a:t>
            </a:r>
            <a:r>
              <a:rPr lang="de-CH" dirty="0"/>
              <a:t> </a:t>
            </a:r>
            <a:r>
              <a:rPr lang="de-CH" dirty="0" err="1"/>
              <a:t>impacts</a:t>
            </a:r>
            <a:r>
              <a:rPr lang="de-CH" dirty="0"/>
              <a:t> </a:t>
            </a:r>
            <a:r>
              <a:rPr lang="de-CH" dirty="0" err="1"/>
              <a:t>finance</a:t>
            </a:r>
            <a:r>
              <a:rPr lang="de-CH" dirty="0"/>
              <a:t> </a:t>
            </a:r>
            <a:r>
              <a:rPr lang="de-CH" dirty="0" err="1"/>
              <a:t>can</a:t>
            </a:r>
            <a:r>
              <a:rPr lang="de-CH" dirty="0"/>
              <a:t> </a:t>
            </a:r>
            <a:r>
              <a:rPr lang="de-CH" dirty="0" err="1"/>
              <a:t>be</a:t>
            </a:r>
            <a:r>
              <a:rPr lang="de-CH" dirty="0"/>
              <a:t> </a:t>
            </a:r>
            <a:r>
              <a:rPr lang="de-CH" dirty="0" err="1"/>
              <a:t>adjusted</a:t>
            </a:r>
            <a:r>
              <a:rPr lang="de-CH" dirty="0"/>
              <a:t> </a:t>
            </a:r>
            <a:r>
              <a:rPr lang="de-CH" dirty="0" err="1"/>
              <a:t>to</a:t>
            </a:r>
            <a:r>
              <a:rPr lang="de-CH" dirty="0"/>
              <a:t> </a:t>
            </a:r>
            <a:r>
              <a:rPr lang="de-CH" dirty="0" err="1"/>
              <a:t>the</a:t>
            </a:r>
            <a:r>
              <a:rPr lang="de-CH" dirty="0"/>
              <a:t> </a:t>
            </a:r>
            <a:r>
              <a:rPr lang="de-CH" dirty="0" err="1"/>
              <a:t>financial</a:t>
            </a:r>
            <a:r>
              <a:rPr lang="de-CH" dirty="0"/>
              <a:t> </a:t>
            </a:r>
            <a:r>
              <a:rPr lang="de-CH" dirty="0" err="1"/>
              <a:t>status</a:t>
            </a:r>
            <a:r>
              <a:rPr lang="de-CH" dirty="0"/>
              <a:t> </a:t>
            </a:r>
            <a:r>
              <a:rPr lang="de-CH" dirty="0" err="1"/>
              <a:t>of</a:t>
            </a:r>
            <a:r>
              <a:rPr lang="de-CH" dirty="0"/>
              <a:t> </a:t>
            </a:r>
            <a:r>
              <a:rPr lang="de-CH" dirty="0" err="1"/>
              <a:t>the</a:t>
            </a:r>
            <a:r>
              <a:rPr lang="de-CH" dirty="0"/>
              <a:t> </a:t>
            </a:r>
            <a:r>
              <a:rPr lang="de-CH" dirty="0" err="1"/>
              <a:t>company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48</a:t>
            </a:fld>
            <a:endParaRPr lang="de-CH"/>
          </a:p>
        </p:txBody>
      </p:sp>
    </p:spTree>
    <p:extLst>
      <p:ext uri="{BB962C8B-B14F-4D97-AF65-F5344CB8AC3E}">
        <p14:creationId xmlns:p14="http://schemas.microsoft.com/office/powerpoint/2010/main" val="15914756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Facilitator, </a:t>
            </a:r>
            <a:r>
              <a:rPr lang="en-US" sz="1200" b="0" i="0" kern="1200" dirty="0" err="1">
                <a:solidFill>
                  <a:schemeClr val="tx1"/>
                </a:solidFill>
                <a:effectLst/>
                <a:latin typeface="+mn-lt"/>
                <a:ea typeface="+mn-ea"/>
                <a:cs typeface="+mn-cs"/>
              </a:rPr>
              <a:t>OnBoarding</a:t>
            </a:r>
            <a:r>
              <a:rPr lang="en-US" sz="1200" b="0" i="0" kern="1200" dirty="0">
                <a:solidFill>
                  <a:schemeClr val="tx1"/>
                </a:solidFill>
                <a:effectLst/>
                <a:latin typeface="+mn-lt"/>
                <a:ea typeface="+mn-ea"/>
                <a:cs typeface="+mn-cs"/>
              </a:rPr>
              <a:t> Buddy, Specialist…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wear different heads depending</a:t>
            </a:r>
            <a:r>
              <a:rPr lang="en-US" sz="1200" b="0" i="0" kern="1200" baseline="0" dirty="0">
                <a:solidFill>
                  <a:schemeClr val="tx1"/>
                </a:solidFill>
                <a:effectLst/>
                <a:latin typeface="+mn-lt"/>
                <a:ea typeface="+mn-ea"/>
                <a:cs typeface="+mn-cs"/>
              </a:rPr>
              <a:t> on your interests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49</a:t>
            </a:fld>
            <a:endParaRPr lang="de-CH"/>
          </a:p>
        </p:txBody>
      </p:sp>
    </p:spTree>
    <p:extLst>
      <p:ext uri="{BB962C8B-B14F-4D97-AF65-F5344CB8AC3E}">
        <p14:creationId xmlns:p14="http://schemas.microsoft.com/office/powerpoint/2010/main" val="22438152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50</a:t>
            </a:fld>
            <a:endParaRPr lang="de-CH"/>
          </a:p>
        </p:txBody>
      </p:sp>
    </p:spTree>
    <p:extLst>
      <p:ext uri="{BB962C8B-B14F-4D97-AF65-F5344CB8AC3E}">
        <p14:creationId xmlns:p14="http://schemas.microsoft.com/office/powerpoint/2010/main" val="19483378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51</a:t>
            </a:fld>
            <a:endParaRPr lang="de-CH"/>
          </a:p>
        </p:txBody>
      </p:sp>
    </p:spTree>
    <p:extLst>
      <p:ext uri="{BB962C8B-B14F-4D97-AF65-F5344CB8AC3E}">
        <p14:creationId xmlns:p14="http://schemas.microsoft.com/office/powerpoint/2010/main" val="7887959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52</a:t>
            </a:fld>
            <a:endParaRPr lang="de-CH"/>
          </a:p>
        </p:txBody>
      </p:sp>
    </p:spTree>
    <p:extLst>
      <p:ext uri="{BB962C8B-B14F-4D97-AF65-F5344CB8AC3E}">
        <p14:creationId xmlns:p14="http://schemas.microsoft.com/office/powerpoint/2010/main" val="19046986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be active, you spend energy, you have to be</a:t>
            </a:r>
            <a:r>
              <a:rPr lang="en-US" baseline="0" dirty="0"/>
              <a:t> motivated and embrace the challenge</a:t>
            </a:r>
          </a:p>
          <a:p>
            <a:r>
              <a:rPr lang="en-US" baseline="0" dirty="0"/>
              <a:t>Help others, the big picture counts</a:t>
            </a:r>
            <a:endParaRPr lang="en-US" dirty="0"/>
          </a:p>
          <a:p>
            <a:r>
              <a:rPr lang="en-US" dirty="0"/>
              <a:t>Nobody makes the decision for you, you have to be part of the decision</a:t>
            </a:r>
          </a:p>
          <a:p>
            <a:r>
              <a:rPr lang="en-US" baseline="0" dirty="0"/>
              <a:t>No boss will tell you what to do and why</a:t>
            </a:r>
          </a:p>
        </p:txBody>
      </p:sp>
      <p:sp>
        <p:nvSpPr>
          <p:cNvPr id="4" name="Slide Number Placeholder 3"/>
          <p:cNvSpPr>
            <a:spLocks noGrp="1"/>
          </p:cNvSpPr>
          <p:nvPr>
            <p:ph type="sldNum" sz="quarter" idx="10"/>
          </p:nvPr>
        </p:nvSpPr>
        <p:spPr/>
        <p:txBody>
          <a:bodyPr/>
          <a:lstStyle/>
          <a:p>
            <a:fld id="{9BCA07FD-5BD5-4529-84B0-48DD2C561176}" type="slidenum">
              <a:rPr lang="de-CH" smtClean="0"/>
              <a:t>53</a:t>
            </a:fld>
            <a:endParaRPr lang="de-CH"/>
          </a:p>
        </p:txBody>
      </p:sp>
    </p:spTree>
    <p:extLst>
      <p:ext uri="{BB962C8B-B14F-4D97-AF65-F5344CB8AC3E}">
        <p14:creationId xmlns:p14="http://schemas.microsoft.com/office/powerpoint/2010/main" val="3403284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Free-time off policy. When yo</a:t>
            </a:r>
            <a:r>
              <a:rPr lang="en-US" baseline="0" dirty="0"/>
              <a:t>u need a break from work, then take it.</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a:t>
            </a:fld>
            <a:endParaRPr lang="de-CH"/>
          </a:p>
        </p:txBody>
      </p:sp>
    </p:spTree>
    <p:extLst>
      <p:ext uri="{BB962C8B-B14F-4D97-AF65-F5344CB8AC3E}">
        <p14:creationId xmlns:p14="http://schemas.microsoft.com/office/powerpoint/2010/main" val="2518845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 no “I’m the Rockstar that’s why I get promoted”</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54</a:t>
            </a:fld>
            <a:endParaRPr lang="de-CH"/>
          </a:p>
        </p:txBody>
      </p:sp>
    </p:spTree>
    <p:extLst>
      <p:ext uri="{BB962C8B-B14F-4D97-AF65-F5344CB8AC3E}">
        <p14:creationId xmlns:p14="http://schemas.microsoft.com/office/powerpoint/2010/main" val="4994623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Written communication is freaking hard and there can be a lot of </a:t>
            </a:r>
            <a:r>
              <a:rPr lang="en-US" baseline="0" dirty="0" err="1"/>
              <a:t>missunderstanding</a:t>
            </a:r>
            <a:endParaRPr lang="en-US" baseline="0" dirty="0"/>
          </a:p>
        </p:txBody>
      </p:sp>
      <p:sp>
        <p:nvSpPr>
          <p:cNvPr id="4" name="Slide Number Placeholder 3"/>
          <p:cNvSpPr>
            <a:spLocks noGrp="1"/>
          </p:cNvSpPr>
          <p:nvPr>
            <p:ph type="sldNum" sz="quarter" idx="10"/>
          </p:nvPr>
        </p:nvSpPr>
        <p:spPr/>
        <p:txBody>
          <a:bodyPr/>
          <a:lstStyle/>
          <a:p>
            <a:fld id="{9BCA07FD-5BD5-4529-84B0-48DD2C561176}" type="slidenum">
              <a:rPr lang="de-CH" smtClean="0"/>
              <a:t>55</a:t>
            </a:fld>
            <a:endParaRPr lang="de-CH"/>
          </a:p>
        </p:txBody>
      </p:sp>
    </p:spTree>
    <p:extLst>
      <p:ext uri="{BB962C8B-B14F-4D97-AF65-F5344CB8AC3E}">
        <p14:creationId xmlns:p14="http://schemas.microsoft.com/office/powerpoint/2010/main" val="4910881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Personal, organizational and process change is never over. This can be tiring</a:t>
            </a:r>
          </a:p>
        </p:txBody>
      </p:sp>
      <p:sp>
        <p:nvSpPr>
          <p:cNvPr id="4" name="Slide Number Placeholder 3"/>
          <p:cNvSpPr>
            <a:spLocks noGrp="1"/>
          </p:cNvSpPr>
          <p:nvPr>
            <p:ph type="sldNum" sz="quarter" idx="10"/>
          </p:nvPr>
        </p:nvSpPr>
        <p:spPr/>
        <p:txBody>
          <a:bodyPr/>
          <a:lstStyle/>
          <a:p>
            <a:fld id="{9BCA07FD-5BD5-4529-84B0-48DD2C561176}" type="slidenum">
              <a:rPr lang="de-CH" smtClean="0"/>
              <a:t>56</a:t>
            </a:fld>
            <a:endParaRPr lang="de-CH"/>
          </a:p>
        </p:txBody>
      </p:sp>
    </p:spTree>
    <p:extLst>
      <p:ext uri="{BB962C8B-B14F-4D97-AF65-F5344CB8AC3E}">
        <p14:creationId xmlns:p14="http://schemas.microsoft.com/office/powerpoint/2010/main" val="11782414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57</a:t>
            </a:fld>
            <a:endParaRPr lang="de-CH"/>
          </a:p>
        </p:txBody>
      </p:sp>
    </p:spTree>
    <p:extLst>
      <p:ext uri="{BB962C8B-B14F-4D97-AF65-F5344CB8AC3E}">
        <p14:creationId xmlns:p14="http://schemas.microsoft.com/office/powerpoint/2010/main" val="3977604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58</a:t>
            </a:fld>
            <a:endParaRPr lang="de-CH"/>
          </a:p>
        </p:txBody>
      </p:sp>
    </p:spTree>
    <p:extLst>
      <p:ext uri="{BB962C8B-B14F-4D97-AF65-F5344CB8AC3E}">
        <p14:creationId xmlns:p14="http://schemas.microsoft.com/office/powerpoint/2010/main" val="9562627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that can be answered in blog posts</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59</a:t>
            </a:fld>
            <a:endParaRPr lang="de-CH"/>
          </a:p>
        </p:txBody>
      </p:sp>
    </p:spTree>
    <p:extLst>
      <p:ext uri="{BB962C8B-B14F-4D97-AF65-F5344CB8AC3E}">
        <p14:creationId xmlns:p14="http://schemas.microsoft.com/office/powerpoint/2010/main" val="36704876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60</a:t>
            </a:fld>
            <a:endParaRPr lang="de-CH"/>
          </a:p>
        </p:txBody>
      </p:sp>
    </p:spTree>
    <p:extLst>
      <p:ext uri="{BB962C8B-B14F-4D97-AF65-F5344CB8AC3E}">
        <p14:creationId xmlns:p14="http://schemas.microsoft.com/office/powerpoint/2010/main" val="9787820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Thank you very much</a:t>
            </a:r>
            <a:r>
              <a:rPr lang="de-CH" baseline="0" dirty="0"/>
              <a:t> for listening and see you next time</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61</a:t>
            </a:fld>
            <a:endParaRPr lang="de-CH"/>
          </a:p>
        </p:txBody>
      </p:sp>
    </p:spTree>
    <p:extLst>
      <p:ext uri="{BB962C8B-B14F-4D97-AF65-F5344CB8AC3E}">
        <p14:creationId xmlns:p14="http://schemas.microsoft.com/office/powerpoint/2010/main" val="3949593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Organize</a:t>
            </a:r>
            <a:r>
              <a:rPr lang="en-US" baseline="0" dirty="0"/>
              <a:t> your work around your private life. Sometimes shit just hits the fan. Maintaining a good life work balance is crucial. Work / Employers etc. comes and goes. What remains is most important; Your family.</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6</a:t>
            </a:fld>
            <a:endParaRPr lang="de-CH"/>
          </a:p>
        </p:txBody>
      </p:sp>
    </p:spTree>
    <p:extLst>
      <p:ext uri="{BB962C8B-B14F-4D97-AF65-F5344CB8AC3E}">
        <p14:creationId xmlns:p14="http://schemas.microsoft.com/office/powerpoint/2010/main" val="868516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Decide on your own what to work on. Whe</a:t>
            </a:r>
            <a:r>
              <a:rPr lang="en-US" baseline="0" dirty="0"/>
              <a:t>n you enjoy your work then you make an impact. </a:t>
            </a:r>
          </a:p>
          <a:p>
            <a:r>
              <a:rPr lang="en-US" baseline="0" dirty="0"/>
              <a:t>No manager</a:t>
            </a:r>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7</a:t>
            </a:fld>
            <a:endParaRPr lang="de-CH"/>
          </a:p>
        </p:txBody>
      </p:sp>
    </p:spTree>
    <p:extLst>
      <p:ext uri="{BB962C8B-B14F-4D97-AF65-F5344CB8AC3E}">
        <p14:creationId xmlns:p14="http://schemas.microsoft.com/office/powerpoint/2010/main" val="1278770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CA07FD-5BD5-4529-84B0-48DD2C561176}" type="slidenum">
              <a:rPr lang="de-CH" smtClean="0"/>
              <a:t>8</a:t>
            </a:fld>
            <a:endParaRPr lang="de-CH"/>
          </a:p>
        </p:txBody>
      </p:sp>
    </p:spTree>
    <p:extLst>
      <p:ext uri="{BB962C8B-B14F-4D97-AF65-F5344CB8AC3E}">
        <p14:creationId xmlns:p14="http://schemas.microsoft.com/office/powerpoint/2010/main" val="1714647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deeper what we do let’s make a step back and see what classical companies do.</a:t>
            </a:r>
            <a:endParaRPr lang="de-CH" dirty="0"/>
          </a:p>
        </p:txBody>
      </p:sp>
      <p:sp>
        <p:nvSpPr>
          <p:cNvPr id="4" name="Slide Number Placeholder 3"/>
          <p:cNvSpPr>
            <a:spLocks noGrp="1"/>
          </p:cNvSpPr>
          <p:nvPr>
            <p:ph type="sldNum" sz="quarter" idx="10"/>
          </p:nvPr>
        </p:nvSpPr>
        <p:spPr/>
        <p:txBody>
          <a:bodyPr/>
          <a:lstStyle/>
          <a:p>
            <a:fld id="{9BCA07FD-5BD5-4529-84B0-48DD2C561176}" type="slidenum">
              <a:rPr lang="de-CH" smtClean="0"/>
              <a:t>9</a:t>
            </a:fld>
            <a:endParaRPr lang="de-CH"/>
          </a:p>
        </p:txBody>
      </p:sp>
    </p:spTree>
    <p:extLst>
      <p:ext uri="{BB962C8B-B14F-4D97-AF65-F5344CB8AC3E}">
        <p14:creationId xmlns:p14="http://schemas.microsoft.com/office/powerpoint/2010/main" val="4252535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8781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479173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AEABE-1D59-4413-813E-803E21872067}" type="datetimeFigureOut">
              <a:rPr lang="de-CH" smtClean="0"/>
              <a:t>02.05.2017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00509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EAEABE-1D59-4413-813E-803E21872067}" type="datetimeFigureOut">
              <a:rPr lang="de-CH" smtClean="0"/>
              <a:t>02.05.2017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74106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EAEABE-1D59-4413-813E-803E21872067}" type="datetimeFigureOut">
              <a:rPr lang="de-CH" smtClean="0"/>
              <a:t>02.05.2017</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115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AEABE-1D59-4413-813E-803E21872067}" type="datetimeFigureOut">
              <a:rPr lang="de-CH" smtClean="0"/>
              <a:t>02.05.2017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33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AEABE-1D59-4413-813E-803E21872067}" type="datetimeFigureOut">
              <a:rPr lang="de-CH" smtClean="0"/>
              <a:t>02.05.2017</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282529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AEABE-1D59-4413-813E-803E21872067}" type="datetimeFigureOut">
              <a:rPr lang="de-CH" smtClean="0"/>
              <a:t>02.05.2017</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114887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EABE-1D59-4413-813E-803E21872067}" type="datetimeFigureOut">
              <a:rPr lang="de-CH" smtClean="0"/>
              <a:t>02.05.2017</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4794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02.05.2017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7439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EAEABE-1D59-4413-813E-803E21872067}" type="datetimeFigureOut">
              <a:rPr lang="de-CH" smtClean="0"/>
              <a:t>02.05.2017</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213CF880-6CB5-48AB-8FAF-28C50F70DB25}" type="slidenum">
              <a:rPr lang="de-CH" smtClean="0"/>
              <a:t>‹#›</a:t>
            </a:fld>
            <a:endParaRPr lang="de-CH"/>
          </a:p>
        </p:txBody>
      </p:sp>
    </p:spTree>
    <p:extLst>
      <p:ext uri="{BB962C8B-B14F-4D97-AF65-F5344CB8AC3E}">
        <p14:creationId xmlns:p14="http://schemas.microsoft.com/office/powerpoint/2010/main" val="319299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EABE-1D59-4413-813E-803E21872067}" type="datetimeFigureOut">
              <a:rPr lang="de-CH" smtClean="0"/>
              <a:t>02.05.2017</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CF880-6CB5-48AB-8FAF-28C50F70DB25}" type="slidenum">
              <a:rPr lang="de-CH" smtClean="0"/>
              <a:t>‹#›</a:t>
            </a:fld>
            <a:endParaRPr lang="de-CH"/>
          </a:p>
        </p:txBody>
      </p:sp>
    </p:spTree>
    <p:extLst>
      <p:ext uri="{BB962C8B-B14F-4D97-AF65-F5344CB8AC3E}">
        <p14:creationId xmlns:p14="http://schemas.microsoft.com/office/powerpoint/2010/main" val="820683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Yanone Kaffeesatz Regula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anone Kaffeesatz Regular"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anone Kaffeesatz Regular" panose="02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anone Kaffeesatz Regular" panose="02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anone Kaffeesatz Regular"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8979" y="2411332"/>
            <a:ext cx="10314042" cy="1569660"/>
          </a:xfrm>
          <a:prstGeom prst="rect">
            <a:avLst/>
          </a:prstGeom>
        </p:spPr>
        <p:txBody>
          <a:bodyPr wrap="none">
            <a:spAutoFit/>
          </a:bodyPr>
          <a:lstStyle/>
          <a:p>
            <a:r>
              <a:rPr lang="en-US" sz="9600" dirty="0">
                <a:solidFill>
                  <a:schemeClr val="accent2"/>
                </a:solidFill>
                <a:latin typeface="Yanone Kaffeesatz Regular" panose="02000000000000000000" pitchFamily="2" charset="0"/>
              </a:rPr>
              <a:t>1 Company / 45 employees</a:t>
            </a:r>
            <a:endParaRPr lang="de-CH" sz="1050" dirty="0"/>
          </a:p>
        </p:txBody>
      </p:sp>
      <p:sp>
        <p:nvSpPr>
          <p:cNvPr id="6" name="Rectangle 5"/>
          <p:cNvSpPr/>
          <p:nvPr/>
        </p:nvSpPr>
        <p:spPr>
          <a:xfrm>
            <a:off x="1243435" y="1303336"/>
            <a:ext cx="254909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Welcome</a:t>
            </a:r>
            <a:endParaRPr lang="de-CH" sz="1050" dirty="0">
              <a:solidFill>
                <a:schemeClr val="tx2"/>
              </a:solidFill>
            </a:endParaRPr>
          </a:p>
        </p:txBody>
      </p:sp>
      <p:sp>
        <p:nvSpPr>
          <p:cNvPr id="7" name="Rectangle 6"/>
          <p:cNvSpPr/>
          <p:nvPr/>
        </p:nvSpPr>
        <p:spPr>
          <a:xfrm>
            <a:off x="6058970" y="4243701"/>
            <a:ext cx="5354351" cy="1323439"/>
          </a:xfrm>
          <a:prstGeom prst="rect">
            <a:avLst/>
          </a:prstGeom>
        </p:spPr>
        <p:txBody>
          <a:bodyPr wrap="none">
            <a:spAutoFit/>
          </a:bodyPr>
          <a:lstStyle/>
          <a:p>
            <a:r>
              <a:rPr lang="en-US" sz="8000" dirty="0">
                <a:solidFill>
                  <a:schemeClr val="accent4"/>
                </a:solidFill>
                <a:latin typeface="Yanone Kaffeesatz Regular" panose="02000000000000000000" pitchFamily="2" charset="0"/>
              </a:rPr>
              <a:t>in 15 time zones</a:t>
            </a:r>
            <a:endParaRPr lang="de-CH" sz="1050" dirty="0">
              <a:solidFill>
                <a:schemeClr val="accent4"/>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3" name="Rectangle 2"/>
          <p:cNvSpPr/>
          <p:nvPr/>
        </p:nvSpPr>
        <p:spPr>
          <a:xfrm>
            <a:off x="6567536" y="3856586"/>
            <a:ext cx="1415772"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10</a:t>
            </a:r>
            <a:endParaRPr lang="de-CH" sz="6000" dirty="0">
              <a:solidFill>
                <a:schemeClr val="tx2"/>
              </a:solidFill>
              <a:latin typeface="Yanone Kaffeesatz Regular" panose="02000000000000000000" pitchFamily="2" charset="0"/>
            </a:endParaRPr>
          </a:p>
        </p:txBody>
      </p:sp>
      <p:sp>
        <p:nvSpPr>
          <p:cNvPr id="8" name="Rectangle 7"/>
          <p:cNvSpPr/>
          <p:nvPr/>
        </p:nvSpPr>
        <p:spPr>
          <a:xfrm>
            <a:off x="6719936" y="4008986"/>
            <a:ext cx="141577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11</a:t>
            </a:r>
            <a:endParaRPr lang="de-CH" sz="60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36256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6676" y="2328263"/>
            <a:ext cx="8512267"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Most of the wrong decisions </a:t>
            </a:r>
            <a:br>
              <a:rPr lang="en-US" sz="6600" dirty="0">
                <a:solidFill>
                  <a:schemeClr val="tx2"/>
                </a:solidFill>
                <a:latin typeface="Yanone Kaffeesatz Regular" panose="02000000000000000000" pitchFamily="2" charset="0"/>
              </a:rPr>
            </a:br>
            <a:r>
              <a:rPr lang="en-US" sz="6600" dirty="0">
                <a:solidFill>
                  <a:schemeClr val="tx2"/>
                </a:solidFill>
                <a:latin typeface="Yanone Kaffeesatz Regular" panose="02000000000000000000" pitchFamily="2" charset="0"/>
              </a:rPr>
              <a:t>were made by </a:t>
            </a:r>
            <a:r>
              <a:rPr lang="en-US" sz="6600" dirty="0">
                <a:solidFill>
                  <a:schemeClr val="accent4"/>
                </a:solidFill>
                <a:latin typeface="Yanone Kaffeesatz Regular" panose="02000000000000000000" pitchFamily="2" charset="0"/>
              </a:rPr>
              <a:t>a single individual</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285841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9744" y="2328263"/>
            <a:ext cx="9086142"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Authority and strict rules</a:t>
            </a:r>
          </a:p>
          <a:p>
            <a:pPr algn="ctr"/>
            <a:r>
              <a:rPr lang="en-US" sz="6600" dirty="0">
                <a:solidFill>
                  <a:schemeClr val="tx2"/>
                </a:solidFill>
                <a:latin typeface="Yanone Kaffeesatz Regular" panose="02000000000000000000" pitchFamily="2" charset="0"/>
              </a:rPr>
              <a:t>generate </a:t>
            </a:r>
            <a:r>
              <a:rPr lang="en-US" sz="6600" dirty="0">
                <a:solidFill>
                  <a:schemeClr val="accent4"/>
                </a:solidFill>
                <a:latin typeface="Yanone Kaffeesatz Regular" panose="02000000000000000000" pitchFamily="2" charset="0"/>
              </a:rPr>
              <a:t>submission</a:t>
            </a:r>
            <a:r>
              <a:rPr lang="en-US" sz="6600" dirty="0">
                <a:solidFill>
                  <a:schemeClr val="tx2"/>
                </a:solidFill>
                <a:latin typeface="Yanone Kaffeesatz Regular" panose="02000000000000000000" pitchFamily="2" charset="0"/>
              </a:rPr>
              <a:t> and </a:t>
            </a:r>
            <a:r>
              <a:rPr lang="en-US" sz="6600" dirty="0">
                <a:solidFill>
                  <a:schemeClr val="accent4"/>
                </a:solidFill>
                <a:latin typeface="Yanone Kaffeesatz Regular" panose="02000000000000000000" pitchFamily="2" charset="0"/>
              </a:rPr>
              <a:t>adaption</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1570563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387" y="2328263"/>
            <a:ext cx="5844869" cy="2123658"/>
          </a:xfrm>
          <a:prstGeom prst="rect">
            <a:avLst/>
          </a:prstGeom>
        </p:spPr>
        <p:txBody>
          <a:bodyPr wrap="none">
            <a:spAutoFit/>
          </a:bodyPr>
          <a:lstStyle/>
          <a:p>
            <a:pPr algn="ctr"/>
            <a:r>
              <a:rPr lang="en-US" sz="6600" dirty="0">
                <a:solidFill>
                  <a:schemeClr val="tx2"/>
                </a:solidFill>
                <a:latin typeface="Yanone Kaffeesatz Regular" panose="02000000000000000000" pitchFamily="2" charset="0"/>
              </a:rPr>
              <a:t>Matrices bring people </a:t>
            </a:r>
          </a:p>
          <a:p>
            <a:pPr algn="ctr"/>
            <a:r>
              <a:rPr lang="en-US" sz="6600" dirty="0">
                <a:solidFill>
                  <a:schemeClr val="tx2"/>
                </a:solidFill>
                <a:latin typeface="Yanone Kaffeesatz Regular" panose="02000000000000000000" pitchFamily="2" charset="0"/>
              </a:rPr>
              <a:t>to </a:t>
            </a:r>
            <a:r>
              <a:rPr lang="en-US" sz="6600" dirty="0">
                <a:solidFill>
                  <a:schemeClr val="accent4"/>
                </a:solidFill>
                <a:latin typeface="Yanone Kaffeesatz Regular" panose="02000000000000000000" pitchFamily="2" charset="0"/>
              </a:rPr>
              <a:t>cheat</a:t>
            </a:r>
            <a:r>
              <a:rPr lang="en-US" sz="6600" dirty="0">
                <a:solidFill>
                  <a:schemeClr val="tx2"/>
                </a:solidFill>
                <a:latin typeface="Yanone Kaffeesatz Regular" panose="02000000000000000000" pitchFamily="2" charset="0"/>
              </a:rPr>
              <a:t> the system</a:t>
            </a:r>
            <a:endParaRPr lang="de-CH" sz="6600" dirty="0">
              <a:solidFill>
                <a:schemeClr val="accent4"/>
              </a:solidFill>
            </a:endParaRPr>
          </a:p>
        </p:txBody>
      </p:sp>
      <p:sp>
        <p:nvSpPr>
          <p:cNvPr id="3" name="Rectangle 2"/>
          <p:cNvSpPr/>
          <p:nvPr/>
        </p:nvSpPr>
        <p:spPr>
          <a:xfrm>
            <a:off x="531251" y="531869"/>
            <a:ext cx="3568606" cy="923330"/>
          </a:xfrm>
          <a:prstGeom prst="rect">
            <a:avLst/>
          </a:prstGeom>
        </p:spPr>
        <p:txBody>
          <a:bodyPr wrap="none">
            <a:spAutoFit/>
          </a:bodyPr>
          <a:lstStyle/>
          <a:p>
            <a:r>
              <a:rPr lang="it-IT" sz="5400" dirty="0">
                <a:solidFill>
                  <a:schemeClr val="accent2"/>
                </a:solidFill>
                <a:latin typeface="Yanone Kaffeesatz Regular" panose="02000000000000000000" pitchFamily="2" charset="0"/>
              </a:rPr>
              <a:t>Experience </a:t>
            </a:r>
            <a:r>
              <a:rPr lang="it-IT" sz="5400" dirty="0" err="1">
                <a:solidFill>
                  <a:schemeClr val="accent2"/>
                </a:solidFill>
                <a:latin typeface="Yanone Kaffeesatz Regular" panose="02000000000000000000" pitchFamily="2" charset="0"/>
              </a:rPr>
              <a:t>says</a:t>
            </a:r>
            <a:endParaRPr lang="de-CH" sz="5400"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44023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3" name="Rectangle 2"/>
          <p:cNvSpPr/>
          <p:nvPr/>
        </p:nvSpPr>
        <p:spPr>
          <a:xfrm>
            <a:off x="2090551" y="2865169"/>
            <a:ext cx="17620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pure</a:t>
            </a:r>
            <a:endParaRPr lang="de-CH" sz="8800" dirty="0"/>
          </a:p>
        </p:txBody>
      </p:sp>
      <p:sp>
        <p:nvSpPr>
          <p:cNvPr id="4" name="Rectangle 3"/>
          <p:cNvSpPr/>
          <p:nvPr/>
        </p:nvSpPr>
        <p:spPr>
          <a:xfrm>
            <a:off x="824851" y="1260182"/>
            <a:ext cx="183415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this is</a:t>
            </a:r>
            <a:endParaRPr lang="de-CH" sz="6600" dirty="0">
              <a:solidFill>
                <a:schemeClr val="tx2"/>
              </a:solidFill>
            </a:endParaRPr>
          </a:p>
        </p:txBody>
      </p:sp>
    </p:spTree>
    <p:extLst>
      <p:ext uri="{BB962C8B-B14F-4D97-AF65-F5344CB8AC3E}">
        <p14:creationId xmlns:p14="http://schemas.microsoft.com/office/powerpoint/2010/main" val="159018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7228" y="1154275"/>
            <a:ext cx="7856638" cy="3770263"/>
          </a:xfrm>
          <a:prstGeom prst="rect">
            <a:avLst/>
          </a:prstGeom>
        </p:spPr>
        <p:txBody>
          <a:bodyPr wrap="none">
            <a:spAutoFit/>
          </a:bodyPr>
          <a:lstStyle/>
          <a:p>
            <a:r>
              <a:rPr lang="de-CH" sz="6600" dirty="0">
                <a:solidFill>
                  <a:schemeClr val="tx2"/>
                </a:solidFill>
                <a:latin typeface="Yanone Kaffeesatz Regular" panose="02000000000000000000" pitchFamily="2" charset="0"/>
              </a:rPr>
              <a:t> </a:t>
            </a:r>
            <a:r>
              <a:rPr lang="de-CH" sz="11500" dirty="0" err="1">
                <a:solidFill>
                  <a:schemeClr val="tx2"/>
                </a:solidFill>
                <a:latin typeface="Yanone Kaffeesatz Regular" panose="02000000000000000000" pitchFamily="2" charset="0"/>
              </a:rPr>
              <a:t>fail</a:t>
            </a:r>
            <a:r>
              <a:rPr lang="de-CH" sz="6600" dirty="0">
                <a:solidFill>
                  <a:schemeClr val="tx2"/>
                </a:solidFill>
                <a:latin typeface="Yanone Kaffeesatz Regular" panose="02000000000000000000" pitchFamily="2" charset="0"/>
              </a:rPr>
              <a:t> </a:t>
            </a:r>
            <a:r>
              <a:rPr lang="de-CH" sz="6600" dirty="0" err="1">
                <a:solidFill>
                  <a:schemeClr val="tx2"/>
                </a:solidFill>
                <a:latin typeface="Yanone Kaffeesatz Regular" panose="02000000000000000000" pitchFamily="2" charset="0"/>
              </a:rPr>
              <a:t>small</a:t>
            </a:r>
            <a:r>
              <a:rPr lang="de-CH" sz="6600" dirty="0">
                <a:solidFill>
                  <a:schemeClr val="tx2"/>
                </a:solidFill>
                <a:latin typeface="Yanone Kaffeesatz Regular" panose="02000000000000000000" pitchFamily="2" charset="0"/>
              </a:rPr>
              <a:t>, </a:t>
            </a:r>
            <a:r>
              <a:rPr lang="de-CH" sz="6600" dirty="0" err="1">
                <a:solidFill>
                  <a:schemeClr val="accent4"/>
                </a:solidFill>
                <a:latin typeface="Yanone Kaffeesatz Regular" panose="02000000000000000000" pitchFamily="2" charset="0"/>
              </a:rPr>
              <a:t>learn</a:t>
            </a:r>
            <a:r>
              <a:rPr lang="de-CH" sz="6600" dirty="0">
                <a:solidFill>
                  <a:schemeClr val="accent4"/>
                </a:solidFill>
                <a:latin typeface="Yanone Kaffeesatz Regular" panose="02000000000000000000" pitchFamily="2" charset="0"/>
              </a:rPr>
              <a:t> </a:t>
            </a:r>
            <a:r>
              <a:rPr lang="de-CH" sz="23900" dirty="0" err="1">
                <a:solidFill>
                  <a:schemeClr val="accent4"/>
                </a:solidFill>
                <a:latin typeface="Yanone Kaffeesatz Regular" panose="02000000000000000000" pitchFamily="2" charset="0"/>
              </a:rPr>
              <a:t>big</a:t>
            </a:r>
            <a:endParaRPr lang="de-CH" sz="66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10031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5833648"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Strategies</a:t>
            </a:r>
            <a:endParaRPr lang="de-CH" sz="2400" dirty="0">
              <a:solidFill>
                <a:schemeClr val="accent2"/>
              </a:solidFill>
            </a:endParaRPr>
          </a:p>
        </p:txBody>
      </p:sp>
      <p:sp>
        <p:nvSpPr>
          <p:cNvPr id="3" name="Rectangle 2"/>
          <p:cNvSpPr/>
          <p:nvPr/>
        </p:nvSpPr>
        <p:spPr>
          <a:xfrm rot="16200000">
            <a:off x="1072773" y="2295860"/>
            <a:ext cx="3802644"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Values</a:t>
            </a:r>
            <a:endParaRPr lang="de-CH" sz="2400" dirty="0">
              <a:solidFill>
                <a:schemeClr val="accent4"/>
              </a:solidFill>
            </a:endParaRPr>
          </a:p>
        </p:txBody>
      </p:sp>
      <p:sp>
        <p:nvSpPr>
          <p:cNvPr id="4" name="Rectangle 3"/>
          <p:cNvSpPr/>
          <p:nvPr/>
        </p:nvSpPr>
        <p:spPr>
          <a:xfrm>
            <a:off x="3891980" y="4258655"/>
            <a:ext cx="5729454"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A place to collaborate</a:t>
            </a:r>
            <a:endParaRPr lang="de-CH" sz="1100" dirty="0"/>
          </a:p>
        </p:txBody>
      </p:sp>
      <p:sp>
        <p:nvSpPr>
          <p:cNvPr id="5" name="Rectangle 4"/>
          <p:cNvSpPr/>
          <p:nvPr/>
        </p:nvSpPr>
        <p:spPr>
          <a:xfrm>
            <a:off x="3891980" y="1506679"/>
            <a:ext cx="5913798"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Organizational Roles</a:t>
            </a:r>
            <a:endParaRPr lang="de-CH" sz="1200" dirty="0"/>
          </a:p>
        </p:txBody>
      </p:sp>
    </p:spTree>
    <p:extLst>
      <p:ext uri="{BB962C8B-B14F-4D97-AF65-F5344CB8AC3E}">
        <p14:creationId xmlns:p14="http://schemas.microsoft.com/office/powerpoint/2010/main" val="3343658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933" y="1303814"/>
            <a:ext cx="9296135"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culture?</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5920210"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how do I know I fit the</a:t>
            </a:r>
            <a:endParaRPr lang="de-CH" sz="6600" dirty="0">
              <a:solidFill>
                <a:schemeClr val="tx2"/>
              </a:solidFill>
            </a:endParaRPr>
          </a:p>
        </p:txBody>
      </p:sp>
    </p:spTree>
    <p:extLst>
      <p:ext uri="{BB962C8B-B14F-4D97-AF65-F5344CB8AC3E}">
        <p14:creationId xmlns:p14="http://schemas.microsoft.com/office/powerpoint/2010/main" val="3793440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83" y="1851645"/>
            <a:ext cx="5399235"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Values</a:t>
            </a:r>
            <a:endParaRPr lang="de-CH" sz="2000" dirty="0"/>
          </a:p>
        </p:txBody>
      </p:sp>
    </p:spTree>
    <p:extLst>
      <p:ext uri="{BB962C8B-B14F-4D97-AF65-F5344CB8AC3E}">
        <p14:creationId xmlns:p14="http://schemas.microsoft.com/office/powerpoint/2010/main" val="10780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426504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958380" y="783748"/>
            <a:ext cx="5970577" cy="5149630"/>
            <a:chOff x="3829420" y="676172"/>
            <a:chExt cx="5970577" cy="5149630"/>
          </a:xfrm>
        </p:grpSpPr>
        <p:sp>
          <p:nvSpPr>
            <p:cNvPr id="2" name="Rectangle 1"/>
            <p:cNvSpPr/>
            <p:nvPr/>
          </p:nvSpPr>
          <p:spPr>
            <a:xfrm rot="16200000">
              <a:off x="6677828" y="2466157"/>
              <a:ext cx="4674678" cy="1569660"/>
            </a:xfrm>
            <a:prstGeom prst="rect">
              <a:avLst/>
            </a:prstGeom>
          </p:spPr>
          <p:txBody>
            <a:bodyPr wrap="none">
              <a:spAutoFit/>
            </a:bodyPr>
            <a:lstStyle/>
            <a:p>
              <a:r>
                <a:rPr lang="en-US" sz="9600" dirty="0">
                  <a:solidFill>
                    <a:schemeClr val="tx2"/>
                  </a:solidFill>
                  <a:latin typeface="Yanone Kaffeesatz Regular" panose="02000000000000000000" pitchFamily="2" charset="0"/>
                </a:rPr>
                <a:t>Responsible</a:t>
              </a:r>
              <a:endParaRPr lang="de-CH" sz="9600" dirty="0">
                <a:solidFill>
                  <a:schemeClr val="tx2"/>
                </a:solidFill>
                <a:latin typeface="Yanone Kaffeesatz Regular" panose="02000000000000000000" pitchFamily="2" charset="0"/>
              </a:endParaRPr>
            </a:p>
          </p:txBody>
        </p:sp>
        <p:sp>
          <p:nvSpPr>
            <p:cNvPr id="3" name="Rectangle 2"/>
            <p:cNvSpPr/>
            <p:nvPr/>
          </p:nvSpPr>
          <p:spPr>
            <a:xfrm>
              <a:off x="3829420" y="676172"/>
              <a:ext cx="4697120" cy="1862048"/>
            </a:xfrm>
            <a:prstGeom prst="rect">
              <a:avLst/>
            </a:prstGeom>
          </p:spPr>
          <p:txBody>
            <a:bodyPr wrap="none">
              <a:spAutoFit/>
            </a:bodyPr>
            <a:lstStyle/>
            <a:p>
              <a:r>
                <a:rPr lang="en-US" sz="11500" dirty="0">
                  <a:solidFill>
                    <a:schemeClr val="tx2"/>
                  </a:solidFill>
                  <a:latin typeface="Yanone Kaffeesatz Regular" panose="02000000000000000000" pitchFamily="2" charset="0"/>
                </a:rPr>
                <a:t>Motivated</a:t>
              </a:r>
              <a:endParaRPr lang="de-CH" sz="8800" dirty="0">
                <a:solidFill>
                  <a:schemeClr val="tx2"/>
                </a:solidFill>
                <a:latin typeface="Yanone Kaffeesatz Regular" panose="02000000000000000000" pitchFamily="2" charset="0"/>
              </a:endParaRPr>
            </a:p>
          </p:txBody>
        </p:sp>
        <p:sp>
          <p:nvSpPr>
            <p:cNvPr id="4" name="Rectangle 3"/>
            <p:cNvSpPr/>
            <p:nvPr/>
          </p:nvSpPr>
          <p:spPr>
            <a:xfrm>
              <a:off x="4539551" y="3609811"/>
              <a:ext cx="3986989"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Mature</a:t>
              </a:r>
              <a:endParaRPr lang="de-CH" sz="13800" dirty="0">
                <a:solidFill>
                  <a:schemeClr val="tx2"/>
                </a:solidFill>
                <a:latin typeface="Yanone Kaffeesatz Regular" panose="02000000000000000000" pitchFamily="2" charset="0"/>
              </a:endParaRPr>
            </a:p>
          </p:txBody>
        </p:sp>
      </p:grpSp>
      <p:sp>
        <p:nvSpPr>
          <p:cNvPr id="5" name="Rectangle 4"/>
          <p:cNvSpPr/>
          <p:nvPr/>
        </p:nvSpPr>
        <p:spPr>
          <a:xfrm>
            <a:off x="886753" y="2195636"/>
            <a:ext cx="8768747" cy="1862048"/>
          </a:xfrm>
          <a:prstGeom prst="rect">
            <a:avLst/>
          </a:prstGeom>
        </p:spPr>
        <p:txBody>
          <a:bodyPr wrap="none">
            <a:spAutoFit/>
          </a:bodyPr>
          <a:lstStyle/>
          <a:p>
            <a:r>
              <a:rPr lang="en-US" sz="11500" dirty="0">
                <a:solidFill>
                  <a:schemeClr val="accent4"/>
                </a:solidFill>
                <a:latin typeface="Yanone Kaffeesatz Regular" panose="02000000000000000000" pitchFamily="2" charset="0"/>
              </a:rPr>
              <a:t>We live up to being</a:t>
            </a:r>
            <a:endParaRPr lang="de-CH" sz="115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299768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
        <p:nvSpPr>
          <p:cNvPr id="2" name="Rectangle 1"/>
          <p:cNvSpPr/>
          <p:nvPr/>
        </p:nvSpPr>
        <p:spPr>
          <a:xfrm>
            <a:off x="5723694" y="2132715"/>
            <a:ext cx="6096000" cy="2677656"/>
          </a:xfrm>
          <a:prstGeom prst="rect">
            <a:avLst/>
          </a:prstGeom>
        </p:spPr>
        <p:txBody>
          <a:bodyPr>
            <a:spAutoFit/>
          </a:bodyPr>
          <a:lstStyle/>
          <a:p>
            <a:r>
              <a:rPr lang="en-US" sz="2800" dirty="0">
                <a:solidFill>
                  <a:schemeClr val="tx2"/>
                </a:solidFill>
                <a:latin typeface="Yanone Kaffeesatz Regular" panose="02000000000000000000" pitchFamily="2" charset="0"/>
              </a:rPr>
              <a:t>Software Engineer</a:t>
            </a:r>
          </a:p>
          <a:p>
            <a:r>
              <a:rPr lang="en-US" sz="2800" dirty="0">
                <a:solidFill>
                  <a:schemeClr val="tx2"/>
                </a:solidFill>
                <a:latin typeface="Yanone Kaffeesatz Regular" panose="02000000000000000000" pitchFamily="2" charset="0"/>
              </a:rPr>
              <a:t>Microsoft Azure MVP</a:t>
            </a:r>
          </a:p>
          <a:p>
            <a:endParaRPr lang="en-US" sz="2800" dirty="0">
              <a:solidFill>
                <a:schemeClr val="tx2"/>
              </a:solidFill>
              <a:latin typeface="Yanone Kaffeesatz Regular" panose="02000000000000000000" pitchFamily="2" charset="0"/>
            </a:endParaRPr>
          </a:p>
          <a:p>
            <a:r>
              <a:rPr lang="en-US" sz="2800" dirty="0">
                <a:solidFill>
                  <a:schemeClr val="accent4"/>
                </a:solidFill>
                <a:latin typeface="Yanone Kaffeesatz Regular" panose="02000000000000000000" pitchFamily="2" charset="0"/>
              </a:rPr>
              <a:t>@danielmarbach</a:t>
            </a:r>
          </a:p>
          <a:p>
            <a:r>
              <a:rPr lang="en-US" sz="2800" dirty="0">
                <a:solidFill>
                  <a:schemeClr val="accent4"/>
                </a:solidFill>
                <a:latin typeface="Yanone Kaffeesatz Regular" panose="02000000000000000000" pitchFamily="2" charset="0"/>
              </a:rPr>
              <a:t>particular.net/blog</a:t>
            </a:r>
          </a:p>
          <a:p>
            <a:r>
              <a:rPr lang="en-US" sz="2800" dirty="0">
                <a:solidFill>
                  <a:schemeClr val="accent4"/>
                </a:solidFill>
                <a:latin typeface="Yanone Kaffeesatz Regular" panose="02000000000000000000" pitchFamily="2" charset="0"/>
              </a:rPr>
              <a:t>planetgeek.ch</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452437" y="1899918"/>
            <a:ext cx="4714875" cy="3143250"/>
          </a:xfrm>
          <a:prstGeom prst="rect">
            <a:avLst/>
          </a:prstGeom>
        </p:spPr>
      </p:pic>
    </p:spTree>
    <p:extLst>
      <p:ext uri="{BB962C8B-B14F-4D97-AF65-F5344CB8AC3E}">
        <p14:creationId xmlns:p14="http://schemas.microsoft.com/office/powerpoint/2010/main" val="3601279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6159" y="1774988"/>
            <a:ext cx="6160661" cy="2308324"/>
          </a:xfrm>
          <a:prstGeom prst="rect">
            <a:avLst/>
          </a:prstGeom>
        </p:spPr>
        <p:txBody>
          <a:bodyPr wrap="none">
            <a:spAutoFit/>
          </a:bodyPr>
          <a:lstStyle/>
          <a:p>
            <a:pPr algn="ctr"/>
            <a:r>
              <a:rPr lang="en-US" sz="4800" dirty="0">
                <a:solidFill>
                  <a:schemeClr val="tx2"/>
                </a:solidFill>
                <a:latin typeface="Yanone Kaffeesatz Regular" panose="02000000000000000000" pitchFamily="2" charset="0"/>
              </a:rPr>
              <a:t>“Treat colleagues with respect. </a:t>
            </a:r>
            <a:br>
              <a:rPr lang="en-US" sz="4800" dirty="0">
                <a:solidFill>
                  <a:schemeClr val="tx2"/>
                </a:solidFill>
                <a:latin typeface="Yanone Kaffeesatz Regular" panose="02000000000000000000" pitchFamily="2" charset="0"/>
              </a:rPr>
            </a:br>
            <a:r>
              <a:rPr lang="en-US" sz="4800" dirty="0">
                <a:solidFill>
                  <a:schemeClr val="tx2"/>
                </a:solidFill>
                <a:latin typeface="Yanone Kaffeesatz Regular" panose="02000000000000000000" pitchFamily="2" charset="0"/>
              </a:rPr>
              <a:t>Make eye contact. </a:t>
            </a:r>
          </a:p>
          <a:p>
            <a:pPr algn="ctr"/>
            <a:r>
              <a:rPr lang="en-US" sz="4800" dirty="0">
                <a:solidFill>
                  <a:schemeClr val="tx2"/>
                </a:solidFill>
                <a:latin typeface="Yanone Kaffeesatz Regular" panose="02000000000000000000" pitchFamily="2" charset="0"/>
              </a:rPr>
              <a:t>Give honest feedback.”</a:t>
            </a:r>
            <a:endParaRPr lang="de-CH" sz="4000" dirty="0">
              <a:solidFill>
                <a:schemeClr val="tx2"/>
              </a:solidFill>
              <a:latin typeface="Yanone Kaffeesatz Regular" panose="02000000000000000000" pitchFamily="2" charset="0"/>
            </a:endParaRPr>
          </a:p>
        </p:txBody>
      </p:sp>
      <p:sp>
        <p:nvSpPr>
          <p:cNvPr id="3" name="TextBox 2"/>
          <p:cNvSpPr txBox="1"/>
          <p:nvPr/>
        </p:nvSpPr>
        <p:spPr>
          <a:xfrm>
            <a:off x="4686825" y="4083312"/>
            <a:ext cx="2459328" cy="369332"/>
          </a:xfrm>
          <a:prstGeom prst="rect">
            <a:avLst/>
          </a:prstGeom>
          <a:noFill/>
        </p:spPr>
        <p:txBody>
          <a:bodyPr wrap="none" rtlCol="0">
            <a:spAutoFit/>
          </a:bodyPr>
          <a:lstStyle/>
          <a:p>
            <a:r>
              <a:rPr lang="en-US" dirty="0">
                <a:solidFill>
                  <a:schemeClr val="accent2"/>
                </a:solidFill>
                <a:latin typeface="Yanone Kaffeesatz Regular" panose="02000000000000000000" pitchFamily="2" charset="0"/>
              </a:rPr>
              <a:t>Starr-Hollow Coast Guard Alaska</a:t>
            </a:r>
            <a:endParaRPr lang="de-CH" dirty="0">
              <a:solidFill>
                <a:schemeClr val="accent2"/>
              </a:solidFill>
              <a:latin typeface="Yanone Kaffeesatz Regular" panose="02000000000000000000" pitchFamily="2" charset="0"/>
            </a:endParaRPr>
          </a:p>
        </p:txBody>
      </p:sp>
    </p:spTree>
    <p:extLst>
      <p:ext uri="{BB962C8B-B14F-4D97-AF65-F5344CB8AC3E}">
        <p14:creationId xmlns:p14="http://schemas.microsoft.com/office/powerpoint/2010/main" val="515689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3385" y="768380"/>
            <a:ext cx="7473521"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Mentoring</a:t>
            </a:r>
            <a:r>
              <a:rPr lang="en-US" sz="8800" dirty="0">
                <a:solidFill>
                  <a:schemeClr val="tx2"/>
                </a:solidFill>
                <a:latin typeface="Yanone Kaffeesatz Regular" panose="02000000000000000000" pitchFamily="2" charset="0"/>
              </a:rPr>
              <a:t> / Coaching</a:t>
            </a:r>
            <a:endParaRPr lang="de-CH" sz="7200" dirty="0">
              <a:solidFill>
                <a:schemeClr val="tx2"/>
              </a:solidFill>
              <a:latin typeface="Yanone Kaffeesatz Regular" panose="02000000000000000000" pitchFamily="2" charset="0"/>
            </a:endParaRPr>
          </a:p>
        </p:txBody>
      </p:sp>
      <p:sp>
        <p:nvSpPr>
          <p:cNvPr id="3" name="Rectangle 2"/>
          <p:cNvSpPr/>
          <p:nvPr/>
        </p:nvSpPr>
        <p:spPr>
          <a:xfrm>
            <a:off x="5345202" y="2511375"/>
            <a:ext cx="1689886"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1 : 1</a:t>
            </a:r>
            <a:endParaRPr lang="de-CH" sz="7200" dirty="0">
              <a:solidFill>
                <a:schemeClr val="tx2"/>
              </a:solidFill>
              <a:latin typeface="Yanone Kaffeesatz Regular" panose="02000000000000000000" pitchFamily="2" charset="0"/>
            </a:endParaRPr>
          </a:p>
        </p:txBody>
      </p:sp>
      <p:sp>
        <p:nvSpPr>
          <p:cNvPr id="4" name="Rectangle 3"/>
          <p:cNvSpPr/>
          <p:nvPr/>
        </p:nvSpPr>
        <p:spPr>
          <a:xfrm>
            <a:off x="2161443" y="4254370"/>
            <a:ext cx="8536311" cy="1446550"/>
          </a:xfrm>
          <a:prstGeom prst="rect">
            <a:avLst/>
          </a:prstGeom>
        </p:spPr>
        <p:txBody>
          <a:bodyPr wrap="none">
            <a:spAutoFit/>
          </a:bodyPr>
          <a:lstStyle/>
          <a:p>
            <a:r>
              <a:rPr lang="en-US" sz="8800" dirty="0">
                <a:solidFill>
                  <a:schemeClr val="tx2"/>
                </a:solidFill>
                <a:latin typeface="Yanone Kaffeesatz Regular" panose="02000000000000000000" pitchFamily="2" charset="0"/>
              </a:rPr>
              <a:t>Fostering Peer </a:t>
            </a:r>
            <a:r>
              <a:rPr lang="en-US" sz="8800" dirty="0">
                <a:solidFill>
                  <a:schemeClr val="accent4"/>
                </a:solidFill>
                <a:latin typeface="Yanone Kaffeesatz Regular" panose="02000000000000000000" pitchFamily="2" charset="0"/>
              </a:rPr>
              <a:t>Feedback</a:t>
            </a:r>
            <a:endParaRPr lang="de-CH" sz="8800" dirty="0">
              <a:solidFill>
                <a:schemeClr val="accent4"/>
              </a:solidFill>
              <a:latin typeface="Yanone Kaffeesatz Regular" panose="02000000000000000000" pitchFamily="2" charset="0"/>
            </a:endParaRPr>
          </a:p>
        </p:txBody>
      </p:sp>
    </p:spTree>
    <p:extLst>
      <p:ext uri="{BB962C8B-B14F-4D97-AF65-F5344CB8AC3E}">
        <p14:creationId xmlns:p14="http://schemas.microsoft.com/office/powerpoint/2010/main" val="3801832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9874" y="1851645"/>
            <a:ext cx="8932253"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Collaborate</a:t>
            </a:r>
            <a:endParaRPr lang="de-CH" sz="2000" dirty="0"/>
          </a:p>
        </p:txBody>
      </p:sp>
    </p:spTree>
    <p:extLst>
      <p:ext uri="{BB962C8B-B14F-4D97-AF65-F5344CB8AC3E}">
        <p14:creationId xmlns:p14="http://schemas.microsoft.com/office/powerpoint/2010/main" val="1739092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1269" y="1974773"/>
            <a:ext cx="6423553" cy="2800767"/>
          </a:xfrm>
          <a:prstGeom prst="rect">
            <a:avLst/>
          </a:prstGeom>
        </p:spPr>
        <p:txBody>
          <a:bodyPr wrap="none">
            <a:spAutoFit/>
          </a:bodyPr>
          <a:lstStyle/>
          <a:p>
            <a:r>
              <a:rPr lang="en-US" sz="8800" dirty="0">
                <a:solidFill>
                  <a:schemeClr val="tx2"/>
                </a:solidFill>
                <a:latin typeface="Yanone Kaffeesatz Regular" panose="02000000000000000000" pitchFamily="2" charset="0"/>
              </a:rPr>
              <a:t>A </a:t>
            </a:r>
            <a:r>
              <a:rPr lang="en-US" sz="8800" dirty="0">
                <a:solidFill>
                  <a:schemeClr val="accent4"/>
                </a:solidFill>
                <a:latin typeface="Yanone Kaffeesatz Regular" panose="02000000000000000000" pitchFamily="2" charset="0"/>
              </a:rPr>
              <a:t>change</a:t>
            </a:r>
            <a:r>
              <a:rPr lang="en-US" sz="8800" dirty="0">
                <a:solidFill>
                  <a:schemeClr val="tx2"/>
                </a:solidFill>
                <a:latin typeface="Yanone Kaffeesatz Regular" panose="02000000000000000000" pitchFamily="2" charset="0"/>
              </a:rPr>
              <a:t> is just a </a:t>
            </a:r>
            <a:br>
              <a:rPr lang="en-US" sz="8800" dirty="0">
                <a:solidFill>
                  <a:schemeClr val="tx2"/>
                </a:solidFill>
                <a:latin typeface="Yanone Kaffeesatz Regular" panose="02000000000000000000" pitchFamily="2" charset="0"/>
              </a:rPr>
            </a:br>
            <a:r>
              <a:rPr lang="en-US" sz="8800" dirty="0">
                <a:solidFill>
                  <a:schemeClr val="accent4"/>
                </a:solidFill>
                <a:latin typeface="Yanone Kaffeesatz Regular" panose="02000000000000000000" pitchFamily="2" charset="0"/>
              </a:rPr>
              <a:t>Pull Request</a:t>
            </a:r>
            <a:r>
              <a:rPr lang="en-US" sz="8800" dirty="0">
                <a:solidFill>
                  <a:schemeClr val="tx2"/>
                </a:solidFill>
                <a:latin typeface="Yanone Kaffeesatz Regular" panose="02000000000000000000" pitchFamily="2" charset="0"/>
              </a:rPr>
              <a:t> away</a:t>
            </a:r>
            <a:endParaRPr lang="de-CH" sz="72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992404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3585468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38425" y="9525"/>
            <a:ext cx="6915150" cy="6838950"/>
          </a:xfrm>
          <a:prstGeom prst="rect">
            <a:avLst/>
          </a:prstGeom>
        </p:spPr>
      </p:pic>
      <p:sp>
        <p:nvSpPr>
          <p:cNvPr id="3" name="Rectangle 2"/>
          <p:cNvSpPr/>
          <p:nvPr/>
        </p:nvSpPr>
        <p:spPr>
          <a:xfrm>
            <a:off x="3396383" y="1851645"/>
            <a:ext cx="42899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Issue</a:t>
            </a:r>
            <a:endParaRPr lang="de-CH" sz="2000" dirty="0"/>
          </a:p>
        </p:txBody>
      </p:sp>
    </p:spTree>
    <p:extLst>
      <p:ext uri="{BB962C8B-B14F-4D97-AF65-F5344CB8AC3E}">
        <p14:creationId xmlns:p14="http://schemas.microsoft.com/office/powerpoint/2010/main" val="2190975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52475" y="114300"/>
            <a:ext cx="10687050" cy="6629400"/>
          </a:xfrm>
          <a:prstGeom prst="rect">
            <a:avLst/>
          </a:prstGeom>
        </p:spPr>
      </p:pic>
      <p:sp>
        <p:nvSpPr>
          <p:cNvPr id="3" name="Rectangle 2"/>
          <p:cNvSpPr/>
          <p:nvPr/>
        </p:nvSpPr>
        <p:spPr>
          <a:xfrm>
            <a:off x="1201071" y="1851645"/>
            <a:ext cx="9789859"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Pull Request</a:t>
            </a:r>
            <a:endParaRPr lang="de-CH" sz="2000" dirty="0"/>
          </a:p>
        </p:txBody>
      </p:sp>
    </p:spTree>
    <p:extLst>
      <p:ext uri="{BB962C8B-B14F-4D97-AF65-F5344CB8AC3E}">
        <p14:creationId xmlns:p14="http://schemas.microsoft.com/office/powerpoint/2010/main" val="69481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01153" y="4072859"/>
            <a:ext cx="7266534" cy="1816633"/>
          </a:xfrm>
          <a:prstGeom prst="rect">
            <a:avLst/>
          </a:prstGeom>
        </p:spPr>
      </p:pic>
      <p:sp>
        <p:nvSpPr>
          <p:cNvPr id="6" name="Rectangle 5"/>
          <p:cNvSpPr/>
          <p:nvPr/>
        </p:nvSpPr>
        <p:spPr>
          <a:xfrm>
            <a:off x="1201071" y="1851645"/>
            <a:ext cx="10394192"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Request for Comments</a:t>
            </a:r>
            <a:endParaRPr lang="de-CH" sz="1400" dirty="0"/>
          </a:p>
        </p:txBody>
      </p:sp>
    </p:spTree>
    <p:extLst>
      <p:ext uri="{BB962C8B-B14F-4D97-AF65-F5344CB8AC3E}">
        <p14:creationId xmlns:p14="http://schemas.microsoft.com/office/powerpoint/2010/main" val="982518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563493"/>
            <a:ext cx="12192000" cy="5294507"/>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a:off x="749578" y="115260"/>
            <a:ext cx="1625684" cy="2203563"/>
          </a:xfrm>
          <a:prstGeom prst="rect">
            <a:avLst/>
          </a:prstGeom>
        </p:spPr>
      </p:pic>
      <p:pic>
        <p:nvPicPr>
          <p:cNvPr id="1026" name="Picture 2" descr="https://assets-cdn.github.com/images/modules/logos_page/Octoca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8853" y="115260"/>
            <a:ext cx="2163056" cy="17980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lack RGB - slack f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7864" y="44174"/>
            <a:ext cx="3984572" cy="1869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zoom.us/w_p/5-JZPk7wRPCFgZaaiQWWcA/39d89f70-2eb9-494e-8e3b-eba3670a59ec.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0144" y="115260"/>
            <a:ext cx="33909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95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014" y="1303814"/>
            <a:ext cx="11557972"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Anything?</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797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I can work on</a:t>
            </a:r>
            <a:endParaRPr lang="de-CH" sz="6600" dirty="0">
              <a:solidFill>
                <a:schemeClr val="tx2"/>
              </a:solidFill>
            </a:endParaRPr>
          </a:p>
        </p:txBody>
      </p:sp>
    </p:spTree>
    <p:extLst>
      <p:ext uri="{BB962C8B-B14F-4D97-AF65-F5344CB8AC3E}">
        <p14:creationId xmlns:p14="http://schemas.microsoft.com/office/powerpoint/2010/main" val="15171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81942" y="1721224"/>
            <a:ext cx="6543779"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Wherever</a:t>
            </a:r>
            <a:endParaRPr lang="de-CH" sz="7200" dirty="0">
              <a:solidFill>
                <a:schemeClr val="accent4"/>
              </a:solidFill>
              <a:latin typeface="Yanone Kaffeesatz Regular" panose="02000000000000000000" pitchFamily="2" charset="0"/>
            </a:endParaRPr>
          </a:p>
        </p:txBody>
      </p:sp>
      <p:sp>
        <p:nvSpPr>
          <p:cNvPr id="8" name="Rectangle 7"/>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9" name="Rectangle 8"/>
          <p:cNvSpPr/>
          <p:nvPr/>
        </p:nvSpPr>
        <p:spPr>
          <a:xfrm>
            <a:off x="6971954" y="1619837"/>
            <a:ext cx="205376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remote</a:t>
            </a:r>
            <a:endParaRPr lang="de-CH" sz="6600" dirty="0">
              <a:solidFill>
                <a:schemeClr val="tx2"/>
              </a:solidFill>
            </a:endParaRPr>
          </a:p>
        </p:txBody>
      </p:sp>
    </p:spTree>
    <p:extLst>
      <p:ext uri="{BB962C8B-B14F-4D97-AF65-F5344CB8AC3E}">
        <p14:creationId xmlns:p14="http://schemas.microsoft.com/office/powerpoint/2010/main" val="556058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7681" y="1174537"/>
            <a:ext cx="7856638" cy="4508927"/>
          </a:xfrm>
          <a:prstGeom prst="rect">
            <a:avLst/>
          </a:prstGeom>
          <a:noFill/>
        </p:spPr>
        <p:txBody>
          <a:bodyPr wrap="none" rtlCol="0">
            <a:spAutoFit/>
          </a:bodyPr>
          <a:lstStyle/>
          <a:p>
            <a:r>
              <a:rPr lang="en-US" sz="28700" dirty="0">
                <a:solidFill>
                  <a:schemeClr val="tx2"/>
                </a:solidFill>
                <a:latin typeface="Yanone Kaffeesatz Regular" panose="02000000000000000000" pitchFamily="2" charset="0"/>
              </a:rPr>
              <a:t>Really?</a:t>
            </a:r>
            <a:endParaRPr lang="de-CH" sz="9600" dirty="0">
              <a:solidFill>
                <a:schemeClr val="tx2"/>
              </a:solidFill>
              <a:latin typeface="Yanone Kaffeesatz Regular" panose="02000000000000000000" pitchFamily="2" charset="0"/>
            </a:endParaRPr>
          </a:p>
        </p:txBody>
      </p:sp>
    </p:spTree>
    <p:extLst>
      <p:ext uri="{BB962C8B-B14F-4D97-AF65-F5344CB8AC3E}">
        <p14:creationId xmlns:p14="http://schemas.microsoft.com/office/powerpoint/2010/main" val="4259845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204437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9635" y="1851645"/>
            <a:ext cx="833273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Strategies</a:t>
            </a:r>
            <a:endParaRPr lang="de-CH" sz="2000" dirty="0"/>
          </a:p>
        </p:txBody>
      </p:sp>
    </p:spTree>
    <p:extLst>
      <p:ext uri="{BB962C8B-B14F-4D97-AF65-F5344CB8AC3E}">
        <p14:creationId xmlns:p14="http://schemas.microsoft.com/office/powerpoint/2010/main" val="1462898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902711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1980" y="2295859"/>
            <a:ext cx="7055136" cy="2215991"/>
          </a:xfrm>
          <a:prstGeom prst="rect">
            <a:avLst/>
          </a:prstGeom>
        </p:spPr>
        <p:txBody>
          <a:bodyPr wrap="none">
            <a:spAutoFit/>
          </a:bodyPr>
          <a:lstStyle/>
          <a:p>
            <a:r>
              <a:rPr lang="de-CH" sz="13800" dirty="0" err="1">
                <a:solidFill>
                  <a:schemeClr val="accent2"/>
                </a:solidFill>
                <a:latin typeface="Yanone Kaffeesatz Regular" panose="02000000000000000000" pitchFamily="2" charset="0"/>
              </a:rPr>
              <a:t>Platform</a:t>
            </a:r>
            <a:r>
              <a:rPr lang="de-CH" sz="13800" dirty="0">
                <a:solidFill>
                  <a:schemeClr val="accent2"/>
                </a:solidFill>
                <a:latin typeface="Yanone Kaffeesatz Regular" panose="02000000000000000000" pitchFamily="2" charset="0"/>
              </a:rPr>
              <a:t> </a:t>
            </a:r>
            <a:r>
              <a:rPr lang="de-CH" sz="13800" dirty="0" err="1">
                <a:solidFill>
                  <a:schemeClr val="accent2"/>
                </a:solidFill>
                <a:latin typeface="Yanone Kaffeesatz Regular" panose="02000000000000000000" pitchFamily="2" charset="0"/>
              </a:rPr>
              <a:t>Dev</a:t>
            </a:r>
            <a:endParaRPr lang="de-CH" sz="2400" dirty="0">
              <a:solidFill>
                <a:schemeClr val="accent2"/>
              </a:solidFill>
            </a:endParaRPr>
          </a:p>
        </p:txBody>
      </p:sp>
      <p:sp>
        <p:nvSpPr>
          <p:cNvPr id="3" name="Rectangle 2"/>
          <p:cNvSpPr/>
          <p:nvPr/>
        </p:nvSpPr>
        <p:spPr>
          <a:xfrm rot="16200000">
            <a:off x="425163" y="2619025"/>
            <a:ext cx="5097870" cy="1569660"/>
          </a:xfrm>
          <a:prstGeom prst="rect">
            <a:avLst/>
          </a:prstGeom>
        </p:spPr>
        <p:txBody>
          <a:bodyPr wrap="none">
            <a:spAutoFit/>
          </a:bodyPr>
          <a:lstStyle/>
          <a:p>
            <a:r>
              <a:rPr lang="en-US" sz="9600" dirty="0">
                <a:solidFill>
                  <a:schemeClr val="accent4"/>
                </a:solidFill>
                <a:latin typeface="Yanone Kaffeesatz Regular" panose="02000000000000000000" pitchFamily="2" charset="0"/>
              </a:rPr>
              <a:t>Collaboration</a:t>
            </a:r>
            <a:endParaRPr lang="de-CH" dirty="0">
              <a:solidFill>
                <a:schemeClr val="accent4"/>
              </a:solidFill>
            </a:endParaRPr>
          </a:p>
        </p:txBody>
      </p:sp>
      <p:sp>
        <p:nvSpPr>
          <p:cNvPr id="4" name="Rectangle 3"/>
          <p:cNvSpPr/>
          <p:nvPr/>
        </p:nvSpPr>
        <p:spPr>
          <a:xfrm>
            <a:off x="3891980" y="4258655"/>
            <a:ext cx="365196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Staff Success</a:t>
            </a:r>
            <a:endParaRPr lang="de-CH" sz="1100" dirty="0"/>
          </a:p>
        </p:txBody>
      </p:sp>
      <p:sp>
        <p:nvSpPr>
          <p:cNvPr id="5" name="Rectangle 4"/>
          <p:cNvSpPr/>
          <p:nvPr/>
        </p:nvSpPr>
        <p:spPr>
          <a:xfrm>
            <a:off x="3891980" y="1506679"/>
            <a:ext cx="5856090" cy="1200329"/>
          </a:xfrm>
          <a:prstGeom prst="rect">
            <a:avLst/>
          </a:prstGeom>
        </p:spPr>
        <p:txBody>
          <a:bodyPr wrap="none">
            <a:spAutoFit/>
          </a:bodyPr>
          <a:lstStyle/>
          <a:p>
            <a:r>
              <a:rPr lang="en-US" sz="7200" dirty="0">
                <a:solidFill>
                  <a:schemeClr val="tx2"/>
                </a:solidFill>
                <a:latin typeface="Yanone Kaffeesatz Regular" panose="02000000000000000000" pitchFamily="2" charset="0"/>
              </a:rPr>
              <a:t>Developer Education</a:t>
            </a:r>
            <a:endParaRPr lang="de-CH" sz="1200" dirty="0"/>
          </a:p>
        </p:txBody>
      </p:sp>
      <p:sp>
        <p:nvSpPr>
          <p:cNvPr id="6" name="Rectangle 5"/>
          <p:cNvSpPr/>
          <p:nvPr/>
        </p:nvSpPr>
        <p:spPr>
          <a:xfrm>
            <a:off x="6388880" y="491017"/>
            <a:ext cx="4974439" cy="1107996"/>
          </a:xfrm>
          <a:prstGeom prst="rect">
            <a:avLst/>
          </a:prstGeom>
        </p:spPr>
        <p:txBody>
          <a:bodyPr wrap="none">
            <a:spAutoFit/>
          </a:bodyPr>
          <a:lstStyle/>
          <a:p>
            <a:r>
              <a:rPr lang="en-US" sz="6600" dirty="0">
                <a:solidFill>
                  <a:schemeClr val="accent4"/>
                </a:solidFill>
                <a:latin typeface="Yanone Kaffeesatz Regular" panose="02000000000000000000" pitchFamily="2" charset="0"/>
              </a:rPr>
              <a:t>Customer Success</a:t>
            </a:r>
            <a:endParaRPr lang="de-CH" sz="1100" dirty="0">
              <a:solidFill>
                <a:schemeClr val="accent4"/>
              </a:solidFill>
            </a:endParaRPr>
          </a:p>
        </p:txBody>
      </p:sp>
    </p:spTree>
    <p:extLst>
      <p:ext uri="{BB962C8B-B14F-4D97-AF65-F5344CB8AC3E}">
        <p14:creationId xmlns:p14="http://schemas.microsoft.com/office/powerpoint/2010/main" val="2166213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0357" y="2321005"/>
            <a:ext cx="10551286"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Initiative vs Project</a:t>
            </a:r>
            <a:endParaRPr lang="de-CH" sz="1600" dirty="0"/>
          </a:p>
        </p:txBody>
      </p:sp>
    </p:spTree>
    <p:extLst>
      <p:ext uri="{BB962C8B-B14F-4D97-AF65-F5344CB8AC3E}">
        <p14:creationId xmlns:p14="http://schemas.microsoft.com/office/powerpoint/2010/main" val="187225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36595" y="1851645"/>
            <a:ext cx="4318811"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Roles</a:t>
            </a:r>
            <a:endParaRPr lang="de-CH" sz="2000" dirty="0"/>
          </a:p>
        </p:txBody>
      </p:sp>
    </p:spTree>
    <p:extLst>
      <p:ext uri="{BB962C8B-B14F-4D97-AF65-F5344CB8AC3E}">
        <p14:creationId xmlns:p14="http://schemas.microsoft.com/office/powerpoint/2010/main" val="1837979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rewer guild"/>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73985" y="1055701"/>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4270" y="5784242"/>
            <a:ext cx="3821929" cy="584775"/>
          </a:xfrm>
          <a:prstGeom prst="rect">
            <a:avLst/>
          </a:prstGeom>
        </p:spPr>
        <p:txBody>
          <a:bodyPr wrap="square">
            <a:spAutoFit/>
          </a:bodyPr>
          <a:lstStyle/>
          <a:p>
            <a:r>
              <a:rPr lang="de-CH" sz="3200" dirty="0">
                <a:solidFill>
                  <a:schemeClr val="accent3"/>
                </a:solidFill>
                <a:latin typeface="Yanone Kaffeesatz Regular" panose="02000000000000000000" pitchFamily="2" charset="0"/>
              </a:rPr>
              <a:t>http://www.iowabeer.org/</a:t>
            </a:r>
          </a:p>
        </p:txBody>
      </p:sp>
      <p:sp>
        <p:nvSpPr>
          <p:cNvPr id="4" name="Rectangle 3"/>
          <p:cNvSpPr/>
          <p:nvPr/>
        </p:nvSpPr>
        <p:spPr>
          <a:xfrm>
            <a:off x="6846772" y="2328955"/>
            <a:ext cx="2855269"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Guild</a:t>
            </a:r>
            <a:endParaRPr lang="de-CH" sz="1600" dirty="0"/>
          </a:p>
        </p:txBody>
      </p:sp>
    </p:spTree>
    <p:extLst>
      <p:ext uri="{BB962C8B-B14F-4D97-AF65-F5344CB8AC3E}">
        <p14:creationId xmlns:p14="http://schemas.microsoft.com/office/powerpoint/2010/main" val="1221594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825281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licdn.com/mpr/mpr/shrinknp_200_200/p/1/000/18c/142/07686c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098" y="250830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66327" y="2352809"/>
            <a:ext cx="3996607" cy="2215991"/>
          </a:xfrm>
          <a:prstGeom prst="rect">
            <a:avLst/>
          </a:prstGeom>
        </p:spPr>
        <p:txBody>
          <a:bodyPr wrap="none">
            <a:spAutoFit/>
          </a:bodyPr>
          <a:lstStyle/>
          <a:p>
            <a:r>
              <a:rPr lang="en-US" sz="13800" dirty="0">
                <a:solidFill>
                  <a:schemeClr val="accent2"/>
                </a:solidFill>
                <a:latin typeface="Yanone Kaffeesatz Regular" panose="02000000000000000000" pitchFamily="2" charset="0"/>
              </a:rPr>
              <a:t>Mentor</a:t>
            </a:r>
            <a:endParaRPr lang="de-CH" sz="1600" dirty="0"/>
          </a:p>
        </p:txBody>
      </p:sp>
      <p:sp>
        <p:nvSpPr>
          <p:cNvPr id="4" name="Rectangle 3"/>
          <p:cNvSpPr/>
          <p:nvPr/>
        </p:nvSpPr>
        <p:spPr>
          <a:xfrm>
            <a:off x="871550" y="5104940"/>
            <a:ext cx="6620723" cy="584775"/>
          </a:xfrm>
          <a:prstGeom prst="rect">
            <a:avLst/>
          </a:prstGeom>
        </p:spPr>
        <p:txBody>
          <a:bodyPr wrap="none">
            <a:spAutoFit/>
          </a:bodyPr>
          <a:lstStyle/>
          <a:p>
            <a:r>
              <a:rPr lang="de-CH" sz="3200" dirty="0">
                <a:solidFill>
                  <a:schemeClr val="accent3"/>
                </a:solidFill>
                <a:latin typeface="Yanone Kaffeesatz Regular" panose="02000000000000000000" pitchFamily="2" charset="0"/>
              </a:rPr>
              <a:t>https://www.linkedin.com/in/willie-levy-7690b51</a:t>
            </a:r>
          </a:p>
        </p:txBody>
      </p:sp>
    </p:spTree>
    <p:extLst>
      <p:ext uri="{BB962C8B-B14F-4D97-AF65-F5344CB8AC3E}">
        <p14:creationId xmlns:p14="http://schemas.microsoft.com/office/powerpoint/2010/main" val="290190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797054"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Whenever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971954" y="1619837"/>
            <a:ext cx="235032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freedom</a:t>
            </a:r>
            <a:endParaRPr lang="de-CH" sz="6600" dirty="0">
              <a:solidFill>
                <a:schemeClr val="tx2"/>
              </a:solidFill>
            </a:endParaRPr>
          </a:p>
        </p:txBody>
      </p:sp>
    </p:spTree>
    <p:extLst>
      <p:ext uri="{BB962C8B-B14F-4D97-AF65-F5344CB8AC3E}">
        <p14:creationId xmlns:p14="http://schemas.microsoft.com/office/powerpoint/2010/main" val="7097123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4772" y="2241491"/>
            <a:ext cx="8154797"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there are </a:t>
            </a:r>
            <a:r>
              <a:rPr lang="en-US" sz="13800" dirty="0">
                <a:solidFill>
                  <a:schemeClr val="accent4"/>
                </a:solidFill>
                <a:latin typeface="Yanone Kaffeesatz Regular" panose="02000000000000000000" pitchFamily="2" charset="0"/>
              </a:rPr>
              <a:t>more</a:t>
            </a:r>
            <a:endParaRPr lang="de-CH" sz="1600" dirty="0">
              <a:solidFill>
                <a:schemeClr val="accent4"/>
              </a:solidFill>
            </a:endParaRPr>
          </a:p>
        </p:txBody>
      </p:sp>
    </p:spTree>
    <p:extLst>
      <p:ext uri="{BB962C8B-B14F-4D97-AF65-F5344CB8AC3E}">
        <p14:creationId xmlns:p14="http://schemas.microsoft.com/office/powerpoint/2010/main" val="1841617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7637" y="1851645"/>
            <a:ext cx="747672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Decisions</a:t>
            </a:r>
            <a:endParaRPr lang="de-CH" sz="2000" dirty="0"/>
          </a:p>
        </p:txBody>
      </p:sp>
    </p:spTree>
    <p:extLst>
      <p:ext uri="{BB962C8B-B14F-4D97-AF65-F5344CB8AC3E}">
        <p14:creationId xmlns:p14="http://schemas.microsoft.com/office/powerpoint/2010/main" val="2591464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04022" y="2241491"/>
            <a:ext cx="5783956"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as a </a:t>
            </a:r>
            <a:r>
              <a:rPr lang="en-US" sz="13800" dirty="0">
                <a:solidFill>
                  <a:schemeClr val="accent4"/>
                </a:solidFill>
                <a:latin typeface="Yanone Kaffeesatz Regular" panose="02000000000000000000" pitchFamily="2" charset="0"/>
              </a:rPr>
              <a:t>group</a:t>
            </a:r>
            <a:endParaRPr lang="de-CH" sz="1600" dirty="0">
              <a:solidFill>
                <a:schemeClr val="accent4"/>
              </a:solidFill>
            </a:endParaRPr>
          </a:p>
        </p:txBody>
      </p:sp>
    </p:spTree>
    <p:extLst>
      <p:ext uri="{BB962C8B-B14F-4D97-AF65-F5344CB8AC3E}">
        <p14:creationId xmlns:p14="http://schemas.microsoft.com/office/powerpoint/2010/main" val="1384425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96672" y="2241491"/>
            <a:ext cx="7661072" cy="2215991"/>
          </a:xfrm>
          <a:prstGeom prst="rect">
            <a:avLst/>
          </a:prstGeom>
        </p:spPr>
        <p:txBody>
          <a:bodyPr wrap="none">
            <a:spAutoFit/>
          </a:bodyPr>
          <a:lstStyle/>
          <a:p>
            <a:r>
              <a:rPr lang="en-US" sz="13800" dirty="0">
                <a:solidFill>
                  <a:schemeClr val="tx2"/>
                </a:solidFill>
                <a:latin typeface="Yanone Kaffeesatz Regular" panose="02000000000000000000" pitchFamily="2" charset="0"/>
              </a:rPr>
              <a:t>now, </a:t>
            </a:r>
            <a:r>
              <a:rPr lang="en-US" sz="13800" dirty="0">
                <a:solidFill>
                  <a:schemeClr val="accent4"/>
                </a:solidFill>
                <a:latin typeface="Yanone Kaffeesatz Regular" panose="02000000000000000000" pitchFamily="2" charset="0"/>
              </a:rPr>
              <a:t>later </a:t>
            </a:r>
            <a:r>
              <a:rPr lang="en-US" sz="13800" dirty="0">
                <a:solidFill>
                  <a:schemeClr val="tx2"/>
                </a:solidFill>
                <a:latin typeface="Yanone Kaffeesatz Regular" panose="02000000000000000000" pitchFamily="2" charset="0"/>
              </a:rPr>
              <a:t>or..</a:t>
            </a:r>
            <a:endParaRPr lang="de-CH" sz="1600" dirty="0">
              <a:solidFill>
                <a:schemeClr val="tx2"/>
              </a:solidFill>
            </a:endParaRPr>
          </a:p>
        </p:txBody>
      </p:sp>
      <p:sp>
        <p:nvSpPr>
          <p:cNvPr id="2" name="Rectangle 1"/>
          <p:cNvSpPr/>
          <p:nvPr/>
        </p:nvSpPr>
        <p:spPr>
          <a:xfrm>
            <a:off x="6527208" y="3701694"/>
            <a:ext cx="3825086"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never</a:t>
            </a:r>
            <a:endParaRPr lang="de-CH" sz="2800" dirty="0"/>
          </a:p>
        </p:txBody>
      </p:sp>
    </p:spTree>
    <p:extLst>
      <p:ext uri="{BB962C8B-B14F-4D97-AF65-F5344CB8AC3E}">
        <p14:creationId xmlns:p14="http://schemas.microsoft.com/office/powerpoint/2010/main" val="21046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165" y="2241491"/>
            <a:ext cx="10969670" cy="2215991"/>
          </a:xfrm>
          <a:prstGeom prst="rect">
            <a:avLst/>
          </a:prstGeom>
        </p:spPr>
        <p:txBody>
          <a:bodyPr wrap="none">
            <a:spAutoFit/>
          </a:bodyPr>
          <a:lstStyle/>
          <a:p>
            <a:r>
              <a:rPr lang="en-US" sz="13800" dirty="0">
                <a:solidFill>
                  <a:schemeClr val="accent4"/>
                </a:solidFill>
                <a:latin typeface="Yanone Kaffeesatz Regular" panose="02000000000000000000" pitchFamily="2" charset="0"/>
              </a:rPr>
              <a:t>important</a:t>
            </a:r>
            <a:r>
              <a:rPr lang="en-US" sz="13800" dirty="0">
                <a:solidFill>
                  <a:schemeClr val="tx2"/>
                </a:solidFill>
                <a:latin typeface="Yanone Kaffeesatz Regular" panose="02000000000000000000" pitchFamily="2" charset="0"/>
              </a:rPr>
              <a:t> or urgent</a:t>
            </a:r>
            <a:endParaRPr lang="de-CH" sz="1600" dirty="0">
              <a:solidFill>
                <a:schemeClr val="accent4"/>
              </a:solidFill>
            </a:endParaRPr>
          </a:p>
        </p:txBody>
      </p:sp>
    </p:spTree>
    <p:extLst>
      <p:ext uri="{BB962C8B-B14F-4D97-AF65-F5344CB8AC3E}">
        <p14:creationId xmlns:p14="http://schemas.microsoft.com/office/powerpoint/2010/main" val="1010206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10075194"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Task Force</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4089581"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consensus in a</a:t>
            </a:r>
            <a:endParaRPr lang="de-CH" sz="6600" dirty="0">
              <a:solidFill>
                <a:schemeClr val="tx2"/>
              </a:solidFill>
            </a:endParaRPr>
          </a:p>
        </p:txBody>
      </p:sp>
    </p:spTree>
    <p:extLst>
      <p:ext uri="{BB962C8B-B14F-4D97-AF65-F5344CB8AC3E}">
        <p14:creationId xmlns:p14="http://schemas.microsoft.com/office/powerpoint/2010/main" val="3841064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5892960"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Metrics</a:t>
            </a:r>
            <a:endParaRPr lang="de-CH" sz="2000" dirty="0"/>
          </a:p>
        </p:txBody>
      </p:sp>
    </p:spTree>
    <p:extLst>
      <p:ext uri="{BB962C8B-B14F-4D97-AF65-F5344CB8AC3E}">
        <p14:creationId xmlns:p14="http://schemas.microsoft.com/office/powerpoint/2010/main" val="1868143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4590" y="1851645"/>
            <a:ext cx="10302820" cy="3154710"/>
          </a:xfrm>
          <a:prstGeom prst="rect">
            <a:avLst/>
          </a:prstGeom>
          <a:noFill/>
        </p:spPr>
        <p:txBody>
          <a:bodyPr wrap="none" rtlCol="0">
            <a:spAutoFit/>
          </a:bodyPr>
          <a:lstStyle/>
          <a:p>
            <a:r>
              <a:rPr lang="en-US" sz="19900" dirty="0">
                <a:solidFill>
                  <a:schemeClr val="accent2"/>
                </a:solidFill>
                <a:latin typeface="Yanone Kaffeesatz Regular" panose="02000000000000000000" pitchFamily="2" charset="0"/>
              </a:rPr>
              <a:t>transparent?</a:t>
            </a:r>
            <a:endParaRPr lang="de-CH" sz="80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405671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520" y="1851645"/>
            <a:ext cx="6001964"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Finance</a:t>
            </a:r>
            <a:endParaRPr lang="de-CH" sz="2000" dirty="0"/>
          </a:p>
        </p:txBody>
      </p:sp>
      <p:sp>
        <p:nvSpPr>
          <p:cNvPr id="3" name="Rectangle 2"/>
          <p:cNvSpPr/>
          <p:nvPr/>
        </p:nvSpPr>
        <p:spPr>
          <a:xfrm>
            <a:off x="1382105" y="2875002"/>
            <a:ext cx="1412566"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even</a:t>
            </a:r>
            <a:endParaRPr lang="de-CH" sz="6600" dirty="0">
              <a:solidFill>
                <a:schemeClr val="tx2"/>
              </a:solidFill>
            </a:endParaRPr>
          </a:p>
        </p:txBody>
      </p:sp>
    </p:spTree>
    <p:extLst>
      <p:ext uri="{BB962C8B-B14F-4D97-AF65-F5344CB8AC3E}">
        <p14:creationId xmlns:p14="http://schemas.microsoft.com/office/powerpoint/2010/main" val="313627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12565" y="1536174"/>
            <a:ext cx="7766870" cy="3785652"/>
          </a:xfrm>
          <a:prstGeom prst="rect">
            <a:avLst/>
          </a:prstGeom>
        </p:spPr>
        <p:txBody>
          <a:bodyPr wrap="none">
            <a:spAutoFit/>
          </a:bodyPr>
          <a:lstStyle/>
          <a:p>
            <a:pPr algn="ctr"/>
            <a:r>
              <a:rPr lang="en-US" sz="8000" dirty="0">
                <a:solidFill>
                  <a:schemeClr val="tx2"/>
                </a:solidFill>
                <a:latin typeface="Yanone Kaffeesatz Regular" panose="02000000000000000000" pitchFamily="2" charset="0"/>
              </a:rPr>
              <a:t>but  nothing that would </a:t>
            </a:r>
          </a:p>
          <a:p>
            <a:pPr algn="ctr"/>
            <a:r>
              <a:rPr lang="en-US" sz="8000" dirty="0">
                <a:solidFill>
                  <a:schemeClr val="tx2"/>
                </a:solidFill>
                <a:latin typeface="Yanone Kaffeesatz Regular" panose="02000000000000000000" pitchFamily="2" charset="0"/>
              </a:rPr>
              <a:t>harm your</a:t>
            </a:r>
          </a:p>
          <a:p>
            <a:pPr algn="ctr"/>
            <a:r>
              <a:rPr lang="en-US" sz="8000" dirty="0">
                <a:solidFill>
                  <a:schemeClr val="accent4"/>
                </a:solidFill>
                <a:latin typeface="Yanone Kaffeesatz Regular" panose="02000000000000000000" pitchFamily="2" charset="0"/>
              </a:rPr>
              <a:t>personal rights</a:t>
            </a:r>
            <a:endParaRPr lang="de-CH" sz="1050" dirty="0">
              <a:solidFill>
                <a:schemeClr val="accent4"/>
              </a:solidFill>
            </a:endParaRPr>
          </a:p>
        </p:txBody>
      </p:sp>
    </p:spTree>
    <p:extLst>
      <p:ext uri="{BB962C8B-B14F-4D97-AF65-F5344CB8AC3E}">
        <p14:creationId xmlns:p14="http://schemas.microsoft.com/office/powerpoint/2010/main" val="190353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827510"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 much</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2858475"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like</a:t>
            </a:r>
            <a:endParaRPr lang="de-CH" sz="8800" dirty="0"/>
          </a:p>
        </p:txBody>
      </p:sp>
      <p:sp>
        <p:nvSpPr>
          <p:cNvPr id="4" name="Rectangle 3"/>
          <p:cNvSpPr/>
          <p:nvPr/>
        </p:nvSpPr>
        <p:spPr>
          <a:xfrm>
            <a:off x="6959129" y="1243319"/>
            <a:ext cx="2369559"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vacation</a:t>
            </a:r>
            <a:endParaRPr lang="de-CH" sz="6600" dirty="0">
              <a:solidFill>
                <a:schemeClr val="tx2"/>
              </a:solidFill>
            </a:endParaRPr>
          </a:p>
        </p:txBody>
      </p:sp>
    </p:spTree>
    <p:extLst>
      <p:ext uri="{BB962C8B-B14F-4D97-AF65-F5344CB8AC3E}">
        <p14:creationId xmlns:p14="http://schemas.microsoft.com/office/powerpoint/2010/main" val="30309974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9466053"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perfect?</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4294765"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 everything is</a:t>
            </a:r>
            <a:endParaRPr lang="de-CH" sz="6600" dirty="0">
              <a:solidFill>
                <a:schemeClr val="tx2"/>
              </a:solidFill>
            </a:endParaRPr>
          </a:p>
        </p:txBody>
      </p:sp>
    </p:spTree>
    <p:extLst>
      <p:ext uri="{BB962C8B-B14F-4D97-AF65-F5344CB8AC3E}">
        <p14:creationId xmlns:p14="http://schemas.microsoft.com/office/powerpoint/2010/main" val="35108962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9770141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2272" y="1851645"/>
            <a:ext cx="8507457"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Challenges</a:t>
            </a:r>
            <a:endParaRPr lang="de-CH" sz="2000" dirty="0"/>
          </a:p>
        </p:txBody>
      </p:sp>
    </p:spTree>
    <p:extLst>
      <p:ext uri="{BB962C8B-B14F-4D97-AF65-F5344CB8AC3E}">
        <p14:creationId xmlns:p14="http://schemas.microsoft.com/office/powerpoint/2010/main" val="459052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You have to </a:t>
            </a:r>
            <a:r>
              <a:rPr lang="en-US" sz="11500" dirty="0">
                <a:solidFill>
                  <a:schemeClr val="accent4"/>
                </a:solidFill>
                <a:latin typeface="Yanone Kaffeesatz Regular" panose="02000000000000000000" pitchFamily="2" charset="0"/>
              </a:rPr>
              <a:t>engage</a:t>
            </a:r>
            <a:endParaRPr lang="de-CH" sz="1400" dirty="0">
              <a:solidFill>
                <a:schemeClr val="accent4"/>
              </a:solidFill>
            </a:endParaRPr>
          </a:p>
        </p:txBody>
      </p:sp>
    </p:spTree>
    <p:extLst>
      <p:ext uri="{BB962C8B-B14F-4D97-AF65-F5344CB8AC3E}">
        <p14:creationId xmlns:p14="http://schemas.microsoft.com/office/powerpoint/2010/main" val="3682985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There is </a:t>
            </a:r>
            <a:r>
              <a:rPr lang="en-US" sz="11500" dirty="0">
                <a:solidFill>
                  <a:schemeClr val="accent4"/>
                </a:solidFill>
                <a:latin typeface="Yanone Kaffeesatz Regular" panose="02000000000000000000" pitchFamily="2" charset="0"/>
              </a:rPr>
              <a:t>no ladder </a:t>
            </a:r>
            <a:r>
              <a:rPr lang="en-US" sz="11500" dirty="0">
                <a:solidFill>
                  <a:schemeClr val="tx2"/>
                </a:solidFill>
                <a:latin typeface="Yanone Kaffeesatz Regular" panose="02000000000000000000" pitchFamily="2" charset="0"/>
              </a:rPr>
              <a:t>to climb</a:t>
            </a:r>
            <a:endParaRPr lang="de-CH" sz="1400" dirty="0">
              <a:solidFill>
                <a:schemeClr val="accent4"/>
              </a:solidFill>
            </a:endParaRPr>
          </a:p>
        </p:txBody>
      </p:sp>
    </p:spTree>
    <p:extLst>
      <p:ext uri="{BB962C8B-B14F-4D97-AF65-F5344CB8AC3E}">
        <p14:creationId xmlns:p14="http://schemas.microsoft.com/office/powerpoint/2010/main" val="88348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301" y="1613119"/>
            <a:ext cx="9127398" cy="3631763"/>
          </a:xfrm>
          <a:prstGeom prst="rect">
            <a:avLst/>
          </a:prstGeom>
        </p:spPr>
        <p:txBody>
          <a:bodyPr wrap="square">
            <a:spAutoFit/>
          </a:bodyPr>
          <a:lstStyle/>
          <a:p>
            <a:pPr algn="ctr"/>
            <a:r>
              <a:rPr lang="en-US" sz="11500" dirty="0">
                <a:solidFill>
                  <a:schemeClr val="tx2"/>
                </a:solidFill>
                <a:latin typeface="Yanone Kaffeesatz Regular" panose="02000000000000000000" pitchFamily="2" charset="0"/>
              </a:rPr>
              <a:t>Communication is </a:t>
            </a:r>
            <a:r>
              <a:rPr lang="en-US" sz="11500" dirty="0">
                <a:solidFill>
                  <a:schemeClr val="accent4"/>
                </a:solidFill>
                <a:latin typeface="Yanone Kaffeesatz Regular" panose="02000000000000000000" pitchFamily="2" charset="0"/>
              </a:rPr>
              <a:t>f… hard</a:t>
            </a:r>
            <a:endParaRPr lang="de-CH" sz="1400" dirty="0">
              <a:solidFill>
                <a:schemeClr val="accent4"/>
              </a:solidFill>
            </a:endParaRPr>
          </a:p>
        </p:txBody>
      </p:sp>
    </p:spTree>
    <p:extLst>
      <p:ext uri="{BB962C8B-B14F-4D97-AF65-F5344CB8AC3E}">
        <p14:creationId xmlns:p14="http://schemas.microsoft.com/office/powerpoint/2010/main" val="4381929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32301" y="2497976"/>
            <a:ext cx="9127398" cy="1862048"/>
          </a:xfrm>
          <a:prstGeom prst="rect">
            <a:avLst/>
          </a:prstGeom>
        </p:spPr>
        <p:txBody>
          <a:bodyPr wrap="square">
            <a:spAutoFit/>
          </a:bodyPr>
          <a:lstStyle/>
          <a:p>
            <a:r>
              <a:rPr lang="en-US" sz="11500" dirty="0">
                <a:solidFill>
                  <a:schemeClr val="tx2"/>
                </a:solidFill>
                <a:latin typeface="Yanone Kaffeesatz Regular" panose="02000000000000000000" pitchFamily="2" charset="0"/>
              </a:rPr>
              <a:t>Change </a:t>
            </a:r>
            <a:r>
              <a:rPr lang="en-US" sz="11500" dirty="0">
                <a:solidFill>
                  <a:schemeClr val="accent4"/>
                </a:solidFill>
                <a:latin typeface="Yanone Kaffeesatz Regular" panose="02000000000000000000" pitchFamily="2" charset="0"/>
              </a:rPr>
              <a:t>never ends</a:t>
            </a:r>
            <a:endParaRPr lang="de-CH" sz="1400" dirty="0">
              <a:solidFill>
                <a:schemeClr val="accent4"/>
              </a:solidFill>
            </a:endParaRPr>
          </a:p>
        </p:txBody>
      </p:sp>
    </p:spTree>
    <p:extLst>
      <p:ext uri="{BB962C8B-B14F-4D97-AF65-F5344CB8AC3E}">
        <p14:creationId xmlns:p14="http://schemas.microsoft.com/office/powerpoint/2010/main" val="3775138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2974" y="1303814"/>
            <a:ext cx="5046574"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Hey!</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48705" y="814909"/>
            <a:ext cx="1218603"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but </a:t>
            </a:r>
            <a:endParaRPr lang="de-CH" sz="6600" dirty="0">
              <a:solidFill>
                <a:schemeClr val="tx2"/>
              </a:solidFill>
            </a:endParaRPr>
          </a:p>
        </p:txBody>
      </p:sp>
    </p:spTree>
    <p:extLst>
      <p:ext uri="{BB962C8B-B14F-4D97-AF65-F5344CB8AC3E}">
        <p14:creationId xmlns:p14="http://schemas.microsoft.com/office/powerpoint/2010/main" val="2100552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7421" y="1543869"/>
            <a:ext cx="10697159" cy="3770263"/>
          </a:xfrm>
          <a:prstGeom prst="rect">
            <a:avLst/>
          </a:prstGeom>
          <a:noFill/>
        </p:spPr>
        <p:txBody>
          <a:bodyPr wrap="none" rtlCol="0">
            <a:spAutoFit/>
          </a:bodyPr>
          <a:lstStyle/>
          <a:p>
            <a:r>
              <a:rPr lang="en-US" sz="23900" dirty="0">
                <a:solidFill>
                  <a:schemeClr val="accent2"/>
                </a:solidFill>
                <a:latin typeface="Yanone Kaffeesatz Regular" panose="02000000000000000000" pitchFamily="2" charset="0"/>
              </a:rPr>
              <a:t>challenges!</a:t>
            </a:r>
            <a:endParaRPr lang="de-CH" sz="8800" dirty="0">
              <a:solidFill>
                <a:schemeClr val="accent4"/>
              </a:solidFill>
              <a:latin typeface="Yanone Kaffeesatz Regular" panose="02000000000000000000" pitchFamily="2" charset="0"/>
            </a:endParaRPr>
          </a:p>
        </p:txBody>
      </p:sp>
      <p:sp>
        <p:nvSpPr>
          <p:cNvPr id="4" name="Rectangle 3"/>
          <p:cNvSpPr/>
          <p:nvPr/>
        </p:nvSpPr>
        <p:spPr>
          <a:xfrm>
            <a:off x="848705" y="814909"/>
            <a:ext cx="164820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I love </a:t>
            </a:r>
            <a:endParaRPr lang="de-CH" sz="6600" dirty="0">
              <a:solidFill>
                <a:schemeClr val="tx2"/>
              </a:solidFill>
            </a:endParaRPr>
          </a:p>
        </p:txBody>
      </p:sp>
    </p:spTree>
    <p:extLst>
      <p:ext uri="{BB962C8B-B14F-4D97-AF65-F5344CB8AC3E}">
        <p14:creationId xmlns:p14="http://schemas.microsoft.com/office/powerpoint/2010/main" val="34310567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014" y="3127733"/>
            <a:ext cx="7784503" cy="923330"/>
          </a:xfrm>
          <a:prstGeom prst="rect">
            <a:avLst/>
          </a:prstGeom>
        </p:spPr>
        <p:txBody>
          <a:bodyPr wrap="none">
            <a:spAutoFit/>
          </a:bodyPr>
          <a:lstStyle/>
          <a:p>
            <a:r>
              <a:rPr lang="en-US" sz="3600" dirty="0">
                <a:solidFill>
                  <a:schemeClr val="tx2"/>
                </a:solidFill>
                <a:latin typeface="Yanone Kaffeesatz Regular" panose="02000000000000000000" pitchFamily="2" charset="0"/>
              </a:rPr>
              <a:t>github.com/danielmarbach/</a:t>
            </a:r>
            <a:r>
              <a:rPr lang="en-US" sz="5400" dirty="0" err="1">
                <a:solidFill>
                  <a:schemeClr val="accent4"/>
                </a:solidFill>
                <a:latin typeface="Yanone Kaffeesatz Regular" panose="02000000000000000000" pitchFamily="2" charset="0"/>
              </a:rPr>
              <a:t>RemoteWorking</a:t>
            </a:r>
            <a:endParaRPr lang="de-CH" sz="4000" dirty="0">
              <a:solidFill>
                <a:schemeClr val="accent4"/>
              </a:solidFill>
            </a:endParaRPr>
          </a:p>
        </p:txBody>
      </p:sp>
      <p:sp>
        <p:nvSpPr>
          <p:cNvPr id="4" name="Rectangle 3"/>
          <p:cNvSpPr/>
          <p:nvPr/>
        </p:nvSpPr>
        <p:spPr>
          <a:xfrm>
            <a:off x="1064014" y="1124536"/>
            <a:ext cx="6463629" cy="1862048"/>
          </a:xfrm>
          <a:prstGeom prst="rect">
            <a:avLst/>
          </a:prstGeom>
        </p:spPr>
        <p:txBody>
          <a:bodyPr wrap="none">
            <a:spAutoFit/>
          </a:bodyPr>
          <a:lstStyle/>
          <a:p>
            <a:r>
              <a:rPr lang="en-US" sz="11500" dirty="0">
                <a:solidFill>
                  <a:schemeClr val="accent2"/>
                </a:solidFill>
                <a:latin typeface="Yanone Kaffeesatz Regular" panose="02000000000000000000" pitchFamily="2" charset="0"/>
              </a:rPr>
              <a:t>Slides, Links…</a:t>
            </a:r>
            <a:endParaRPr lang="de-CH" sz="1400" dirty="0"/>
          </a:p>
        </p:txBody>
      </p:sp>
    </p:spTree>
    <p:extLst>
      <p:ext uri="{BB962C8B-B14F-4D97-AF65-F5344CB8AC3E}">
        <p14:creationId xmlns:p14="http://schemas.microsoft.com/office/powerpoint/2010/main" val="158144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5946" y="1751961"/>
            <a:ext cx="5816016"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However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5920098" y="3795914"/>
            <a:ext cx="3749744"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prefer</a:t>
            </a:r>
            <a:endParaRPr lang="de-CH" sz="8800" dirty="0"/>
          </a:p>
        </p:txBody>
      </p:sp>
      <p:sp>
        <p:nvSpPr>
          <p:cNvPr id="4" name="Rectangle 3"/>
          <p:cNvSpPr/>
          <p:nvPr/>
        </p:nvSpPr>
        <p:spPr>
          <a:xfrm>
            <a:off x="4709830" y="1665942"/>
            <a:ext cx="4960012"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life / work balance</a:t>
            </a:r>
            <a:endParaRPr lang="de-CH" sz="6600" dirty="0">
              <a:solidFill>
                <a:schemeClr val="tx2"/>
              </a:solidFill>
            </a:endParaRPr>
          </a:p>
        </p:txBody>
      </p:sp>
    </p:spTree>
    <p:extLst>
      <p:ext uri="{BB962C8B-B14F-4D97-AF65-F5344CB8AC3E}">
        <p14:creationId xmlns:p14="http://schemas.microsoft.com/office/powerpoint/2010/main" val="3535074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3239" y="1851645"/>
            <a:ext cx="4474302"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Q &amp; A</a:t>
            </a:r>
            <a:endParaRPr lang="de-CH"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42413216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6771" y="1851645"/>
            <a:ext cx="5838458" cy="3154710"/>
          </a:xfrm>
          <a:prstGeom prst="rect">
            <a:avLst/>
          </a:prstGeom>
        </p:spPr>
        <p:txBody>
          <a:bodyPr wrap="none">
            <a:spAutoFit/>
          </a:bodyPr>
          <a:lstStyle/>
          <a:p>
            <a:r>
              <a:rPr lang="en-US" sz="19900" dirty="0">
                <a:solidFill>
                  <a:schemeClr val="accent2"/>
                </a:solidFill>
                <a:latin typeface="Yanone Kaffeesatz Regular" panose="02000000000000000000" pitchFamily="2" charset="0"/>
              </a:rPr>
              <a:t>Thanks</a:t>
            </a:r>
            <a:endParaRPr lang="de-CH" sz="20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2306" y="612519"/>
            <a:ext cx="2880000" cy="690817"/>
          </a:xfrm>
          <a:prstGeom prst="rect">
            <a:avLst/>
          </a:prstGeom>
        </p:spPr>
      </p:pic>
    </p:spTree>
    <p:extLst>
      <p:ext uri="{BB962C8B-B14F-4D97-AF65-F5344CB8AC3E}">
        <p14:creationId xmlns:p14="http://schemas.microsoft.com/office/powerpoint/2010/main" val="388746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1942" y="1721224"/>
            <a:ext cx="6588663" cy="2646878"/>
          </a:xfrm>
          <a:prstGeom prst="rect">
            <a:avLst/>
          </a:prstGeom>
          <a:noFill/>
        </p:spPr>
        <p:txBody>
          <a:bodyPr wrap="none" rtlCol="0">
            <a:spAutoFit/>
          </a:bodyPr>
          <a:lstStyle/>
          <a:p>
            <a:r>
              <a:rPr lang="en-US" sz="16600" dirty="0">
                <a:solidFill>
                  <a:schemeClr val="accent2"/>
                </a:solidFill>
                <a:latin typeface="Yanone Kaffeesatz Regular" panose="02000000000000000000" pitchFamily="2" charset="0"/>
              </a:rPr>
              <a:t>Whatever</a:t>
            </a:r>
            <a:endParaRPr lang="de-CH" sz="7200" dirty="0">
              <a:solidFill>
                <a:schemeClr val="accent4"/>
              </a:solidFill>
              <a:latin typeface="Yanone Kaffeesatz Regular" panose="02000000000000000000" pitchFamily="2" charset="0"/>
            </a:endParaRPr>
          </a:p>
        </p:txBody>
      </p:sp>
      <p:sp>
        <p:nvSpPr>
          <p:cNvPr id="3" name="Rectangle 2"/>
          <p:cNvSpPr/>
          <p:nvPr/>
        </p:nvSpPr>
        <p:spPr>
          <a:xfrm>
            <a:off x="6919022" y="3734441"/>
            <a:ext cx="3389069" cy="1446550"/>
          </a:xfrm>
          <a:prstGeom prst="rect">
            <a:avLst/>
          </a:prstGeom>
        </p:spPr>
        <p:txBody>
          <a:bodyPr wrap="none">
            <a:spAutoFit/>
          </a:bodyPr>
          <a:lstStyle/>
          <a:p>
            <a:r>
              <a:rPr lang="en-US" sz="8800" dirty="0">
                <a:solidFill>
                  <a:schemeClr val="accent4"/>
                </a:solidFill>
                <a:latin typeface="Yanone Kaffeesatz Regular" panose="02000000000000000000" pitchFamily="2" charset="0"/>
              </a:rPr>
              <a:t>you want</a:t>
            </a:r>
            <a:endParaRPr lang="de-CH" sz="8800" dirty="0"/>
          </a:p>
        </p:txBody>
      </p:sp>
      <p:sp>
        <p:nvSpPr>
          <p:cNvPr id="4" name="Rectangle 3"/>
          <p:cNvSpPr/>
          <p:nvPr/>
        </p:nvSpPr>
        <p:spPr>
          <a:xfrm>
            <a:off x="6087080" y="1721224"/>
            <a:ext cx="3602268"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your decision</a:t>
            </a:r>
            <a:endParaRPr lang="de-CH" sz="6600" dirty="0">
              <a:solidFill>
                <a:schemeClr val="tx2"/>
              </a:solidFill>
            </a:endParaRPr>
          </a:p>
        </p:txBody>
      </p:sp>
    </p:spTree>
    <p:extLst>
      <p:ext uri="{BB962C8B-B14F-4D97-AF65-F5344CB8AC3E}">
        <p14:creationId xmlns:p14="http://schemas.microsoft.com/office/powerpoint/2010/main" val="327052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84" y="1206394"/>
            <a:ext cx="6756978" cy="4508927"/>
          </a:xfrm>
          <a:prstGeom prst="rect">
            <a:avLst/>
          </a:prstGeom>
          <a:noFill/>
        </p:spPr>
        <p:txBody>
          <a:bodyPr wrap="none" rtlCol="0">
            <a:spAutoFit/>
          </a:bodyPr>
          <a:lstStyle/>
          <a:p>
            <a:r>
              <a:rPr lang="en-US" sz="28700" dirty="0">
                <a:solidFill>
                  <a:schemeClr val="accent2"/>
                </a:solidFill>
                <a:latin typeface="Yanone Kaffeesatz Regular" panose="02000000000000000000" pitchFamily="2" charset="0"/>
              </a:rPr>
              <a:t>Chaos</a:t>
            </a:r>
            <a:endParaRPr lang="de-CH" sz="9600" dirty="0">
              <a:solidFill>
                <a:schemeClr val="accent4"/>
              </a:solidFill>
              <a:latin typeface="Yanone Kaffeesatz Regular" panose="02000000000000000000" pitchFamily="2" charset="0"/>
            </a:endParaRPr>
          </a:p>
        </p:txBody>
      </p:sp>
      <p:sp>
        <p:nvSpPr>
          <p:cNvPr id="4" name="Rectangle 3"/>
          <p:cNvSpPr/>
          <p:nvPr/>
        </p:nvSpPr>
        <p:spPr>
          <a:xfrm>
            <a:off x="824851" y="1260182"/>
            <a:ext cx="3126177" cy="1107996"/>
          </a:xfrm>
          <a:prstGeom prst="rect">
            <a:avLst/>
          </a:prstGeom>
        </p:spPr>
        <p:txBody>
          <a:bodyPr wrap="none">
            <a:spAutoFit/>
          </a:bodyPr>
          <a:lstStyle/>
          <a:p>
            <a:r>
              <a:rPr lang="en-US" sz="6600" dirty="0">
                <a:solidFill>
                  <a:schemeClr val="tx2"/>
                </a:solidFill>
                <a:latin typeface="Yanone Kaffeesatz Regular" panose="02000000000000000000" pitchFamily="2" charset="0"/>
              </a:rPr>
              <a:t>sounds like</a:t>
            </a:r>
            <a:endParaRPr lang="de-CH" sz="6600" dirty="0">
              <a:solidFill>
                <a:schemeClr val="tx2"/>
              </a:solidFill>
            </a:endParaRPr>
          </a:p>
        </p:txBody>
      </p:sp>
    </p:spTree>
    <p:extLst>
      <p:ext uri="{BB962C8B-B14F-4D97-AF65-F5344CB8AC3E}">
        <p14:creationId xmlns:p14="http://schemas.microsoft.com/office/powerpoint/2010/main" val="294907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04133" y="2259107"/>
            <a:ext cx="4036682" cy="2215991"/>
          </a:xfrm>
          <a:prstGeom prst="rect">
            <a:avLst/>
          </a:prstGeom>
          <a:noFill/>
        </p:spPr>
        <p:txBody>
          <a:bodyPr wrap="none" rtlCol="0">
            <a:spAutoFit/>
          </a:bodyPr>
          <a:lstStyle/>
          <a:p>
            <a:r>
              <a:rPr lang="en-US" sz="13800" dirty="0">
                <a:solidFill>
                  <a:schemeClr val="accent2"/>
                </a:solidFill>
                <a:latin typeface="Yanone Kaffeesatz Regular" panose="02000000000000000000" pitchFamily="2" charset="0"/>
              </a:rPr>
              <a:t>Almost</a:t>
            </a:r>
            <a:endParaRPr lang="de-CH" sz="6600" dirty="0">
              <a:solidFill>
                <a:schemeClr val="accent4"/>
              </a:solidFill>
              <a:latin typeface="Yanone Kaffeesatz Regular" panose="02000000000000000000" pitchFamily="2" charset="0"/>
            </a:endParaRPr>
          </a:p>
        </p:txBody>
      </p:sp>
      <p:sp>
        <p:nvSpPr>
          <p:cNvPr id="3" name="Rectangle 2"/>
          <p:cNvSpPr/>
          <p:nvPr/>
        </p:nvSpPr>
        <p:spPr>
          <a:xfrm>
            <a:off x="7961153" y="1981505"/>
            <a:ext cx="1196161" cy="2646878"/>
          </a:xfrm>
          <a:prstGeom prst="rect">
            <a:avLst/>
          </a:prstGeom>
        </p:spPr>
        <p:txBody>
          <a:bodyPr wrap="none">
            <a:spAutoFit/>
          </a:bodyPr>
          <a:lstStyle/>
          <a:p>
            <a:r>
              <a:rPr lang="en-US" sz="16600" dirty="0">
                <a:solidFill>
                  <a:schemeClr val="accent4"/>
                </a:solidFill>
                <a:latin typeface="Yanone Kaffeesatz Regular" panose="02000000000000000000" pitchFamily="2" charset="0"/>
              </a:rPr>
              <a:t>;)</a:t>
            </a:r>
            <a:endParaRPr lang="de-CH" sz="16600" dirty="0"/>
          </a:p>
        </p:txBody>
      </p:sp>
    </p:spTree>
    <p:extLst>
      <p:ext uri="{BB962C8B-B14F-4D97-AF65-F5344CB8AC3E}">
        <p14:creationId xmlns:p14="http://schemas.microsoft.com/office/powerpoint/2010/main" val="241909034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C00000"/>
      </a:accent1>
      <a:accent2>
        <a:srgbClr val="ED7D31"/>
      </a:accent2>
      <a:accent3>
        <a:srgbClr val="A5A5A5"/>
      </a:accent3>
      <a:accent4>
        <a:srgbClr val="FFAF00"/>
      </a:accent4>
      <a:accent5>
        <a:srgbClr val="4472C4"/>
      </a:accent5>
      <a:accent6>
        <a:srgbClr val="70AD47"/>
      </a:accent6>
      <a:hlink>
        <a:srgbClr val="3F3F3F"/>
      </a:hlink>
      <a:folHlink>
        <a:srgbClr val="3F3F3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2156</Words>
  <Application>Microsoft Office PowerPoint</Application>
  <PresentationFormat>Widescreen</PresentationFormat>
  <Paragraphs>394</Paragraphs>
  <Slides>61</Slides>
  <Notes>57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Yanone Kaffeesatz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danielmarbach</dc:creator>
  <cp:lastModifiedBy>danielmarbach</cp:lastModifiedBy>
  <cp:revision>202</cp:revision>
  <dcterms:created xsi:type="dcterms:W3CDTF">2016-02-22T14:00:45Z</dcterms:created>
  <dcterms:modified xsi:type="dcterms:W3CDTF">2017-05-02T08:21:13Z</dcterms:modified>
</cp:coreProperties>
</file>