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78" r:id="rId2"/>
    <p:sldId id="39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397" r:id="rId36"/>
    <p:sldId id="368" r:id="rId37"/>
    <p:sldId id="376" r:id="rId38"/>
    <p:sldId id="377" r:id="rId39"/>
    <p:sldId id="388" r:id="rId40"/>
    <p:sldId id="378" r:id="rId41"/>
    <p:sldId id="389" r:id="rId42"/>
    <p:sldId id="390" r:id="rId43"/>
    <p:sldId id="391" r:id="rId44"/>
    <p:sldId id="392" r:id="rId45"/>
    <p:sldId id="393" r:id="rId46"/>
    <p:sldId id="369" r:id="rId47"/>
    <p:sldId id="394" r:id="rId48"/>
    <p:sldId id="395" r:id="rId49"/>
    <p:sldId id="396" r:id="rId50"/>
    <p:sldId id="371" r:id="rId51"/>
    <p:sldId id="372" r:id="rId52"/>
    <p:sldId id="370" r:id="rId53"/>
    <p:sldId id="379" r:id="rId54"/>
    <p:sldId id="380" r:id="rId55"/>
    <p:sldId id="381" r:id="rId56"/>
    <p:sldId id="382" r:id="rId57"/>
    <p:sldId id="383" r:id="rId58"/>
    <p:sldId id="384" r:id="rId59"/>
    <p:sldId id="267" r:id="rId60"/>
    <p:sldId id="275" r:id="rId61"/>
    <p:sldId id="39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39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9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83" d="100"/>
          <a:sy n="83" d="100"/>
        </p:scale>
        <p:origin x="68" y="372"/>
      </p:cViewPr>
      <p:guideLst/>
    </p:cSldViewPr>
  </p:slideViewPr>
  <p:notesTextViewPr>
    <p:cViewPr>
      <p:scale>
        <a:sx n="200" d="100"/>
        <a:sy n="200" d="100"/>
      </p:scale>
      <p:origin x="0" y="0"/>
    </p:cViewPr>
  </p:notesTextViewPr>
  <p:sorterViewPr>
    <p:cViewPr>
      <p:scale>
        <a:sx n="100" d="100"/>
        <a:sy n="100" d="100"/>
      </p:scale>
      <p:origin x="0" y="-12856"/>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«products» and a Platform for over 1000 customers world wide being used by tens of thousands developers</a:t>
            </a:r>
          </a:p>
          <a:p>
            <a:r>
              <a:rPr lang="en-US" dirty="0"/>
              <a:t>Consulting</a:t>
            </a:r>
          </a:p>
          <a:p>
            <a:r>
              <a:rPr lang="en-US" dirty="0"/>
              <a:t>Support</a:t>
            </a:r>
          </a:p>
          <a:p>
            <a:r>
              <a:rPr lang="en-US" dirty="0"/>
              <a:t>Spread over 10 time zones</a:t>
            </a:r>
          </a:p>
          <a:p>
            <a:r>
              <a:rPr lang="en-US" dirty="0"/>
              <a:t>Fully «Dispersed»</a:t>
            </a:r>
          </a:p>
          <a:p>
            <a:endParaRPr lang="en-US" dirty="0"/>
          </a:p>
          <a:p>
            <a:r>
              <a:rPr lang="en-US" dirty="0"/>
              <a:t>https://teamtime.zone/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love</a:t>
            </a:r>
            <a:r>
              <a:rPr lang="en-US" baseline="0" dirty="0"/>
              <a:t> remote working it enables me to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38695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a:t>
            </a:r>
            <a:r>
              <a:rPr lang="en-US"/>
              <a:t>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Initiative</a:t>
            </a:r>
          </a:p>
          <a:p>
            <a:endParaRPr lang="en-US" dirty="0"/>
          </a:p>
          <a:p>
            <a:r>
              <a:rPr lang="en-US" sz="1200" b="0" i="0" kern="1200" dirty="0">
                <a:solidFill>
                  <a:schemeClr val="tx1"/>
                </a:solidFill>
                <a:effectLst/>
                <a:latin typeface="+mn-lt"/>
                <a:ea typeface="+mn-ea"/>
                <a:cs typeface="+mn-cs"/>
              </a:rPr>
              <a:t>An initiative is an umbrella task for a large body of work where there is no identifiable end, and issues will be raised as the initiative progresses. It is likely that initiatives become de-activated at some point, and re-activated at a later point when more tasks are identified. One or more small issues can </a:t>
            </a:r>
            <a:r>
              <a:rPr lang="en-US" sz="1200" b="1" i="0" kern="1200" dirty="0">
                <a:solidFill>
                  <a:schemeClr val="tx1"/>
                </a:solidFill>
                <a:effectLst/>
                <a:latin typeface="+mn-lt"/>
                <a:ea typeface="+mn-ea"/>
                <a:cs typeface="+mn-cs"/>
              </a:rPr>
              <a:t>and should</a:t>
            </a:r>
            <a:r>
              <a:rPr lang="en-US" sz="1200" b="0" i="0" kern="1200" dirty="0">
                <a:solidFill>
                  <a:schemeClr val="tx1"/>
                </a:solidFill>
                <a:effectLst/>
                <a:latin typeface="+mn-lt"/>
                <a:ea typeface="+mn-ea"/>
                <a:cs typeface="+mn-cs"/>
              </a:rPr>
              <a:t> be created before an initiative is started to confirm if the initiative is valid.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Project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project is an umbrella task for a large body of work where this is a specific definition of "done", and most of the issues are identifiable up front. The value delivery for a project is only realized upon completion.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86790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You</a:t>
            </a:r>
            <a:r>
              <a:rPr lang="de-CH" dirty="0"/>
              <a:t> </a:t>
            </a:r>
            <a:r>
              <a:rPr lang="de-CH" dirty="0" err="1"/>
              <a:t>are</a:t>
            </a:r>
            <a:r>
              <a:rPr lang="de-CH" dirty="0"/>
              <a:t> not </a:t>
            </a:r>
            <a:r>
              <a:rPr lang="de-CH" dirty="0" err="1"/>
              <a:t>hired</a:t>
            </a:r>
            <a:r>
              <a:rPr lang="de-CH" dirty="0"/>
              <a:t> </a:t>
            </a:r>
            <a:r>
              <a:rPr lang="de-CH" dirty="0" err="1"/>
              <a:t>for</a:t>
            </a:r>
            <a:r>
              <a:rPr lang="de-CH" dirty="0"/>
              <a:t> a </a:t>
            </a:r>
            <a:r>
              <a:rPr lang="de-CH" dirty="0" err="1"/>
              <a:t>specific</a:t>
            </a:r>
            <a:r>
              <a:rPr lang="de-CH" dirty="0"/>
              <a:t> </a:t>
            </a:r>
            <a:r>
              <a:rPr lang="de-CH" dirty="0" err="1"/>
              <a:t>position</a:t>
            </a:r>
            <a:endParaRPr lang="de-CH" dirty="0"/>
          </a:p>
          <a:p>
            <a:r>
              <a:rPr lang="de-CH" dirty="0" err="1"/>
              <a:t>You</a:t>
            </a:r>
            <a:r>
              <a:rPr lang="de-CH" dirty="0"/>
              <a:t> </a:t>
            </a:r>
            <a:r>
              <a:rPr lang="de-CH" dirty="0" err="1"/>
              <a:t>are</a:t>
            </a:r>
            <a:r>
              <a:rPr lang="de-CH" dirty="0"/>
              <a:t> </a:t>
            </a:r>
            <a:r>
              <a:rPr lang="de-CH" dirty="0" err="1"/>
              <a:t>hired</a:t>
            </a:r>
            <a:r>
              <a:rPr lang="de-CH" dirty="0"/>
              <a:t> </a:t>
            </a:r>
            <a:r>
              <a:rPr lang="de-CH" dirty="0" err="1"/>
              <a:t>because</a:t>
            </a:r>
            <a:r>
              <a:rPr lang="de-CH" dirty="0"/>
              <a:t> </a:t>
            </a:r>
            <a:r>
              <a:rPr lang="de-CH" dirty="0" err="1"/>
              <a:t>of</a:t>
            </a:r>
            <a:r>
              <a:rPr lang="de-CH" dirty="0"/>
              <a:t> </a:t>
            </a:r>
            <a:r>
              <a:rPr lang="de-CH" dirty="0" err="1"/>
              <a:t>your</a:t>
            </a:r>
            <a:r>
              <a:rPr lang="de-CH" dirty="0"/>
              <a:t> </a:t>
            </a:r>
            <a:r>
              <a:rPr lang="de-CH" dirty="0" err="1"/>
              <a:t>skills</a:t>
            </a:r>
            <a:r>
              <a:rPr lang="de-CH" dirty="0"/>
              <a:t> </a:t>
            </a:r>
            <a:r>
              <a:rPr lang="de-CH" dirty="0" err="1"/>
              <a:t>and</a:t>
            </a:r>
            <a:r>
              <a:rPr lang="de-CH" dirty="0"/>
              <a:t> </a:t>
            </a:r>
            <a:r>
              <a:rPr lang="de-CH" dirty="0" err="1"/>
              <a:t>growth</a:t>
            </a:r>
            <a:r>
              <a:rPr lang="de-CH" dirty="0"/>
              <a:t> </a:t>
            </a:r>
            <a:r>
              <a:rPr lang="de-CH" dirty="0" err="1"/>
              <a:t>opportunities</a:t>
            </a:r>
            <a:endParaRPr lang="de-CH" dirty="0"/>
          </a:p>
          <a:p>
            <a:r>
              <a:rPr lang="de-CH" dirty="0" err="1"/>
              <a:t>Your</a:t>
            </a:r>
            <a:r>
              <a:rPr lang="de-CH" dirty="0"/>
              <a:t> </a:t>
            </a:r>
            <a:r>
              <a:rPr lang="de-CH" dirty="0" err="1"/>
              <a:t>responsibilities</a:t>
            </a:r>
            <a:r>
              <a:rPr lang="de-CH" dirty="0"/>
              <a:t> </a:t>
            </a:r>
            <a:r>
              <a:rPr lang="de-CH" dirty="0" err="1"/>
              <a:t>are</a:t>
            </a:r>
            <a:r>
              <a:rPr lang="de-CH" dirty="0"/>
              <a:t> not </a:t>
            </a:r>
            <a:r>
              <a:rPr lang="de-CH" dirty="0" err="1"/>
              <a:t>fixed</a:t>
            </a:r>
            <a:endParaRPr lang="de-CH" dirty="0"/>
          </a:p>
          <a:p>
            <a:r>
              <a:rPr lang="de-CH" dirty="0" err="1"/>
              <a:t>There</a:t>
            </a:r>
            <a:r>
              <a:rPr lang="de-CH" dirty="0"/>
              <a:t> </a:t>
            </a:r>
            <a:r>
              <a:rPr lang="de-CH" dirty="0" err="1"/>
              <a:t>is</a:t>
            </a:r>
            <a:r>
              <a:rPr lang="de-CH" dirty="0"/>
              <a:t> </a:t>
            </a:r>
            <a:r>
              <a:rPr lang="de-CH" dirty="0" err="1"/>
              <a:t>no</a:t>
            </a:r>
            <a:r>
              <a:rPr lang="de-CH" dirty="0"/>
              <a:t> </a:t>
            </a:r>
            <a:r>
              <a:rPr lang="de-CH" dirty="0" err="1"/>
              <a:t>job</a:t>
            </a:r>
            <a:r>
              <a:rPr lang="de-CH" dirty="0"/>
              <a:t> </a:t>
            </a:r>
            <a:r>
              <a:rPr lang="de-CH" dirty="0" err="1"/>
              <a:t>description</a:t>
            </a:r>
            <a:r>
              <a:rPr lang="de-CH" dirty="0"/>
              <a:t> </a:t>
            </a:r>
            <a:r>
              <a:rPr lang="de-CH" dirty="0" err="1"/>
              <a:t>or</a:t>
            </a:r>
            <a:r>
              <a:rPr lang="de-CH" dirty="0"/>
              <a:t> title on </a:t>
            </a:r>
            <a:r>
              <a:rPr lang="de-CH" dirty="0" err="1"/>
              <a:t>your</a:t>
            </a:r>
            <a:r>
              <a:rPr lang="de-CH" dirty="0"/>
              <a:t> </a:t>
            </a:r>
            <a:r>
              <a:rPr lang="de-CH" dirty="0" err="1"/>
              <a:t>business</a:t>
            </a:r>
            <a:r>
              <a:rPr lang="de-CH" dirty="0"/>
              <a:t> </a:t>
            </a:r>
            <a:r>
              <a:rPr lang="de-CH" dirty="0" err="1"/>
              <a:t>card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company is in a bad situation and all non-essential spending will immediately cease.</a:t>
            </a:r>
          </a:p>
          <a:p>
            <a:r>
              <a:rPr lang="en-US" sz="1200" b="0" i="0" kern="1200" dirty="0">
                <a:solidFill>
                  <a:schemeClr val="tx1"/>
                </a:solidFill>
                <a:effectLst/>
                <a:latin typeface="+mn-lt"/>
                <a:ea typeface="+mn-ea"/>
                <a:cs typeface="+mn-cs"/>
              </a:rPr>
              <a:t>To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26848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p>
          <a:p>
            <a:r>
              <a:rPr lang="en-US" baseline="0" dirty="0"/>
              <a:t>No manager</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472" y="6385432"/>
            <a:ext cx="2480166"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https://teamtime.zone/</a:t>
            </a:r>
          </a:p>
        </p:txBody>
      </p:sp>
      <p:pic>
        <p:nvPicPr>
          <p:cNvPr id="11" name="Picture 10"/>
          <p:cNvPicPr>
            <a:picLocks noChangeAspect="1"/>
          </p:cNvPicPr>
          <p:nvPr/>
        </p:nvPicPr>
        <p:blipFill rotWithShape="1">
          <a:blip r:embed="rId3"/>
          <a:srcRect r="672"/>
          <a:stretch/>
        </p:blipFill>
        <p:spPr>
          <a:xfrm>
            <a:off x="0" y="0"/>
            <a:ext cx="12203111" cy="6293224"/>
          </a:xfrm>
          <a:prstGeom prst="rect">
            <a:avLst/>
          </a:prstGeom>
        </p:spPr>
      </p:pic>
      <p:grpSp>
        <p:nvGrpSpPr>
          <p:cNvPr id="18" name="Group 17"/>
          <p:cNvGrpSpPr/>
          <p:nvPr/>
        </p:nvGrpSpPr>
        <p:grpSpPr>
          <a:xfrm>
            <a:off x="4879361" y="4433293"/>
            <a:ext cx="2827725" cy="1091527"/>
            <a:chOff x="4879361" y="4433293"/>
            <a:chExt cx="2827725" cy="1091527"/>
          </a:xfrm>
        </p:grpSpPr>
        <p:cxnSp>
          <p:nvCxnSpPr>
            <p:cNvPr id="13" name="Straight Arrow Connector 12"/>
            <p:cNvCxnSpPr>
              <a:cxnSpLocks/>
            </p:cNvCxnSpPr>
            <p:nvPr/>
          </p:nvCxnSpPr>
          <p:spPr>
            <a:xfrm>
              <a:off x="4879361" y="5048410"/>
              <a:ext cx="1944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23422" y="4725681"/>
              <a:ext cx="883664" cy="7991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5000487" y="4433293"/>
              <a:ext cx="1822935" cy="584775"/>
            </a:xfrm>
            <a:prstGeom prst="rect">
              <a:avLst/>
            </a:prstGeom>
            <a:noFill/>
          </p:spPr>
          <p:txBody>
            <a:bodyPr wrap="none" rtlCol="0">
              <a:spAutoFit/>
            </a:bodyPr>
            <a:lstStyle/>
            <a:p>
              <a:r>
                <a:rPr lang="en-US" sz="3200" dirty="0">
                  <a:solidFill>
                    <a:schemeClr val="accent2"/>
                  </a:solidFill>
                  <a:latin typeface="Yanone Kaffeesatz Regular" panose="02000000000000000000" pitchFamily="2" charset="0"/>
                </a:rPr>
                <a:t>That’s me </a:t>
              </a:r>
              <a:r>
                <a:rPr lang="en-US" sz="3200" dirty="0">
                  <a:solidFill>
                    <a:schemeClr val="accent2"/>
                  </a:solidFill>
                  <a:latin typeface="Yanone Kaffeesatz Regular" panose="02000000000000000000" pitchFamily="2" charset="0"/>
                  <a:sym typeface="Wingdings" panose="05000000000000000000" pitchFamily="2" charset="2"/>
                </a:rPr>
                <a:t></a:t>
              </a:r>
              <a:endParaRPr lang="de-CH" sz="3200" dirty="0">
                <a:solidFill>
                  <a:schemeClr val="accent2"/>
                </a:solidFill>
                <a:latin typeface="Yanone Kaffeesatz Regular" panose="02000000000000000000" pitchFamily="2" charset="0"/>
              </a:endParaRPr>
            </a:p>
          </p:txBody>
        </p:sp>
      </p:grpSp>
    </p:spTree>
    <p:extLst>
      <p:ext uri="{BB962C8B-B14F-4D97-AF65-F5344CB8AC3E}">
        <p14:creationId xmlns:p14="http://schemas.microsoft.com/office/powerpoint/2010/main" val="33193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357" y="2321005"/>
            <a:ext cx="10551286"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Initiative vs Project</a:t>
            </a:r>
            <a:endParaRPr lang="de-CH" sz="1600" dirty="0"/>
          </a:p>
        </p:txBody>
      </p:sp>
    </p:spTree>
    <p:extLst>
      <p:ext uri="{BB962C8B-B14F-4D97-AF65-F5344CB8AC3E}">
        <p14:creationId xmlns:p14="http://schemas.microsoft.com/office/powerpoint/2010/main" val="18722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10075194"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Task 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8052306" y="2667097"/>
            <a:ext cx="3097577" cy="1754326"/>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@danielmarbach</a:t>
            </a:r>
          </a:p>
          <a:p>
            <a:r>
              <a:rPr lang="en-US" sz="3600" dirty="0">
                <a:solidFill>
                  <a:schemeClr val="accent4"/>
                </a:solidFill>
                <a:latin typeface="Yanone Kaffeesatz Regular" panose="02000000000000000000" pitchFamily="2" charset="0"/>
              </a:rPr>
              <a:t>particular.net/blog</a:t>
            </a:r>
          </a:p>
          <a:p>
            <a:r>
              <a:rPr lang="en-US" sz="3600" dirty="0">
                <a:solidFill>
                  <a:schemeClr val="accent4"/>
                </a:solidFill>
                <a:latin typeface="Yanone Kaffeesatz Regular" panose="02000000000000000000" pitchFamily="2" charset="0"/>
              </a:rPr>
              <a:t>planetgeek.ch</a:t>
            </a:r>
          </a:p>
        </p:txBody>
      </p:sp>
      <p:sp>
        <p:nvSpPr>
          <p:cNvPr id="5" name="Rectangle 4"/>
          <p:cNvSpPr/>
          <p:nvPr/>
        </p:nvSpPr>
        <p:spPr>
          <a:xfrm>
            <a:off x="891348" y="196690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spTree>
    <p:extLst>
      <p:ext uri="{BB962C8B-B14F-4D97-AF65-F5344CB8AC3E}">
        <p14:creationId xmlns:p14="http://schemas.microsoft.com/office/powerpoint/2010/main" val="254036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2134</Words>
  <Application>Microsoft Office PowerPoint</Application>
  <PresentationFormat>Widescreen</PresentationFormat>
  <Paragraphs>390</Paragraphs>
  <Slides>61</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Wingdings</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203</cp:revision>
  <dcterms:created xsi:type="dcterms:W3CDTF">2016-02-22T14:00:45Z</dcterms:created>
  <dcterms:modified xsi:type="dcterms:W3CDTF">2017-05-03T10:40:43Z</dcterms:modified>
</cp:coreProperties>
</file>