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sldIdLst>
    <p:sldId id="278" r:id="rId2"/>
    <p:sldId id="398" r:id="rId3"/>
    <p:sldId id="342" r:id="rId4"/>
    <p:sldId id="343" r:id="rId5"/>
    <p:sldId id="344" r:id="rId6"/>
    <p:sldId id="345" r:id="rId7"/>
    <p:sldId id="346" r:id="rId8"/>
    <p:sldId id="347" r:id="rId9"/>
    <p:sldId id="348" r:id="rId10"/>
    <p:sldId id="351" r:id="rId11"/>
    <p:sldId id="352" r:id="rId12"/>
    <p:sldId id="353" r:id="rId13"/>
    <p:sldId id="354" r:id="rId14"/>
    <p:sldId id="349" r:id="rId15"/>
    <p:sldId id="350" r:id="rId16"/>
    <p:sldId id="375" r:id="rId17"/>
    <p:sldId id="358" r:id="rId18"/>
    <p:sldId id="355" r:id="rId19"/>
    <p:sldId id="385" r:id="rId20"/>
    <p:sldId id="356" r:id="rId21"/>
    <p:sldId id="357" r:id="rId22"/>
    <p:sldId id="359" r:id="rId23"/>
    <p:sldId id="360" r:id="rId24"/>
    <p:sldId id="362" r:id="rId25"/>
    <p:sldId id="386" r:id="rId26"/>
    <p:sldId id="363" r:id="rId27"/>
    <p:sldId id="361" r:id="rId28"/>
    <p:sldId id="364" r:id="rId29"/>
    <p:sldId id="365" r:id="rId30"/>
    <p:sldId id="366" r:id="rId31"/>
    <p:sldId id="373" r:id="rId32"/>
    <p:sldId id="367" r:id="rId33"/>
    <p:sldId id="374" r:id="rId34"/>
    <p:sldId id="387" r:id="rId35"/>
    <p:sldId id="400" r:id="rId36"/>
    <p:sldId id="397" r:id="rId37"/>
    <p:sldId id="368" r:id="rId38"/>
    <p:sldId id="376" r:id="rId39"/>
    <p:sldId id="377" r:id="rId40"/>
    <p:sldId id="388" r:id="rId41"/>
    <p:sldId id="378" r:id="rId42"/>
    <p:sldId id="389" r:id="rId43"/>
    <p:sldId id="390" r:id="rId44"/>
    <p:sldId id="391" r:id="rId45"/>
    <p:sldId id="392" r:id="rId46"/>
    <p:sldId id="393" r:id="rId47"/>
    <p:sldId id="369" r:id="rId48"/>
    <p:sldId id="394" r:id="rId49"/>
    <p:sldId id="395" r:id="rId50"/>
    <p:sldId id="396" r:id="rId51"/>
    <p:sldId id="371" r:id="rId52"/>
    <p:sldId id="372" r:id="rId53"/>
    <p:sldId id="370" r:id="rId54"/>
    <p:sldId id="379" r:id="rId55"/>
    <p:sldId id="380" r:id="rId56"/>
    <p:sldId id="381" r:id="rId57"/>
    <p:sldId id="382" r:id="rId58"/>
    <p:sldId id="383" r:id="rId59"/>
    <p:sldId id="384" r:id="rId60"/>
    <p:sldId id="267" r:id="rId61"/>
    <p:sldId id="275" r:id="rId62"/>
    <p:sldId id="39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398"/>
            <p14:sldId id="342"/>
            <p14:sldId id="343"/>
            <p14:sldId id="344"/>
            <p14:sldId id="345"/>
            <p14:sldId id="346"/>
            <p14:sldId id="347"/>
            <p14:sldId id="348"/>
            <p14:sldId id="351"/>
            <p14:sldId id="352"/>
            <p14:sldId id="353"/>
            <p14:sldId id="354"/>
            <p14:sldId id="349"/>
            <p14:sldId id="350"/>
          </p14:sldIdLst>
        </p14:section>
        <p14:section name="Process" id="{E09579EF-7AB0-4244-BB57-E3D41E728303}">
          <p14:sldIdLst>
            <p14:sldId id="375"/>
            <p14:sldId id="358"/>
            <p14:sldId id="355"/>
            <p14:sldId id="385"/>
            <p14:sldId id="356"/>
            <p14:sldId id="357"/>
            <p14:sldId id="359"/>
            <p14:sldId id="360"/>
            <p14:sldId id="362"/>
            <p14:sldId id="386"/>
            <p14:sldId id="363"/>
            <p14:sldId id="361"/>
            <p14:sldId id="364"/>
            <p14:sldId id="365"/>
            <p14:sldId id="366"/>
            <p14:sldId id="373"/>
            <p14:sldId id="367"/>
            <p14:sldId id="374"/>
            <p14:sldId id="387"/>
            <p14:sldId id="400"/>
            <p14:sldId id="397"/>
            <p14:sldId id="368"/>
            <p14:sldId id="376"/>
            <p14:sldId id="377"/>
            <p14:sldId id="388"/>
            <p14:sldId id="378"/>
            <p14:sldId id="389"/>
            <p14:sldId id="390"/>
            <p14:sldId id="391"/>
            <p14:sldId id="392"/>
            <p14:sldId id="393"/>
            <p14:sldId id="369"/>
            <p14:sldId id="394"/>
            <p14:sldId id="395"/>
            <p14:sldId id="396"/>
            <p14:sldId id="371"/>
            <p14:sldId id="372"/>
            <p14:sldId id="370"/>
            <p14:sldId id="379"/>
            <p14:sldId id="380"/>
            <p14:sldId id="381"/>
            <p14:sldId id="382"/>
            <p14:sldId id="383"/>
            <p14:sldId id="384"/>
          </p14:sldIdLst>
        </p14:section>
        <p14:section name="Q &amp; A" id="{EC3F6F94-2D82-4EB0-B8B3-D1EDFDD37945}">
          <p14:sldIdLst>
            <p14:sldId id="267"/>
            <p14:sldId id="275"/>
            <p14:sldId id="3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80" d="100"/>
          <a:sy n="80" d="100"/>
        </p:scale>
        <p:origin x="1812" y="52"/>
      </p:cViewPr>
      <p:guideLst/>
    </p:cSldViewPr>
  </p:slideViewPr>
  <p:notesTextViewPr>
    <p:cViewPr>
      <p:scale>
        <a:sx n="200" d="100"/>
        <a:sy n="200" d="100"/>
      </p:scale>
      <p:origin x="0" y="0"/>
    </p:cViewPr>
  </p:notesTextViewPr>
  <p:sorterViewPr>
    <p:cViewPr>
      <p:scale>
        <a:sx n="100" d="100"/>
        <a:sy n="100" d="100"/>
      </p:scale>
      <p:origin x="0" y="-12856"/>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04.05.2017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ithub.com/Particular/Collabor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Particular/DeveloperEducation"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github.com/Particular/CustomerSuccess"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github.com/Particular/Staff-Success" TargetMode="External"/><Relationship Id="rId4" Type="http://schemas.openxmlformats.org/officeDocument/2006/relationships/hyperlink" Target="https://github.com/Particular/PlatformDevelopment"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Herzlich</a:t>
            </a:r>
            <a:r>
              <a:rPr lang="en-US" baseline="0" dirty="0"/>
              <a:t> </a:t>
            </a:r>
            <a:r>
              <a:rPr lang="en-US" baseline="0" dirty="0" err="1"/>
              <a:t>Willkommen</a:t>
            </a:r>
            <a:r>
              <a:rPr lang="en-US" baseline="0" dirty="0"/>
              <a:t> </a:t>
            </a:r>
            <a:r>
              <a:rPr lang="en-US" baseline="0" dirty="0" err="1"/>
              <a:t>zum</a:t>
            </a:r>
            <a:r>
              <a:rPr lang="en-US" baseline="0" dirty="0"/>
              <a:t> </a:t>
            </a:r>
            <a:r>
              <a:rPr lang="en-US" baseline="0" dirty="0" err="1"/>
              <a:t>Thema</a:t>
            </a:r>
            <a:endParaRPr lang="en-US" baseline="0" dirty="0"/>
          </a:p>
          <a:p>
            <a:endParaRPr lang="en-US" baseline="0" dirty="0"/>
          </a:p>
          <a:p>
            <a:r>
              <a:rPr lang="en-US" baseline="0" dirty="0"/>
              <a:t>Eine </a:t>
            </a:r>
            <a:r>
              <a:rPr lang="en-US" baseline="0" dirty="0" err="1"/>
              <a:t>Firma</a:t>
            </a:r>
            <a:r>
              <a:rPr lang="en-US" baseline="0" dirty="0"/>
              <a:t>, 45 </a:t>
            </a:r>
            <a:r>
              <a:rPr lang="en-US" baseline="0" dirty="0" err="1"/>
              <a:t>Mitarbeiter</a:t>
            </a:r>
            <a:r>
              <a:rPr lang="en-US" baseline="0" dirty="0"/>
              <a:t> in 15 </a:t>
            </a:r>
            <a:r>
              <a:rPr lang="en-US" baseline="0" dirty="0" err="1"/>
              <a:t>Zeitzonen</a:t>
            </a:r>
            <a:r>
              <a:rPr lang="en-US" baseline="0" dirty="0"/>
              <a:t>,</a:t>
            </a:r>
          </a:p>
          <a:p>
            <a:endParaRPr lang="en-US" baseline="0" dirty="0"/>
          </a:p>
          <a:p>
            <a:r>
              <a:rPr lang="en-US" baseline="0" dirty="0"/>
              <a:t>Ich muss </a:t>
            </a:r>
            <a:r>
              <a:rPr lang="en-US" baseline="0" dirty="0" err="1"/>
              <a:t>schon</a:t>
            </a:r>
            <a:r>
              <a:rPr lang="en-US" baseline="0" dirty="0"/>
              <a:t> mal </a:t>
            </a:r>
            <a:r>
              <a:rPr lang="en-US" baseline="0" dirty="0" err="1"/>
              <a:t>gestehen</a:t>
            </a:r>
            <a:r>
              <a:rPr lang="en-US" baseline="0" dirty="0"/>
              <a:t>, </a:t>
            </a:r>
            <a:r>
              <a:rPr lang="en-US" baseline="0" dirty="0" err="1"/>
              <a:t>dass</a:t>
            </a:r>
            <a:r>
              <a:rPr lang="en-US" baseline="0" dirty="0"/>
              <a:t> </a:t>
            </a:r>
            <a:r>
              <a:rPr lang="en-US" baseline="0" dirty="0" err="1"/>
              <a:t>ich</a:t>
            </a:r>
            <a:r>
              <a:rPr lang="en-US" baseline="0" dirty="0"/>
              <a:t> </a:t>
            </a:r>
            <a:r>
              <a:rPr lang="en-US" baseline="0" dirty="0" err="1"/>
              <a:t>mit</a:t>
            </a:r>
            <a:r>
              <a:rPr lang="en-US" baseline="0" dirty="0"/>
              <a:t> den </a:t>
            </a:r>
            <a:r>
              <a:rPr lang="en-US" baseline="0" dirty="0" err="1"/>
              <a:t>Zeitzonen</a:t>
            </a:r>
            <a:r>
              <a:rPr lang="en-US" baseline="0" dirty="0"/>
              <a:t> </a:t>
            </a:r>
            <a:r>
              <a:rPr lang="en-US" baseline="0" dirty="0" err="1"/>
              <a:t>etwas</a:t>
            </a:r>
            <a:r>
              <a:rPr lang="en-US" baseline="0" dirty="0"/>
              <a:t> </a:t>
            </a:r>
            <a:r>
              <a:rPr lang="en-US" baseline="0" dirty="0" err="1"/>
              <a:t>übertrieben</a:t>
            </a:r>
            <a:r>
              <a:rPr lang="en-US" baseline="0" dirty="0"/>
              <a:t> </a:t>
            </a:r>
            <a:r>
              <a:rPr lang="en-US" baseline="0" dirty="0" err="1"/>
              <a:t>habe</a:t>
            </a:r>
            <a:r>
              <a:rPr lang="en-US" baseline="0" dirty="0"/>
              <a:t> um </a:t>
            </a:r>
            <a:r>
              <a:rPr lang="en-US" baseline="0" dirty="0" err="1"/>
              <a:t>hoffentlich</a:t>
            </a:r>
            <a:r>
              <a:rPr lang="en-US" baseline="0" dirty="0"/>
              <a:t> </a:t>
            </a:r>
            <a:r>
              <a:rPr lang="en-US" baseline="0" dirty="0" err="1"/>
              <a:t>mehr</a:t>
            </a:r>
            <a:r>
              <a:rPr lang="en-US" baseline="0" dirty="0"/>
              <a:t> </a:t>
            </a:r>
            <a:r>
              <a:rPr lang="en-US" baseline="0" dirty="0" err="1"/>
              <a:t>Leute</a:t>
            </a:r>
            <a:r>
              <a:rPr lang="en-US" baseline="0" dirty="0"/>
              <a:t> in </a:t>
            </a:r>
            <a:r>
              <a:rPr lang="en-US" baseline="0" dirty="0" err="1"/>
              <a:t>meinen</a:t>
            </a:r>
            <a:r>
              <a:rPr lang="en-US" baseline="0" dirty="0"/>
              <a:t> Talk </a:t>
            </a:r>
            <a:r>
              <a:rPr lang="en-US" baseline="0" dirty="0" err="1"/>
              <a:t>zu</a:t>
            </a:r>
            <a:r>
              <a:rPr lang="en-US" baseline="0" dirty="0"/>
              <a:t> </a:t>
            </a:r>
            <a:r>
              <a:rPr lang="en-US" baseline="0" dirty="0" err="1"/>
              <a:t>locken</a:t>
            </a:r>
            <a:r>
              <a:rPr lang="en-US" baseline="0" dirty="0"/>
              <a:t>. </a:t>
            </a:r>
            <a:r>
              <a:rPr lang="en-US" baseline="0" dirty="0" err="1"/>
              <a:t>Es</a:t>
            </a:r>
            <a:r>
              <a:rPr lang="en-US" baseline="0" dirty="0"/>
              <a:t> </a:t>
            </a:r>
            <a:r>
              <a:rPr lang="en-US" baseline="0" dirty="0" err="1"/>
              <a:t>sind</a:t>
            </a:r>
            <a:r>
              <a:rPr lang="en-US" baseline="0" dirty="0"/>
              <a:t> </a:t>
            </a:r>
            <a:r>
              <a:rPr lang="en-US" baseline="0" dirty="0" err="1"/>
              <a:t>eigentlich</a:t>
            </a:r>
            <a:r>
              <a:rPr lang="en-US" baseline="0" dirty="0"/>
              <a:t> </a:t>
            </a:r>
            <a:r>
              <a:rPr lang="en-US" baseline="0" dirty="0" err="1"/>
              <a:t>nur</a:t>
            </a:r>
            <a:r>
              <a:rPr lang="en-US" baseline="0" dirty="0"/>
              <a:t> 10 </a:t>
            </a:r>
            <a:r>
              <a:rPr lang="en-US" baseline="0" dirty="0" err="1"/>
              <a:t>obwohl</a:t>
            </a:r>
            <a:r>
              <a:rPr lang="en-US" baseline="0" dirty="0"/>
              <a:t> Adam Ralph </a:t>
            </a:r>
            <a:r>
              <a:rPr lang="en-US" baseline="0" dirty="0" err="1"/>
              <a:t>wird</a:t>
            </a:r>
            <a:r>
              <a:rPr lang="en-US" baseline="0" dirty="0"/>
              <a:t> die </a:t>
            </a:r>
            <a:r>
              <a:rPr lang="en-US" baseline="0" dirty="0" err="1"/>
              <a:t>nächsten</a:t>
            </a:r>
            <a:r>
              <a:rPr lang="en-US" baseline="0" dirty="0"/>
              <a:t> 6 </a:t>
            </a:r>
            <a:r>
              <a:rPr lang="en-US" baseline="0" dirty="0" err="1"/>
              <a:t>Monate</a:t>
            </a:r>
            <a:r>
              <a:rPr lang="en-US" baseline="0" dirty="0"/>
              <a:t> </a:t>
            </a:r>
            <a:r>
              <a:rPr lang="en-US" baseline="0" dirty="0" err="1"/>
              <a:t>viel</a:t>
            </a:r>
            <a:r>
              <a:rPr lang="en-US" baseline="0" dirty="0"/>
              <a:t> </a:t>
            </a:r>
            <a:r>
              <a:rPr lang="en-US" baseline="0" dirty="0" err="1"/>
              <a:t>herumreisen</a:t>
            </a:r>
            <a:r>
              <a:rPr lang="en-US" baseline="0" dirty="0"/>
              <a:t>. </a:t>
            </a:r>
            <a:r>
              <a:rPr lang="en-US" baseline="0" dirty="0" err="1"/>
              <a:t>Es</a:t>
            </a:r>
            <a:r>
              <a:rPr lang="en-US" baseline="0" dirty="0"/>
              <a:t> </a:t>
            </a:r>
            <a:r>
              <a:rPr lang="en-US" baseline="0" dirty="0" err="1"/>
              <a:t>könnten</a:t>
            </a:r>
            <a:r>
              <a:rPr lang="en-US" baseline="0" dirty="0"/>
              <a:t> also </a:t>
            </a:r>
            <a:r>
              <a:rPr lang="en-US" baseline="0" dirty="0" err="1"/>
              <a:t>auch</a:t>
            </a:r>
            <a:r>
              <a:rPr lang="en-US" baseline="0" dirty="0"/>
              <a:t> mal 11 </a:t>
            </a:r>
            <a:r>
              <a:rPr lang="en-US" baseline="0" dirty="0" err="1"/>
              <a:t>Zeitzonen</a:t>
            </a:r>
            <a:r>
              <a:rPr lang="en-US" baseline="0" dirty="0"/>
              <a:t> sein. </a:t>
            </a:r>
          </a:p>
          <a:p>
            <a:endParaRPr lang="en-US" baseline="0" dirty="0"/>
          </a:p>
          <a:p>
            <a:r>
              <a:rPr lang="en-US" baseline="0" dirty="0" err="1"/>
              <a:t>Übrigens</a:t>
            </a:r>
            <a:r>
              <a:rPr lang="en-US" baseline="0" dirty="0"/>
              <a:t> </a:t>
            </a:r>
            <a:r>
              <a:rPr lang="en-US" baseline="0" dirty="0" err="1"/>
              <a:t>es</a:t>
            </a:r>
            <a:r>
              <a:rPr lang="en-US" baseline="0" dirty="0"/>
              <a:t> </a:t>
            </a:r>
            <a:r>
              <a:rPr lang="en-US" baseline="0" dirty="0" err="1"/>
              <a:t>gibt</a:t>
            </a:r>
            <a:r>
              <a:rPr lang="en-US" baseline="0" dirty="0"/>
              <a:t> </a:t>
            </a:r>
            <a:r>
              <a:rPr lang="en-US" baseline="0" dirty="0" err="1"/>
              <a:t>ein</a:t>
            </a:r>
            <a:r>
              <a:rPr lang="en-US" baseline="0" dirty="0"/>
              <a:t> Slack Plugin </a:t>
            </a:r>
            <a:r>
              <a:rPr lang="en-US" baseline="0" dirty="0" err="1"/>
              <a:t>für</a:t>
            </a:r>
            <a:r>
              <a:rPr lang="en-US" baseline="0" dirty="0"/>
              <a:t> die </a:t>
            </a:r>
            <a:r>
              <a:rPr lang="en-US" baseline="0" dirty="0" err="1"/>
              <a:t>die</a:t>
            </a:r>
            <a:r>
              <a:rPr lang="en-US" baseline="0" dirty="0"/>
              <a:t> Slack </a:t>
            </a:r>
            <a:r>
              <a:rPr lang="en-US" baseline="0" dirty="0" err="1"/>
              <a:t>benutzen</a:t>
            </a:r>
            <a:r>
              <a:rPr lang="en-US" baseline="0" dirty="0"/>
              <a:t>, </a:t>
            </a:r>
            <a:r>
              <a:rPr lang="en-US" baseline="0" dirty="0" err="1"/>
              <a:t>dass</a:t>
            </a:r>
            <a:r>
              <a:rPr lang="en-US" baseline="0" dirty="0"/>
              <a:t> </a:t>
            </a:r>
            <a:r>
              <a:rPr lang="en-US" baseline="0" dirty="0" err="1"/>
              <a:t>kann</a:t>
            </a:r>
            <a:r>
              <a:rPr lang="en-US" baseline="0" dirty="0"/>
              <a:t> man ins Slack laden und </a:t>
            </a:r>
            <a:r>
              <a:rPr lang="en-US" baseline="0" dirty="0" err="1"/>
              <a:t>dann</a:t>
            </a:r>
            <a:r>
              <a:rPr lang="en-US" baseline="0" dirty="0"/>
              <a:t> </a:t>
            </a:r>
            <a:r>
              <a:rPr lang="en-US" baseline="0" dirty="0" err="1"/>
              <a:t>sieht</a:t>
            </a:r>
            <a:r>
              <a:rPr lang="en-US" baseline="0" dirty="0"/>
              <a:t> man die </a:t>
            </a:r>
            <a:r>
              <a:rPr lang="en-US" baseline="0" dirty="0" err="1"/>
              <a:t>Zeitzonen</a:t>
            </a:r>
            <a:r>
              <a:rPr lang="en-US" baseline="0" dirty="0"/>
              <a:t> der </a:t>
            </a:r>
            <a:r>
              <a:rPr lang="en-US" baseline="0" dirty="0" err="1"/>
              <a:t>Mitarbeiter</a:t>
            </a:r>
            <a:r>
              <a:rPr lang="en-US" baseline="0" dirty="0"/>
              <a:t>, das </a:t>
            </a:r>
            <a:r>
              <a:rPr lang="en-US" baseline="0" dirty="0" err="1"/>
              <a:t>sieht</a:t>
            </a:r>
            <a:r>
              <a:rPr lang="en-US" baseline="0" dirty="0"/>
              <a:t> </a:t>
            </a:r>
            <a:r>
              <a:rPr lang="en-US" baseline="0" dirty="0" err="1"/>
              <a:t>dann</a:t>
            </a:r>
            <a:r>
              <a:rPr lang="en-US" baseline="0" dirty="0"/>
              <a:t> </a:t>
            </a:r>
            <a:r>
              <a:rPr lang="en-US" baseline="0" dirty="0" err="1"/>
              <a:t>bei</a:t>
            </a:r>
            <a:r>
              <a:rPr lang="en-US" baseline="0" dirty="0"/>
              <a:t> </a:t>
            </a:r>
            <a:r>
              <a:rPr lang="en-US" baseline="0" dirty="0" err="1"/>
              <a:t>uns</a:t>
            </a:r>
            <a:r>
              <a:rPr lang="en-US" baseline="0" dirty="0"/>
              <a:t> so </a:t>
            </a:r>
            <a:r>
              <a:rPr lang="en-US" baseline="0" dirty="0" err="1"/>
              <a:t>aus</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Die </a:t>
            </a:r>
            <a:r>
              <a:rPr lang="en-US" dirty="0" err="1"/>
              <a:t>meisten</a:t>
            </a:r>
            <a:r>
              <a:rPr lang="en-US" dirty="0"/>
              <a:t> </a:t>
            </a:r>
            <a:r>
              <a:rPr lang="en-US" dirty="0" err="1"/>
              <a:t>Fehlentscheidungen</a:t>
            </a:r>
            <a:r>
              <a:rPr lang="en-US" dirty="0"/>
              <a:t> </a:t>
            </a:r>
            <a:r>
              <a:rPr lang="en-US" dirty="0" err="1"/>
              <a:t>werden</a:t>
            </a:r>
            <a:r>
              <a:rPr lang="en-US" dirty="0"/>
              <a:t> von </a:t>
            </a:r>
            <a:r>
              <a:rPr lang="en-US" dirty="0" err="1"/>
              <a:t>einzelnen</a:t>
            </a:r>
            <a:r>
              <a:rPr lang="en-US" dirty="0"/>
              <a:t> </a:t>
            </a:r>
            <a:r>
              <a:rPr lang="en-US" dirty="0" err="1"/>
              <a:t>Individuen</a:t>
            </a:r>
            <a:r>
              <a:rPr lang="en-US" dirty="0"/>
              <a:t> </a:t>
            </a:r>
            <a:r>
              <a:rPr lang="en-US" dirty="0" err="1"/>
              <a:t>gemacht</a:t>
            </a:r>
            <a:endParaRPr lang="en-US" dirty="0"/>
          </a:p>
          <a:p>
            <a:pPr marL="171450" indent="-171450">
              <a:buFont typeface="Arial" panose="020B0604020202020204" pitchFamily="34" charset="0"/>
              <a:buChar char="•"/>
            </a:pPr>
            <a:r>
              <a:rPr lang="en-US" dirty="0" err="1"/>
              <a:t>Managementabteilung</a:t>
            </a:r>
            <a:r>
              <a:rPr lang="en-US" dirty="0"/>
              <a:t> </a:t>
            </a:r>
            <a:r>
              <a:rPr lang="en-US" dirty="0" err="1"/>
              <a:t>oder</a:t>
            </a:r>
            <a:r>
              <a:rPr lang="en-US" dirty="0"/>
              <a:t> </a:t>
            </a:r>
            <a:r>
              <a:rPr lang="en-US" dirty="0" err="1"/>
              <a:t>jemand</a:t>
            </a:r>
            <a:r>
              <a:rPr lang="en-US" dirty="0"/>
              <a:t> der </a:t>
            </a:r>
            <a:r>
              <a:rPr lang="en-US" dirty="0" err="1"/>
              <a:t>überproportional</a:t>
            </a:r>
            <a:r>
              <a:rPr lang="en-US" dirty="0"/>
              <a:t> </a:t>
            </a:r>
            <a:r>
              <a:rPr lang="en-US" dirty="0" err="1"/>
              <a:t>mehr</a:t>
            </a:r>
            <a:r>
              <a:rPr lang="en-US" dirty="0"/>
              <a:t> </a:t>
            </a:r>
            <a:r>
              <a:rPr lang="en-US" dirty="0" err="1"/>
              <a:t>verdient</a:t>
            </a:r>
            <a:endParaRPr lang="en-US" dirty="0"/>
          </a:p>
          <a:p>
            <a:pPr marL="171450" indent="-171450">
              <a:buFont typeface="Arial" panose="020B0604020202020204" pitchFamily="34" charset="0"/>
              <a:buChar char="•"/>
            </a:pPr>
            <a:r>
              <a:rPr lang="en-US" dirty="0" err="1"/>
              <a:t>Diese</a:t>
            </a:r>
            <a:r>
              <a:rPr lang="en-US" dirty="0"/>
              <a:t> Person muss </a:t>
            </a:r>
            <a:r>
              <a:rPr lang="en-US" dirty="0" err="1"/>
              <a:t>sich</a:t>
            </a:r>
            <a:r>
              <a:rPr lang="en-US" dirty="0"/>
              <a:t> </a:t>
            </a:r>
            <a:r>
              <a:rPr lang="en-US" dirty="0" err="1"/>
              <a:t>dann</a:t>
            </a:r>
            <a:r>
              <a:rPr lang="en-US" dirty="0"/>
              <a:t> </a:t>
            </a:r>
            <a:r>
              <a:rPr lang="en-US" dirty="0" err="1"/>
              <a:t>rechtfertigen</a:t>
            </a:r>
            <a:r>
              <a:rPr lang="en-US" dirty="0"/>
              <a:t> und “</a:t>
            </a:r>
            <a:r>
              <a:rPr lang="en-US" dirty="0" err="1"/>
              <a:t>wichtige</a:t>
            </a:r>
            <a:r>
              <a:rPr lang="en-US" dirty="0"/>
              <a:t>” </a:t>
            </a:r>
            <a:r>
              <a:rPr lang="en-US" dirty="0" err="1"/>
              <a:t>Entscheidungen</a:t>
            </a:r>
            <a:r>
              <a:rPr lang="en-US" dirty="0"/>
              <a:t> </a:t>
            </a:r>
            <a:r>
              <a:rPr lang="en-US" dirty="0" err="1"/>
              <a:t>treffen</a:t>
            </a:r>
            <a:endParaRPr lang="en-US" dirty="0"/>
          </a:p>
          <a:p>
            <a:pPr marL="171450" indent="-171450">
              <a:buFont typeface="Arial" panose="020B0604020202020204" pitchFamily="34" charset="0"/>
              <a:buChar char="•"/>
            </a:pPr>
            <a:r>
              <a:rPr lang="en-US" dirty="0" err="1"/>
              <a:t>Alle</a:t>
            </a:r>
            <a:r>
              <a:rPr lang="en-US" dirty="0"/>
              <a:t> </a:t>
            </a:r>
            <a:r>
              <a:rPr lang="en-US" dirty="0" err="1"/>
              <a:t>müsse</a:t>
            </a:r>
            <a:r>
              <a:rPr lang="en-US" dirty="0"/>
              <a:t> </a:t>
            </a:r>
            <a:r>
              <a:rPr lang="en-US" dirty="0" err="1"/>
              <a:t>koorperieren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95462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Viel</a:t>
            </a:r>
            <a:r>
              <a:rPr lang="en-US" dirty="0"/>
              <a:t> </a:t>
            </a:r>
            <a:r>
              <a:rPr lang="en-US" dirty="0" err="1"/>
              <a:t>Autorität</a:t>
            </a:r>
            <a:r>
              <a:rPr lang="en-US" dirty="0"/>
              <a:t>, </a:t>
            </a:r>
            <a:r>
              <a:rPr lang="en-US" dirty="0" err="1"/>
              <a:t>strikte</a:t>
            </a:r>
            <a:r>
              <a:rPr lang="en-US" dirty="0"/>
              <a:t> </a:t>
            </a:r>
            <a:r>
              <a:rPr lang="en-US" dirty="0" err="1"/>
              <a:t>Regeln</a:t>
            </a:r>
            <a:r>
              <a:rPr lang="en-US" dirty="0"/>
              <a:t> </a:t>
            </a:r>
            <a:r>
              <a:rPr lang="en-US" dirty="0" err="1"/>
              <a:t>dass</a:t>
            </a:r>
            <a:r>
              <a:rPr lang="en-US" dirty="0"/>
              <a:t> </a:t>
            </a:r>
            <a:r>
              <a:rPr lang="en-US" dirty="0" err="1"/>
              <a:t>dann</a:t>
            </a:r>
            <a:r>
              <a:rPr lang="en-US" dirty="0"/>
              <a:t> </a:t>
            </a:r>
            <a:r>
              <a:rPr lang="en-US" dirty="0" err="1"/>
              <a:t>dazu</a:t>
            </a:r>
            <a:r>
              <a:rPr lang="en-US" dirty="0"/>
              <a:t> </a:t>
            </a:r>
            <a:r>
              <a:rPr lang="en-US" dirty="0" err="1"/>
              <a:t>führt</a:t>
            </a:r>
            <a:r>
              <a:rPr lang="en-US" dirty="0"/>
              <a:t> </a:t>
            </a:r>
            <a:r>
              <a:rPr lang="en-US" dirty="0" err="1"/>
              <a:t>dass</a:t>
            </a:r>
            <a:r>
              <a:rPr lang="en-US" dirty="0"/>
              <a:t> die </a:t>
            </a:r>
            <a:r>
              <a:rPr lang="en-US" dirty="0" err="1"/>
              <a:t>Mitarbeiter</a:t>
            </a:r>
            <a:r>
              <a:rPr lang="en-US" dirty="0"/>
              <a:t> das </a:t>
            </a:r>
            <a:r>
              <a:rPr lang="en-US" dirty="0" err="1"/>
              <a:t>Hirn</a:t>
            </a:r>
            <a:r>
              <a:rPr lang="en-US" dirty="0"/>
              <a:t> </a:t>
            </a:r>
            <a:r>
              <a:rPr lang="en-US" dirty="0" err="1"/>
              <a:t>ausschalten</a:t>
            </a:r>
            <a:r>
              <a:rPr lang="en-US" dirty="0"/>
              <a:t>, </a:t>
            </a:r>
            <a:r>
              <a:rPr lang="en-US" dirty="0" err="1"/>
              <a:t>sich</a:t>
            </a:r>
            <a:r>
              <a:rPr lang="en-US" dirty="0"/>
              <a:t> </a:t>
            </a:r>
            <a:r>
              <a:rPr lang="en-US" dirty="0" err="1"/>
              <a:t>adaptieren</a:t>
            </a:r>
            <a:r>
              <a:rPr lang="en-US" dirty="0"/>
              <a:t> und </a:t>
            </a:r>
            <a:r>
              <a:rPr lang="en-US" dirty="0" err="1"/>
              <a:t>mitlaufen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256747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Als</a:t>
            </a:r>
            <a:r>
              <a:rPr lang="en-US" dirty="0"/>
              <a:t> </a:t>
            </a:r>
            <a:r>
              <a:rPr lang="en-US" dirty="0" err="1"/>
              <a:t>Mitarbeiter</a:t>
            </a:r>
            <a:r>
              <a:rPr lang="en-US" dirty="0"/>
              <a:t> will man </a:t>
            </a:r>
            <a:r>
              <a:rPr lang="en-US" dirty="0" err="1"/>
              <a:t>vielleicht</a:t>
            </a:r>
            <a:r>
              <a:rPr lang="en-US" dirty="0"/>
              <a:t> </a:t>
            </a:r>
            <a:r>
              <a:rPr lang="en-US" dirty="0" err="1"/>
              <a:t>aufsteigen</a:t>
            </a:r>
            <a:r>
              <a:rPr lang="en-US" dirty="0"/>
              <a:t> </a:t>
            </a:r>
            <a:r>
              <a:rPr lang="en-US" dirty="0" err="1"/>
              <a:t>oder</a:t>
            </a:r>
            <a:r>
              <a:rPr lang="en-US" dirty="0"/>
              <a:t> </a:t>
            </a:r>
            <a:r>
              <a:rPr lang="en-US" dirty="0" err="1"/>
              <a:t>weiterkommen</a:t>
            </a:r>
            <a:r>
              <a:rPr lang="en-US" dirty="0"/>
              <a:t>, </a:t>
            </a:r>
            <a:br>
              <a:rPr lang="en-US" dirty="0"/>
            </a:br>
            <a:r>
              <a:rPr lang="en-US" dirty="0" err="1"/>
              <a:t>aber</a:t>
            </a:r>
            <a:r>
              <a:rPr lang="en-US" dirty="0"/>
              <a:t> auf der </a:t>
            </a:r>
            <a:r>
              <a:rPr lang="en-US" dirty="0" err="1"/>
              <a:t>anderen</a:t>
            </a:r>
            <a:r>
              <a:rPr lang="en-US" dirty="0"/>
              <a:t> </a:t>
            </a:r>
            <a:r>
              <a:rPr lang="en-US" dirty="0" err="1"/>
              <a:t>Seite</a:t>
            </a:r>
            <a:r>
              <a:rPr lang="en-US" dirty="0"/>
              <a:t> hat man die </a:t>
            </a:r>
            <a:r>
              <a:rPr lang="en-US" dirty="0" err="1"/>
              <a:t>vielen</a:t>
            </a:r>
            <a:r>
              <a:rPr lang="en-US" dirty="0"/>
              <a:t> </a:t>
            </a:r>
            <a:r>
              <a:rPr lang="en-US" dirty="0" err="1"/>
              <a:t>Regeln</a:t>
            </a:r>
            <a:r>
              <a:rPr lang="en-US" dirty="0"/>
              <a:t> und </a:t>
            </a:r>
            <a:r>
              <a:rPr lang="en-US" dirty="0" err="1"/>
              <a:t>Autoritäten</a:t>
            </a:r>
            <a:endParaRPr lang="en-US" dirty="0"/>
          </a:p>
          <a:p>
            <a:pPr marL="171450" indent="-171450">
              <a:buFont typeface="Arial" panose="020B0604020202020204" pitchFamily="34" charset="0"/>
              <a:buChar char="•"/>
            </a:pPr>
            <a:r>
              <a:rPr lang="en-US" dirty="0" err="1"/>
              <a:t>Führt</a:t>
            </a:r>
            <a:r>
              <a:rPr lang="en-US" dirty="0"/>
              <a:t> </a:t>
            </a:r>
            <a:r>
              <a:rPr lang="en-US" dirty="0" err="1"/>
              <a:t>dazu</a:t>
            </a:r>
            <a:r>
              <a:rPr lang="en-US" dirty="0"/>
              <a:t> </a:t>
            </a:r>
            <a:r>
              <a:rPr lang="en-US" dirty="0" err="1"/>
              <a:t>dass</a:t>
            </a:r>
            <a:r>
              <a:rPr lang="en-US" dirty="0"/>
              <a:t> man </a:t>
            </a:r>
            <a:r>
              <a:rPr lang="en-US" dirty="0" err="1"/>
              <a:t>anfängt</a:t>
            </a:r>
            <a:r>
              <a:rPr lang="en-US" dirty="0"/>
              <a:t> das System </a:t>
            </a:r>
            <a:r>
              <a:rPr lang="en-US" dirty="0" err="1"/>
              <a:t>zu</a:t>
            </a:r>
            <a:r>
              <a:rPr lang="en-US" dirty="0"/>
              <a:t> </a:t>
            </a:r>
            <a:r>
              <a:rPr lang="en-US" dirty="0" err="1"/>
              <a:t>bescheissen</a:t>
            </a:r>
            <a:endParaRPr lang="en-US" dirty="0"/>
          </a:p>
          <a:p>
            <a:pPr marL="171450" indent="-171450">
              <a:buFont typeface="Arial" panose="020B0604020202020204" pitchFamily="34" charset="0"/>
              <a:buChar char="•"/>
            </a:pPr>
            <a:r>
              <a:rPr lang="en-US" dirty="0"/>
              <a:t>Oder </a:t>
            </a:r>
            <a:r>
              <a:rPr lang="en-US" dirty="0" err="1"/>
              <a:t>für</a:t>
            </a:r>
            <a:r>
              <a:rPr lang="en-US" dirty="0"/>
              <a:t> </a:t>
            </a:r>
            <a:r>
              <a:rPr lang="en-US" dirty="0" err="1"/>
              <a:t>sich</a:t>
            </a:r>
            <a:r>
              <a:rPr lang="en-US" dirty="0"/>
              <a:t> </a:t>
            </a:r>
            <a:r>
              <a:rPr lang="en-US" dirty="0" err="1"/>
              <a:t>selber</a:t>
            </a:r>
            <a:r>
              <a:rPr lang="en-US" dirty="0"/>
              <a:t> </a:t>
            </a:r>
            <a:r>
              <a:rPr lang="en-US" dirty="0" err="1"/>
              <a:t>optimieren</a:t>
            </a:r>
            <a:endParaRPr lang="en-US" dirty="0"/>
          </a:p>
          <a:p>
            <a:endParaRPr lang="en-US" dirty="0"/>
          </a:p>
          <a:p>
            <a:r>
              <a:rPr lang="en-US" dirty="0"/>
              <a:t>Ich </a:t>
            </a:r>
            <a:r>
              <a:rPr lang="en-US" dirty="0" err="1"/>
              <a:t>glaube</a:t>
            </a:r>
            <a:r>
              <a:rPr lang="en-US" dirty="0"/>
              <a:t>, </a:t>
            </a:r>
            <a:r>
              <a:rPr lang="en-US" dirty="0" err="1"/>
              <a:t>dass</a:t>
            </a:r>
            <a:r>
              <a:rPr lang="en-US" dirty="0"/>
              <a:t> dies [CLICK]</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17620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Pures</a:t>
            </a:r>
            <a:r>
              <a:rPr lang="en-US" dirty="0"/>
              <a:t> Chaos </a:t>
            </a:r>
            <a:r>
              <a:rPr lang="en-US" dirty="0" err="1"/>
              <a:t>ist</a:t>
            </a:r>
            <a:r>
              <a:rPr lang="en-US" dirty="0"/>
              <a:t>.</a:t>
            </a:r>
          </a:p>
          <a:p>
            <a:endParaRPr lang="en-US" dirty="0"/>
          </a:p>
          <a:p>
            <a:r>
              <a:rPr lang="en-US" dirty="0" err="1"/>
              <a:t>Vielfach</a:t>
            </a:r>
            <a:r>
              <a:rPr lang="en-US" dirty="0"/>
              <a:t> </a:t>
            </a:r>
            <a:r>
              <a:rPr lang="en-US" dirty="0" err="1"/>
              <a:t>verlieren</a:t>
            </a:r>
            <a:r>
              <a:rPr lang="en-US" dirty="0"/>
              <a:t> </a:t>
            </a:r>
            <a:r>
              <a:rPr lang="en-US" dirty="0" err="1"/>
              <a:t>wir</a:t>
            </a:r>
            <a:r>
              <a:rPr lang="en-US" dirty="0"/>
              <a:t> </a:t>
            </a:r>
            <a:r>
              <a:rPr lang="en-US" dirty="0" err="1"/>
              <a:t>dadurch</a:t>
            </a:r>
            <a:r>
              <a:rPr lang="en-US" dirty="0"/>
              <a:t> den </a:t>
            </a:r>
            <a:r>
              <a:rPr lang="en-US" dirty="0" err="1"/>
              <a:t>Spass</a:t>
            </a:r>
            <a:r>
              <a:rPr lang="en-US" dirty="0"/>
              <a:t> am Job. </a:t>
            </a:r>
            <a:r>
              <a:rPr lang="en-US" dirty="0" err="1"/>
              <a:t>Wir</a:t>
            </a:r>
            <a:r>
              <a:rPr lang="en-US" dirty="0"/>
              <a:t> </a:t>
            </a:r>
            <a:r>
              <a:rPr lang="en-US" dirty="0" err="1"/>
              <a:t>verlieren</a:t>
            </a:r>
            <a:r>
              <a:rPr lang="en-US" dirty="0"/>
              <a:t> den Sinn </a:t>
            </a:r>
            <a:r>
              <a:rPr lang="en-US" dirty="0" err="1"/>
              <a:t>für</a:t>
            </a:r>
            <a:r>
              <a:rPr lang="en-US" dirty="0"/>
              <a:t> das Grosse </a:t>
            </a:r>
            <a:r>
              <a:rPr lang="en-US" dirty="0" err="1"/>
              <a:t>Ganze</a:t>
            </a:r>
            <a:r>
              <a:rPr lang="en-US" dirty="0"/>
              <a:t>. </a:t>
            </a:r>
            <a:r>
              <a:rPr lang="en-US" dirty="0" err="1"/>
              <a:t>Wir</a:t>
            </a:r>
            <a:r>
              <a:rPr lang="en-US" dirty="0"/>
              <a:t> </a:t>
            </a:r>
            <a:r>
              <a:rPr lang="en-US" dirty="0" err="1"/>
              <a:t>optimieren</a:t>
            </a:r>
            <a:r>
              <a:rPr lang="en-US" dirty="0"/>
              <a:t> </a:t>
            </a:r>
            <a:r>
              <a:rPr lang="en-US" dirty="0" err="1"/>
              <a:t>für</a:t>
            </a:r>
            <a:r>
              <a:rPr lang="en-US" dirty="0"/>
              <a:t> </a:t>
            </a:r>
            <a:r>
              <a:rPr lang="en-US" dirty="0" err="1"/>
              <a:t>mehr</a:t>
            </a:r>
            <a:r>
              <a:rPr lang="en-US" dirty="0"/>
              <a:t> </a:t>
            </a:r>
            <a:r>
              <a:rPr lang="en-US" dirty="0" err="1"/>
              <a:t>Lohn</a:t>
            </a:r>
            <a:r>
              <a:rPr lang="en-US" dirty="0"/>
              <a:t> wo </a:t>
            </a:r>
            <a:r>
              <a:rPr lang="en-US" dirty="0" err="1"/>
              <a:t>immer</a:t>
            </a:r>
            <a:r>
              <a:rPr lang="en-US" dirty="0"/>
              <a:t> </a:t>
            </a:r>
            <a:r>
              <a:rPr lang="en-US" dirty="0" err="1"/>
              <a:t>möglich</a:t>
            </a:r>
            <a:r>
              <a:rPr lang="en-US" dirty="0"/>
              <a:t>. Die </a:t>
            </a:r>
            <a:r>
              <a:rPr lang="en-US" dirty="0" err="1"/>
              <a:t>Firmen</a:t>
            </a:r>
            <a:r>
              <a:rPr lang="en-US" dirty="0"/>
              <a:t> </a:t>
            </a:r>
            <a:r>
              <a:rPr lang="en-US" dirty="0" err="1"/>
              <a:t>werden</a:t>
            </a:r>
            <a:r>
              <a:rPr lang="en-US" dirty="0"/>
              <a:t> </a:t>
            </a:r>
            <a:r>
              <a:rPr lang="en-US" dirty="0" err="1"/>
              <a:t>durch</a:t>
            </a:r>
            <a:r>
              <a:rPr lang="en-US" dirty="0"/>
              <a:t> Angst und </a:t>
            </a:r>
            <a:r>
              <a:rPr lang="en-US" dirty="0" err="1"/>
              <a:t>Wut</a:t>
            </a:r>
            <a:r>
              <a:rPr lang="en-US" dirty="0"/>
              <a:t> </a:t>
            </a:r>
            <a:r>
              <a:rPr lang="en-US" dirty="0" err="1"/>
              <a:t>regiert</a:t>
            </a:r>
            <a:r>
              <a:rPr lang="en-US" dirty="0"/>
              <a:t>. </a:t>
            </a:r>
            <a:r>
              <a:rPr lang="en-US" dirty="0" err="1"/>
              <a:t>Leute</a:t>
            </a:r>
            <a:r>
              <a:rPr lang="en-US" dirty="0"/>
              <a:t> </a:t>
            </a:r>
            <a:r>
              <a:rPr lang="en-US" dirty="0" err="1"/>
              <a:t>gehen</a:t>
            </a:r>
            <a:r>
              <a:rPr lang="en-US" dirty="0"/>
              <a:t>. Das </a:t>
            </a:r>
            <a:r>
              <a:rPr lang="en-US" dirty="0" err="1"/>
              <a:t>Gärtchendenken</a:t>
            </a:r>
            <a:r>
              <a:rPr lang="en-US" dirty="0"/>
              <a:t> </a:t>
            </a:r>
            <a:r>
              <a:rPr lang="en-US" dirty="0" err="1"/>
              <a:t>ist</a:t>
            </a:r>
            <a:r>
              <a:rPr lang="en-US" dirty="0"/>
              <a:t> omnipresent. </a:t>
            </a:r>
            <a:r>
              <a:rPr lang="en-US" dirty="0" err="1"/>
              <a:t>Stures</a:t>
            </a:r>
            <a:r>
              <a:rPr lang="en-US" dirty="0"/>
              <a:t> </a:t>
            </a:r>
            <a:r>
              <a:rPr lang="en-US" dirty="0" err="1"/>
              <a:t>Folgen</a:t>
            </a:r>
            <a:r>
              <a:rPr lang="en-US" dirty="0"/>
              <a:t> der </a:t>
            </a:r>
            <a:r>
              <a:rPr lang="en-US" dirty="0" err="1"/>
              <a:t>Regeln</a:t>
            </a:r>
            <a:r>
              <a:rPr lang="en-US" dirty="0"/>
              <a:t> und </a:t>
            </a:r>
            <a:r>
              <a:rPr lang="en-US" dirty="0" err="1"/>
              <a:t>Prozesse</a:t>
            </a:r>
            <a:r>
              <a:rPr lang="en-US" dirty="0"/>
              <a:t> </a:t>
            </a:r>
            <a:r>
              <a:rPr lang="en-US" dirty="0">
                <a:sym typeface="Wingdings" panose="05000000000000000000" pitchFamily="2" charset="2"/>
              </a:rPr>
              <a:t> </a:t>
            </a:r>
            <a:r>
              <a:rPr lang="en-US" dirty="0"/>
              <a:t>Innovation und </a:t>
            </a:r>
            <a:r>
              <a:rPr lang="en-US" dirty="0" err="1"/>
              <a:t>Inkubation</a:t>
            </a:r>
            <a:r>
              <a:rPr lang="en-US" dirty="0"/>
              <a:t> </a:t>
            </a:r>
            <a:r>
              <a:rPr lang="en-US" dirty="0" err="1"/>
              <a:t>passiert</a:t>
            </a:r>
            <a:r>
              <a:rPr lang="en-US" dirty="0"/>
              <a:t> </a:t>
            </a:r>
            <a:r>
              <a:rPr lang="en-US" dirty="0" err="1"/>
              <a:t>nicht</a:t>
            </a:r>
            <a:r>
              <a:rPr lang="en-US" dirty="0"/>
              <a:t> </a:t>
            </a:r>
            <a:r>
              <a:rPr lang="en-US" dirty="0" err="1"/>
              <a:t>weil</a:t>
            </a:r>
            <a:r>
              <a:rPr lang="en-US" dirty="0"/>
              <a:t> die </a:t>
            </a:r>
            <a:r>
              <a:rPr lang="en-US" dirty="0" err="1"/>
              <a:t>Firmenstruktur</a:t>
            </a:r>
            <a:r>
              <a:rPr lang="en-US" dirty="0"/>
              <a:t> </a:t>
            </a:r>
            <a:r>
              <a:rPr lang="en-US" dirty="0" err="1"/>
              <a:t>einem</a:t>
            </a:r>
            <a:r>
              <a:rPr lang="en-US" dirty="0"/>
              <a:t> </a:t>
            </a:r>
            <a:r>
              <a:rPr lang="en-US" dirty="0" err="1"/>
              <a:t>nicht</a:t>
            </a:r>
            <a:r>
              <a:rPr lang="en-US" dirty="0"/>
              <a:t> </a:t>
            </a:r>
            <a:r>
              <a:rPr lang="en-US" dirty="0" err="1"/>
              <a:t>befähigt</a:t>
            </a:r>
            <a:r>
              <a:rPr lang="en-US" dirty="0"/>
              <a:t>.</a:t>
            </a:r>
          </a:p>
          <a:p>
            <a:endParaRPr lang="en-US" dirty="0"/>
          </a:p>
          <a:p>
            <a:r>
              <a:rPr lang="en-US" dirty="0"/>
              <a:t>Udi hat </a:t>
            </a:r>
            <a:r>
              <a:rPr lang="en-US" dirty="0" err="1"/>
              <a:t>sich</a:t>
            </a:r>
            <a:r>
              <a:rPr lang="en-US" dirty="0"/>
              <a:t> </a:t>
            </a:r>
            <a:r>
              <a:rPr lang="en-US" dirty="0" err="1"/>
              <a:t>überlegt</a:t>
            </a:r>
            <a:r>
              <a:rPr lang="en-US" dirty="0"/>
              <a:t> </a:t>
            </a:r>
            <a:r>
              <a:rPr lang="en-US" dirty="0" err="1"/>
              <a:t>ob</a:t>
            </a:r>
            <a:r>
              <a:rPr lang="en-US" dirty="0"/>
              <a:t> man die </a:t>
            </a:r>
            <a:r>
              <a:rPr lang="en-US" dirty="0" err="1"/>
              <a:t>Firma</a:t>
            </a:r>
            <a:r>
              <a:rPr lang="en-US" dirty="0"/>
              <a:t> von </a:t>
            </a:r>
            <a:r>
              <a:rPr lang="en-US" dirty="0" err="1"/>
              <a:t>einer</a:t>
            </a:r>
            <a:r>
              <a:rPr lang="en-US" dirty="0"/>
              <a:t> </a:t>
            </a:r>
            <a:r>
              <a:rPr lang="en-US" dirty="0" err="1"/>
              <a:t>anderen</a:t>
            </a:r>
            <a:r>
              <a:rPr lang="en-US" dirty="0"/>
              <a:t> </a:t>
            </a:r>
            <a:r>
              <a:rPr lang="en-US" dirty="0" err="1"/>
              <a:t>Sichtweise</a:t>
            </a:r>
            <a:r>
              <a:rPr lang="en-US" dirty="0"/>
              <a:t> </a:t>
            </a:r>
            <a:r>
              <a:rPr lang="en-US" dirty="0" err="1"/>
              <a:t>als</a:t>
            </a:r>
            <a:r>
              <a:rPr lang="en-US" dirty="0"/>
              <a:t> </a:t>
            </a:r>
            <a:r>
              <a:rPr lang="en-US" dirty="0" err="1"/>
              <a:t>nur</a:t>
            </a:r>
            <a:r>
              <a:rPr lang="en-US" dirty="0"/>
              <a:t> </a:t>
            </a:r>
            <a:r>
              <a:rPr lang="en-US" dirty="0" err="1"/>
              <a:t>aus</a:t>
            </a:r>
            <a:r>
              <a:rPr lang="en-US" dirty="0"/>
              <a:t> </a:t>
            </a:r>
            <a:r>
              <a:rPr lang="en-US" dirty="0" err="1"/>
              <a:t>Sicht</a:t>
            </a:r>
            <a:r>
              <a:rPr lang="en-US" dirty="0"/>
              <a:t> des </a:t>
            </a:r>
            <a:r>
              <a:rPr lang="en-US" dirty="0" err="1"/>
              <a:t>Organisationsdiagramm</a:t>
            </a:r>
            <a:r>
              <a:rPr lang="en-US" dirty="0"/>
              <a:t> </a:t>
            </a:r>
            <a:r>
              <a:rPr lang="en-US" dirty="0" err="1"/>
              <a:t>ansehen</a:t>
            </a:r>
            <a:r>
              <a:rPr lang="en-US" dirty="0"/>
              <a:t> </a:t>
            </a:r>
            <a:r>
              <a:rPr lang="en-US" dirty="0" err="1"/>
              <a:t>kann</a:t>
            </a:r>
            <a:r>
              <a:rPr lang="en-US" dirty="0"/>
              <a:t>. Was </a:t>
            </a:r>
            <a:r>
              <a:rPr lang="en-US" dirty="0" err="1"/>
              <a:t>machen</a:t>
            </a:r>
            <a:r>
              <a:rPr lang="en-US" dirty="0"/>
              <a:t> </a:t>
            </a:r>
            <a:r>
              <a:rPr lang="en-US" dirty="0" err="1"/>
              <a:t>erfolgreiche</a:t>
            </a:r>
            <a:r>
              <a:rPr lang="en-US" dirty="0"/>
              <a:t> </a:t>
            </a:r>
            <a:r>
              <a:rPr lang="en-US" dirty="0" err="1"/>
              <a:t>Firmen</a:t>
            </a:r>
            <a:r>
              <a:rPr lang="en-US" dirty="0"/>
              <a:t> </a:t>
            </a:r>
            <a:r>
              <a:rPr lang="en-US" dirty="0" err="1"/>
              <a:t>wie</a:t>
            </a:r>
            <a:r>
              <a:rPr lang="en-US" dirty="0"/>
              <a:t> Facebook, Spotlight, 37Signals etc. </a:t>
            </a:r>
            <a:r>
              <a:rPr lang="en-US" dirty="0" err="1"/>
              <a:t>anders</a:t>
            </a:r>
            <a:r>
              <a:rPr lang="en-US" dirty="0"/>
              <a:t>? Was </a:t>
            </a:r>
            <a:r>
              <a:rPr lang="en-US" dirty="0" err="1"/>
              <a:t>sind</a:t>
            </a:r>
            <a:r>
              <a:rPr lang="en-US" dirty="0"/>
              <a:t> die </a:t>
            </a:r>
            <a:r>
              <a:rPr lang="en-US" dirty="0" err="1"/>
              <a:t>fundamentalen</a:t>
            </a:r>
            <a:r>
              <a:rPr lang="en-US" dirty="0"/>
              <a:t> </a:t>
            </a:r>
            <a:r>
              <a:rPr lang="en-US" dirty="0" err="1"/>
              <a:t>Bausteine</a:t>
            </a:r>
            <a:r>
              <a:rPr lang="en-US" dirty="0"/>
              <a:t> </a:t>
            </a:r>
            <a:r>
              <a:rPr lang="en-US" dirty="0" err="1"/>
              <a:t>für</a:t>
            </a:r>
            <a:r>
              <a:rPr lang="en-US" dirty="0"/>
              <a:t> </a:t>
            </a:r>
            <a:r>
              <a:rPr lang="en-US" dirty="0" err="1"/>
              <a:t>eine</a:t>
            </a:r>
            <a:r>
              <a:rPr lang="en-US" dirty="0"/>
              <a:t> </a:t>
            </a:r>
            <a:r>
              <a:rPr lang="en-US" dirty="0" err="1"/>
              <a:t>Firma</a:t>
            </a:r>
            <a:r>
              <a:rPr lang="en-US" dirty="0"/>
              <a:t> die </a:t>
            </a:r>
            <a:r>
              <a:rPr lang="en-US" dirty="0" err="1"/>
              <a:t>ihr</a:t>
            </a:r>
            <a:r>
              <a:rPr lang="en-US" dirty="0"/>
              <a:t> </a:t>
            </a:r>
            <a:r>
              <a:rPr lang="en-US" dirty="0" err="1"/>
              <a:t>wichtigstes</a:t>
            </a:r>
            <a:r>
              <a:rPr lang="en-US" dirty="0"/>
              <a:t> Gut, die </a:t>
            </a:r>
            <a:r>
              <a:rPr lang="en-US" dirty="0" err="1"/>
              <a:t>Mitarbeiter</a:t>
            </a:r>
            <a:r>
              <a:rPr lang="en-US" dirty="0"/>
              <a:t>, gut </a:t>
            </a:r>
            <a:r>
              <a:rPr lang="en-US" dirty="0" err="1"/>
              <a:t>behandelt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Die </a:t>
            </a:r>
            <a:r>
              <a:rPr lang="en-US" dirty="0" err="1"/>
              <a:t>wichtigste</a:t>
            </a:r>
            <a:r>
              <a:rPr lang="en-US" dirty="0"/>
              <a:t> Maxime die </a:t>
            </a:r>
            <a:r>
              <a:rPr lang="en-US" dirty="0" err="1"/>
              <a:t>daraus</a:t>
            </a:r>
            <a:r>
              <a:rPr lang="en-US" dirty="0"/>
              <a:t> </a:t>
            </a:r>
            <a:r>
              <a:rPr lang="en-US" dirty="0" err="1"/>
              <a:t>entstanden</a:t>
            </a:r>
            <a:r>
              <a:rPr lang="en-US" dirty="0"/>
              <a:t> </a:t>
            </a:r>
            <a:r>
              <a:rPr lang="en-US" dirty="0" err="1"/>
              <a:t>ist</a:t>
            </a:r>
            <a:r>
              <a:rPr lang="en-US" dirty="0"/>
              <a:t> [CLICK]</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443302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Kleine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Fehler</a:t>
            </a:r>
            <a:r>
              <a:rPr lang="en-US" sz="1200" b="0" i="0" kern="1200" dirty="0">
                <a:solidFill>
                  <a:schemeClr val="tx1"/>
                </a:solidFill>
                <a:effectLst/>
                <a:latin typeface="+mn-lt"/>
                <a:ea typeface="+mn-ea"/>
                <a:cs typeface="+mn-cs"/>
              </a:rPr>
              <a:t>, grosses </a:t>
            </a:r>
            <a:r>
              <a:rPr lang="en-US" sz="1200" b="0" i="0" kern="1200" dirty="0" err="1">
                <a:solidFill>
                  <a:schemeClr val="tx1"/>
                </a:solidFill>
                <a:effectLst/>
                <a:latin typeface="+mn-lt"/>
                <a:ea typeface="+mn-ea"/>
                <a:cs typeface="+mn-cs"/>
              </a:rPr>
              <a:t>daraus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Lernen</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kleiner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Kapazität</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wenig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Risiko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können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grosses </a:t>
            </a:r>
            <a:r>
              <a:rPr lang="en-US" sz="1200" b="0" i="0" kern="1200" dirty="0" err="1">
                <a:solidFill>
                  <a:schemeClr val="tx1"/>
                </a:solidFill>
                <a:effectLst/>
                <a:latin typeface="+mn-lt"/>
                <a:ea typeface="+mn-ea"/>
                <a:cs typeface="+mn-cs"/>
              </a:rPr>
              <a:t>erzeugen</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Kleine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Experimente</a:t>
            </a:r>
            <a:r>
              <a:rPr lang="en-US" sz="1200" b="0" i="0" kern="1200" dirty="0">
                <a:solidFill>
                  <a:schemeClr val="tx1"/>
                </a:solidFill>
                <a:effectLst/>
                <a:latin typeface="+mn-lt"/>
                <a:ea typeface="+mn-ea"/>
                <a:cs typeface="+mn-cs"/>
              </a:rPr>
              <a:t> von </a:t>
            </a:r>
            <a:r>
              <a:rPr lang="en-US" sz="1200" b="0" i="0" kern="1200" dirty="0" err="1">
                <a:solidFill>
                  <a:schemeClr val="tx1"/>
                </a:solidFill>
                <a:effectLst/>
                <a:latin typeface="+mn-lt"/>
                <a:ea typeface="+mn-ea"/>
                <a:cs typeface="+mn-cs"/>
              </a:rPr>
              <a:t>denen</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einzige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Fehler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aus</a:t>
            </a:r>
            <a:r>
              <a:rPr lang="en-US" sz="1200" b="0" i="0" kern="1200" dirty="0">
                <a:solidFill>
                  <a:schemeClr val="tx1"/>
                </a:solidFill>
                <a:effectLst/>
                <a:latin typeface="+mn-lt"/>
                <a:ea typeface="+mn-ea"/>
                <a:cs typeface="+mn-cs"/>
              </a:rPr>
              <a:t> den </a:t>
            </a:r>
            <a:r>
              <a:rPr lang="en-US" sz="1200" b="0" i="0" kern="1200" dirty="0" err="1">
                <a:solidFill>
                  <a:schemeClr val="tx1"/>
                </a:solidFill>
                <a:effectLst/>
                <a:latin typeface="+mn-lt"/>
                <a:ea typeface="+mn-ea"/>
                <a:cs typeface="+mn-cs"/>
              </a:rPr>
              <a:t>Fehlern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lernen</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Scheitern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völlig</a:t>
            </a:r>
            <a:r>
              <a:rPr lang="en-US" sz="1200" b="0" i="0" kern="1200" dirty="0">
                <a:solidFill>
                  <a:schemeClr val="tx1"/>
                </a:solidFill>
                <a:effectLst/>
                <a:latin typeface="+mn-lt"/>
                <a:ea typeface="+mn-ea"/>
                <a:cs typeface="+mn-cs"/>
              </a:rPr>
              <a:t>. Nur </a:t>
            </a:r>
            <a:r>
              <a:rPr lang="en-US" sz="1200" b="0" i="0" kern="1200" dirty="0" err="1">
                <a:solidFill>
                  <a:schemeClr val="tx1"/>
                </a:solidFill>
                <a:effectLst/>
                <a:latin typeface="+mn-lt"/>
                <a:ea typeface="+mn-ea"/>
                <a:cs typeface="+mn-cs"/>
              </a:rPr>
              <a:t>durch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Fehler</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Reflektion</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Fehler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können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wachsen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Dazu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müssen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befähigt</a:t>
            </a:r>
            <a:r>
              <a:rPr lang="en-US" sz="1200" b="0" i="0" kern="1200" dirty="0">
                <a:solidFill>
                  <a:schemeClr val="tx1"/>
                </a:solidFill>
                <a:effectLst/>
                <a:latin typeface="+mn-lt"/>
                <a:ea typeface="+mn-ea"/>
                <a:cs typeface="+mn-cs"/>
              </a:rPr>
              <a:t> sein </a:t>
            </a:r>
            <a:r>
              <a:rPr lang="en-US" sz="1200" b="0" i="0" kern="1200" dirty="0" err="1">
                <a:solidFill>
                  <a:schemeClr val="tx1"/>
                </a:solidFill>
                <a:effectLst/>
                <a:latin typeface="+mn-lt"/>
                <a:ea typeface="+mn-ea"/>
                <a:cs typeface="+mn-cs"/>
              </a:rPr>
              <a:t>richtige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Entscheidungen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treffen</a:t>
            </a:r>
            <a:r>
              <a:rPr lang="en-US" sz="1200" b="0" i="0" kern="1200" dirty="0">
                <a:solidFill>
                  <a:schemeClr val="tx1"/>
                </a:solidFill>
                <a:effectLst/>
                <a:latin typeface="+mn-lt"/>
                <a:ea typeface="+mn-ea"/>
                <a:cs typeface="+mn-cs"/>
              </a:rPr>
              <a:t>. Ich </a:t>
            </a:r>
            <a:r>
              <a:rPr lang="en-US" sz="1200" b="0" i="0" kern="1200" dirty="0" err="1">
                <a:solidFill>
                  <a:schemeClr val="tx1"/>
                </a:solidFill>
                <a:effectLst/>
                <a:latin typeface="+mn-lt"/>
                <a:ea typeface="+mn-ea"/>
                <a:cs typeface="+mn-cs"/>
              </a:rPr>
              <a:t>erinnere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mich</a:t>
            </a:r>
            <a:r>
              <a:rPr lang="en-US" sz="1200" b="0" i="0" kern="1200" dirty="0">
                <a:solidFill>
                  <a:schemeClr val="tx1"/>
                </a:solidFill>
                <a:effectLst/>
                <a:latin typeface="+mn-lt"/>
                <a:ea typeface="+mn-ea"/>
                <a:cs typeface="+mn-cs"/>
              </a:rPr>
              <a:t> an </a:t>
            </a:r>
            <a:r>
              <a:rPr lang="en-US" sz="1200" b="0" i="0" kern="1200" dirty="0" err="1">
                <a:solidFill>
                  <a:schemeClr val="tx1"/>
                </a:solidFill>
                <a:effectLst/>
                <a:latin typeface="+mn-lt"/>
                <a:ea typeface="+mn-ea"/>
                <a:cs typeface="+mn-cs"/>
              </a:rPr>
              <a:t>ein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Projekt</a:t>
            </a:r>
            <a:r>
              <a:rPr lang="en-US" sz="1200" b="0" i="0" kern="1200" dirty="0">
                <a:solidFill>
                  <a:schemeClr val="tx1"/>
                </a:solidFill>
                <a:effectLst/>
                <a:latin typeface="+mn-lt"/>
                <a:ea typeface="+mn-ea"/>
                <a:cs typeface="+mn-cs"/>
              </a:rPr>
              <a:t> wo </a:t>
            </a:r>
            <a:r>
              <a:rPr lang="en-US" sz="1200" b="0" i="0" kern="1200" dirty="0" err="1">
                <a:solidFill>
                  <a:schemeClr val="tx1"/>
                </a:solidFill>
                <a:effectLst/>
                <a:latin typeface="+mn-lt"/>
                <a:ea typeface="+mn-ea"/>
                <a:cs typeface="+mn-cs"/>
              </a:rPr>
              <a:t>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musste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ob</a:t>
            </a:r>
            <a:r>
              <a:rPr lang="en-US" sz="1200" b="0" i="0" kern="1200" dirty="0">
                <a:solidFill>
                  <a:schemeClr val="tx1"/>
                </a:solidFill>
                <a:effectLst/>
                <a:latin typeface="+mn-lt"/>
                <a:ea typeface="+mn-ea"/>
                <a:cs typeface="+mn-cs"/>
              </a:rPr>
              <a:t> Messaging in die </a:t>
            </a:r>
            <a:r>
              <a:rPr lang="en-US" sz="1200" b="0" i="0" kern="1200" dirty="0" err="1">
                <a:solidFill>
                  <a:schemeClr val="tx1"/>
                </a:solidFill>
                <a:effectLst/>
                <a:latin typeface="+mn-lt"/>
                <a:ea typeface="+mn-ea"/>
                <a:cs typeface="+mn-cs"/>
              </a:rPr>
              <a:t>Architektur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genommen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werden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oder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Was </a:t>
            </a:r>
            <a:r>
              <a:rPr lang="en-US" sz="1200" b="0" i="0" kern="1200" dirty="0" err="1">
                <a:solidFill>
                  <a:schemeClr val="tx1"/>
                </a:solidFill>
                <a:effectLst/>
                <a:latin typeface="+mn-lt"/>
                <a:ea typeface="+mn-ea"/>
                <a:cs typeface="+mn-cs"/>
              </a:rPr>
              <a:t>passiert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wenn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sich</a:t>
            </a:r>
            <a:r>
              <a:rPr lang="en-US" sz="1200" b="0" i="0" kern="1200" dirty="0">
                <a:solidFill>
                  <a:schemeClr val="tx1"/>
                </a:solidFill>
                <a:effectLst/>
                <a:latin typeface="+mn-lt"/>
                <a:ea typeface="+mn-ea"/>
                <a:cs typeface="+mn-cs"/>
              </a:rPr>
              <a:t> das </a:t>
            </a:r>
            <a:r>
              <a:rPr lang="en-US" sz="1200" b="0" i="0" kern="1200" dirty="0" err="1">
                <a:solidFill>
                  <a:schemeClr val="tx1"/>
                </a:solidFill>
                <a:effectLst/>
                <a:latin typeface="+mn-lt"/>
                <a:ea typeface="+mn-ea"/>
                <a:cs typeface="+mn-cs"/>
              </a:rPr>
              <a:t>Projekt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verzögern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Entscheidungen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schwierig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gibt</a:t>
            </a:r>
            <a:r>
              <a:rPr lang="en-US" sz="1200" b="0" i="0" kern="1200" dirty="0">
                <a:solidFill>
                  <a:schemeClr val="tx1"/>
                </a:solidFill>
                <a:effectLst/>
                <a:latin typeface="+mn-lt"/>
                <a:ea typeface="+mn-ea"/>
                <a:cs typeface="+mn-cs"/>
              </a:rPr>
              <a:t> gar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richtige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hat </a:t>
            </a:r>
            <a:r>
              <a:rPr lang="en-US" sz="1200" b="0" i="0" kern="1200" dirty="0" err="1">
                <a:solidFill>
                  <a:schemeClr val="tx1"/>
                </a:solidFill>
                <a:effectLst/>
                <a:latin typeface="+mn-lt"/>
                <a:ea typeface="+mn-ea"/>
                <a:cs typeface="+mn-cs"/>
              </a:rPr>
              <a:t>niemand</a:t>
            </a:r>
            <a:r>
              <a:rPr lang="en-US" sz="1200" b="0" i="0" kern="1200" dirty="0">
                <a:solidFill>
                  <a:schemeClr val="tx1"/>
                </a:solidFill>
                <a:effectLst/>
                <a:latin typeface="+mn-lt"/>
                <a:ea typeface="+mn-ea"/>
                <a:cs typeface="+mn-cs"/>
              </a:rPr>
              <a:t> das </a:t>
            </a:r>
            <a:r>
              <a:rPr lang="en-US" sz="1200" b="0" i="0" kern="1200" dirty="0" err="1">
                <a:solidFill>
                  <a:schemeClr val="tx1"/>
                </a:solidFill>
                <a:effectLst/>
                <a:latin typeface="+mn-lt"/>
                <a:ea typeface="+mn-ea"/>
                <a:cs typeface="+mn-cs"/>
              </a:rPr>
              <a:t>Recht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entscheidungen</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getroffen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worden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kritisieren</a:t>
            </a:r>
            <a:r>
              <a:rPr lang="en-US" sz="1200" b="0" i="0" kern="1200" dirty="0">
                <a:solidFill>
                  <a:schemeClr val="tx1"/>
                </a:solidFill>
                <a:effectLst/>
                <a:latin typeface="+mn-lt"/>
                <a:ea typeface="+mn-ea"/>
                <a:cs typeface="+mn-cs"/>
              </a:rPr>
              <a:t>. Unser </a:t>
            </a:r>
            <a:r>
              <a:rPr lang="en-US" sz="1200" b="0" i="0" kern="1200" dirty="0" err="1">
                <a:solidFill>
                  <a:schemeClr val="tx1"/>
                </a:solidFill>
                <a:effectLst/>
                <a:latin typeface="+mn-lt"/>
                <a:ea typeface="+mn-ea"/>
                <a:cs typeface="+mn-cs"/>
              </a:rPr>
              <a:t>einziges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Ziel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besser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werden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Deshalb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zelebrieren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negative,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optimale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oder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auch</a:t>
            </a:r>
            <a:r>
              <a:rPr lang="en-US" sz="1200" b="0" i="0" kern="1200" dirty="0">
                <a:solidFill>
                  <a:schemeClr val="tx1"/>
                </a:solidFill>
                <a:effectLst/>
                <a:latin typeface="+mn-lt"/>
                <a:ea typeface="+mn-ea"/>
                <a:cs typeface="+mn-cs"/>
              </a:rPr>
              <a:t> positive </a:t>
            </a:r>
            <a:r>
              <a:rPr lang="en-US" sz="1200" b="0" i="0" kern="1200" dirty="0" err="1">
                <a:solidFill>
                  <a:schemeClr val="tx1"/>
                </a:solidFill>
                <a:effectLst/>
                <a:latin typeface="+mn-lt"/>
                <a:ea typeface="+mn-ea"/>
                <a:cs typeface="+mn-cs"/>
              </a:rPr>
              <a:t>Resultate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Resultate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nur</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halbe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Wahrheit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Anfang</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Veränderung</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Verbesserung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immer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weiter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einzelner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verantwortlich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für</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Entscheidungen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sondern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jeder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verantwortlich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dass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Entscheidungsfindungsprozess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Wissen</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Gewissen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vonstatten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Firma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zusammen</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Konsequenzen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Führt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kleine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Schritte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machen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CEO </a:t>
            </a:r>
            <a:r>
              <a:rPr lang="en-US" sz="1200" b="0" i="0" kern="1200" dirty="0" err="1">
                <a:solidFill>
                  <a:schemeClr val="tx1"/>
                </a:solidFill>
                <a:effectLst/>
                <a:latin typeface="+mn-lt"/>
                <a:ea typeface="+mn-ea"/>
                <a:cs typeface="+mn-cs"/>
              </a:rPr>
              <a:t>macht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Entscheidungen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mir</a:t>
            </a:r>
            <a:r>
              <a:rPr lang="en-US" sz="1200" b="0" i="0" kern="1200" dirty="0">
                <a:solidFill>
                  <a:schemeClr val="tx1"/>
                </a:solidFill>
                <a:effectLst/>
                <a:latin typeface="+mn-lt"/>
                <a:ea typeface="+mn-ea"/>
                <a:cs typeface="+mn-cs"/>
              </a:rPr>
              <a:t> auf </a:t>
            </a:r>
            <a:r>
              <a:rPr lang="en-US" sz="1200" b="0" i="0" kern="1200" dirty="0" err="1">
                <a:solidFill>
                  <a:schemeClr val="tx1"/>
                </a:solidFill>
                <a:effectLst/>
                <a:latin typeface="+mn-lt"/>
                <a:ea typeface="+mn-ea"/>
                <a:cs typeface="+mn-cs"/>
              </a:rPr>
              <a:t>Mikroebene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sondern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sorgt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dafür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dass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Prozess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eingehalten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wird</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keine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liegen</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Neben</a:t>
            </a:r>
            <a:r>
              <a:rPr lang="en-US" sz="1200" b="0" i="0" kern="1200" dirty="0">
                <a:solidFill>
                  <a:schemeClr val="tx1"/>
                </a:solidFill>
                <a:effectLst/>
                <a:latin typeface="+mn-lt"/>
                <a:ea typeface="+mn-ea"/>
                <a:cs typeface="+mn-cs"/>
              </a:rPr>
              <a:t> der Maxima </a:t>
            </a:r>
            <a:r>
              <a:rPr lang="en-US" sz="1200" b="0" i="0" kern="1200" dirty="0" err="1">
                <a:solidFill>
                  <a:schemeClr val="tx1"/>
                </a:solidFill>
                <a:effectLst/>
                <a:latin typeface="+mn-lt"/>
                <a:ea typeface="+mn-ea"/>
                <a:cs typeface="+mn-cs"/>
              </a:rPr>
              <a:t>braucht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also </a:t>
            </a:r>
            <a:r>
              <a:rPr lang="en-US" sz="1200" b="0" i="0" kern="1200" dirty="0" err="1">
                <a:solidFill>
                  <a:schemeClr val="tx1"/>
                </a:solidFill>
                <a:effectLst/>
                <a:latin typeface="+mn-lt"/>
                <a:ea typeface="+mn-ea"/>
                <a:cs typeface="+mn-cs"/>
              </a:rPr>
              <a:t>ein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Prozess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Säulen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09344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Werte</a:t>
            </a:r>
            <a:r>
              <a:rPr lang="en-US" dirty="0"/>
              <a:t> und </a:t>
            </a:r>
            <a:r>
              <a:rPr lang="en-US" dirty="0" err="1"/>
              <a:t>ein</a:t>
            </a:r>
            <a:r>
              <a:rPr lang="en-US" dirty="0"/>
              <a:t> Code of Conduct (</a:t>
            </a:r>
            <a:r>
              <a:rPr lang="en-US" dirty="0" err="1"/>
              <a:t>wie</a:t>
            </a:r>
            <a:r>
              <a:rPr lang="en-US" dirty="0"/>
              <a:t> </a:t>
            </a:r>
            <a:r>
              <a:rPr lang="en-US" dirty="0" err="1"/>
              <a:t>wir</a:t>
            </a:r>
            <a:r>
              <a:rPr lang="en-US" dirty="0"/>
              <a:t> </a:t>
            </a:r>
            <a:r>
              <a:rPr lang="en-US" dirty="0" err="1"/>
              <a:t>zusammen</a:t>
            </a:r>
            <a:r>
              <a:rPr lang="en-US" dirty="0"/>
              <a:t> </a:t>
            </a:r>
            <a:r>
              <a:rPr lang="en-US" dirty="0" err="1"/>
              <a:t>arbeiten</a:t>
            </a:r>
            <a:r>
              <a:rPr lang="en-US" dirty="0"/>
              <a:t>)</a:t>
            </a:r>
          </a:p>
          <a:p>
            <a:pPr marL="171450" indent="-171450">
              <a:buFont typeface="Arial" panose="020B0604020202020204" pitchFamily="34" charset="0"/>
              <a:buChar char="•"/>
            </a:pPr>
            <a:r>
              <a:rPr lang="en-US" dirty="0"/>
              <a:t>Das </a:t>
            </a:r>
            <a:r>
              <a:rPr lang="en-US" dirty="0" err="1"/>
              <a:t>Vertrauen</a:t>
            </a:r>
            <a:r>
              <a:rPr lang="en-US" dirty="0"/>
              <a:t> in </a:t>
            </a:r>
            <a:r>
              <a:rPr lang="en-US" dirty="0" err="1"/>
              <a:t>einander</a:t>
            </a:r>
            <a:r>
              <a:rPr lang="en-US" dirty="0"/>
              <a:t> und </a:t>
            </a:r>
            <a:r>
              <a:rPr lang="en-US" dirty="0" err="1"/>
              <a:t>dass</a:t>
            </a:r>
            <a:r>
              <a:rPr lang="en-US" dirty="0"/>
              <a:t> </a:t>
            </a:r>
            <a:r>
              <a:rPr lang="en-US" dirty="0" err="1"/>
              <a:t>niemand</a:t>
            </a:r>
            <a:r>
              <a:rPr lang="en-US" dirty="0"/>
              <a:t> </a:t>
            </a:r>
            <a:r>
              <a:rPr lang="en-US" dirty="0" err="1"/>
              <a:t>mir</a:t>
            </a:r>
            <a:r>
              <a:rPr lang="en-US" dirty="0"/>
              <a:t> </a:t>
            </a:r>
            <a:r>
              <a:rPr lang="en-US" dirty="0" err="1"/>
              <a:t>etwas</a:t>
            </a:r>
            <a:r>
              <a:rPr lang="en-US" dirty="0"/>
              <a:t> </a:t>
            </a:r>
            <a:r>
              <a:rPr lang="en-US" dirty="0" err="1"/>
              <a:t>böses</a:t>
            </a:r>
            <a:r>
              <a:rPr lang="en-US" dirty="0"/>
              <a:t> will</a:t>
            </a:r>
          </a:p>
          <a:p>
            <a:pPr marL="171450" indent="-171450">
              <a:buFont typeface="Arial" panose="020B0604020202020204" pitchFamily="34" charset="0"/>
              <a:buChar char="•"/>
            </a:pPr>
            <a:r>
              <a:rPr lang="en-US" dirty="0"/>
              <a:t>Ein Platz um </a:t>
            </a:r>
            <a:r>
              <a:rPr lang="en-US" dirty="0" err="1"/>
              <a:t>miteinander</a:t>
            </a:r>
            <a:r>
              <a:rPr lang="en-US" dirty="0"/>
              <a:t> </a:t>
            </a:r>
            <a:r>
              <a:rPr lang="en-US" dirty="0" err="1"/>
              <a:t>zu</a:t>
            </a:r>
            <a:r>
              <a:rPr lang="en-US" dirty="0"/>
              <a:t> </a:t>
            </a:r>
            <a:r>
              <a:rPr lang="en-US" dirty="0" err="1"/>
              <a:t>kollaborieren</a:t>
            </a:r>
            <a:r>
              <a:rPr lang="en-US" dirty="0"/>
              <a:t> (Zoom.us, </a:t>
            </a:r>
            <a:r>
              <a:rPr lang="en-US" dirty="0" err="1"/>
              <a:t>Github</a:t>
            </a:r>
            <a:r>
              <a:rPr lang="en-US" dirty="0"/>
              <a:t> and Slack)</a:t>
            </a:r>
          </a:p>
          <a:p>
            <a:pPr marL="171450" indent="-171450">
              <a:buFont typeface="Arial" panose="020B0604020202020204" pitchFamily="34" charset="0"/>
              <a:buChar char="•"/>
            </a:pPr>
            <a:r>
              <a:rPr lang="en-US" dirty="0" err="1"/>
              <a:t>Strategien</a:t>
            </a:r>
            <a:r>
              <a:rPr lang="en-US" dirty="0"/>
              <a:t> die </a:t>
            </a:r>
            <a:r>
              <a:rPr lang="en-US" dirty="0" err="1"/>
              <a:t>uns</a:t>
            </a:r>
            <a:r>
              <a:rPr lang="en-US" dirty="0"/>
              <a:t> </a:t>
            </a:r>
            <a:r>
              <a:rPr lang="en-US" dirty="0" err="1"/>
              <a:t>erlauben</a:t>
            </a:r>
            <a:r>
              <a:rPr lang="en-US" dirty="0"/>
              <a:t> in </a:t>
            </a:r>
            <a:r>
              <a:rPr lang="en-US" dirty="0" err="1"/>
              <a:t>vordefinierten</a:t>
            </a:r>
            <a:r>
              <a:rPr lang="en-US" dirty="0"/>
              <a:t> </a:t>
            </a:r>
            <a:r>
              <a:rPr lang="en-US" dirty="0" err="1"/>
              <a:t>Pfeilern</a:t>
            </a:r>
            <a:r>
              <a:rPr lang="en-US" dirty="0"/>
              <a:t> der </a:t>
            </a:r>
            <a:r>
              <a:rPr lang="en-US" dirty="0" err="1"/>
              <a:t>Firma</a:t>
            </a:r>
            <a:r>
              <a:rPr lang="en-US" dirty="0"/>
              <a:t> </a:t>
            </a:r>
            <a:r>
              <a:rPr lang="en-US" dirty="0" err="1"/>
              <a:t>zu</a:t>
            </a:r>
            <a:r>
              <a:rPr lang="en-US" dirty="0"/>
              <a:t> </a:t>
            </a:r>
            <a:r>
              <a:rPr lang="en-US" dirty="0" err="1"/>
              <a:t>arbeiten</a:t>
            </a:r>
            <a:r>
              <a:rPr lang="en-US" dirty="0"/>
              <a:t>, </a:t>
            </a:r>
            <a:r>
              <a:rPr lang="en-US" dirty="0" err="1"/>
              <a:t>sie</a:t>
            </a:r>
            <a:r>
              <a:rPr lang="en-US" dirty="0"/>
              <a:t> </a:t>
            </a:r>
            <a:r>
              <a:rPr lang="en-US" dirty="0" err="1"/>
              <a:t>definieren</a:t>
            </a:r>
            <a:r>
              <a:rPr lang="en-US" dirty="0"/>
              <a:t> das </a:t>
            </a:r>
            <a:r>
              <a:rPr lang="en-US" dirty="0" err="1"/>
              <a:t>Warum</a:t>
            </a:r>
            <a:r>
              <a:rPr lang="en-US" dirty="0"/>
              <a:t> und das Was</a:t>
            </a:r>
          </a:p>
          <a:p>
            <a:pPr marL="171450" indent="-171450">
              <a:buFont typeface="Arial" panose="020B0604020202020204" pitchFamily="34" charset="0"/>
              <a:buChar char="•"/>
            </a:pPr>
            <a:r>
              <a:rPr lang="en-US" baseline="0" dirty="0"/>
              <a:t>Und </a:t>
            </a:r>
            <a:r>
              <a:rPr lang="en-US" baseline="0" dirty="0" err="1"/>
              <a:t>organisatorische</a:t>
            </a:r>
            <a:r>
              <a:rPr lang="en-US" baseline="0" dirty="0"/>
              <a:t> </a:t>
            </a:r>
            <a:r>
              <a:rPr lang="en-US" baseline="0" dirty="0" err="1"/>
              <a:t>Rollen</a:t>
            </a:r>
            <a:r>
              <a:rPr lang="en-US" baseline="0" dirty="0"/>
              <a:t> um </a:t>
            </a:r>
            <a:r>
              <a:rPr lang="en-US" baseline="0" dirty="0" err="1"/>
              <a:t>alles</a:t>
            </a:r>
            <a:r>
              <a:rPr lang="en-US" baseline="0" dirty="0"/>
              <a:t> </a:t>
            </a:r>
            <a:r>
              <a:rPr lang="en-US" baseline="0" dirty="0" err="1"/>
              <a:t>zusammenzuhalten</a:t>
            </a:r>
            <a:endParaRPr lang="en-US" baseline="0" dirty="0"/>
          </a:p>
          <a:p>
            <a:endParaRPr lang="en-US" baseline="0" dirty="0"/>
          </a:p>
          <a:p>
            <a:r>
              <a:rPr lang="en-US" baseline="0" dirty="0"/>
              <a:t>Das </a:t>
            </a:r>
            <a:r>
              <a:rPr lang="en-US" baseline="0" dirty="0" err="1"/>
              <a:t>ist</a:t>
            </a:r>
            <a:r>
              <a:rPr lang="en-US" baseline="0" dirty="0"/>
              <a:t> </a:t>
            </a:r>
            <a:r>
              <a:rPr lang="en-US" baseline="0" dirty="0" err="1"/>
              <a:t>schon</a:t>
            </a:r>
            <a:r>
              <a:rPr lang="en-US" baseline="0" dirty="0"/>
              <a:t> das </a:t>
            </a:r>
            <a:r>
              <a:rPr lang="en-US" baseline="0" dirty="0" err="1"/>
              <a:t>ganze</a:t>
            </a:r>
            <a:r>
              <a:rPr lang="en-US" baseline="0" dirty="0"/>
              <a:t> </a:t>
            </a:r>
            <a:r>
              <a:rPr lang="en-US" baseline="0" dirty="0" err="1"/>
              <a:t>Geheimnis</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518271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Wir</a:t>
            </a:r>
            <a:r>
              <a:rPr lang="en-US" dirty="0"/>
              <a:t> </a:t>
            </a:r>
            <a:r>
              <a:rPr lang="en-US" dirty="0" err="1"/>
              <a:t>haben</a:t>
            </a:r>
            <a:r>
              <a:rPr lang="en-US" dirty="0"/>
              <a:t> die </a:t>
            </a:r>
            <a:r>
              <a:rPr lang="en-US" dirty="0" err="1"/>
              <a:t>Werte</a:t>
            </a:r>
            <a:r>
              <a:rPr lang="en-US" dirty="0"/>
              <a:t> </a:t>
            </a:r>
            <a:r>
              <a:rPr lang="en-US" dirty="0" err="1"/>
              <a:t>aber</a:t>
            </a:r>
            <a:r>
              <a:rPr lang="en-US" dirty="0"/>
              <a:t> </a:t>
            </a:r>
            <a:r>
              <a:rPr lang="en-US" dirty="0" err="1"/>
              <a:t>wie</a:t>
            </a:r>
            <a:r>
              <a:rPr lang="en-US" dirty="0"/>
              <a:t> </a:t>
            </a:r>
            <a:r>
              <a:rPr lang="en-US" dirty="0" err="1"/>
              <a:t>weiss</a:t>
            </a:r>
            <a:r>
              <a:rPr lang="en-US" dirty="0"/>
              <a:t> </a:t>
            </a:r>
            <a:r>
              <a:rPr lang="en-US" dirty="0" err="1"/>
              <a:t>ich</a:t>
            </a:r>
            <a:r>
              <a:rPr lang="en-US" dirty="0"/>
              <a:t> </a:t>
            </a:r>
            <a:r>
              <a:rPr lang="en-US" dirty="0" err="1"/>
              <a:t>dass</a:t>
            </a:r>
            <a:r>
              <a:rPr lang="en-US" dirty="0"/>
              <a:t> </a:t>
            </a:r>
            <a:r>
              <a:rPr lang="en-US" dirty="0" err="1"/>
              <a:t>ich</a:t>
            </a:r>
            <a:r>
              <a:rPr lang="en-US" dirty="0"/>
              <a:t> in die </a:t>
            </a:r>
            <a:r>
              <a:rPr lang="en-US" dirty="0" err="1"/>
              <a:t>Kultur</a:t>
            </a:r>
            <a:r>
              <a:rPr lang="en-US" dirty="0"/>
              <a:t> </a:t>
            </a:r>
            <a:r>
              <a:rPr lang="en-US" dirty="0" err="1"/>
              <a:t>passe</a:t>
            </a:r>
            <a:r>
              <a:rPr lang="en-US"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395465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Das </a:t>
            </a:r>
            <a:r>
              <a:rPr lang="en-US" dirty="0" err="1"/>
              <a:t>fängt</a:t>
            </a:r>
            <a:r>
              <a:rPr lang="en-US" dirty="0"/>
              <a:t> </a:t>
            </a:r>
            <a:r>
              <a:rPr lang="en-US" dirty="0" err="1"/>
              <a:t>schon</a:t>
            </a:r>
            <a:r>
              <a:rPr lang="en-US" dirty="0"/>
              <a:t> </a:t>
            </a:r>
            <a:r>
              <a:rPr lang="en-US" dirty="0" err="1"/>
              <a:t>ganz</a:t>
            </a:r>
            <a:r>
              <a:rPr lang="en-US" dirty="0"/>
              <a:t> von </a:t>
            </a:r>
            <a:r>
              <a:rPr lang="en-US" dirty="0" err="1"/>
              <a:t>Anfang</a:t>
            </a:r>
            <a:r>
              <a:rPr lang="en-US" dirty="0"/>
              <a:t> an, </a:t>
            </a:r>
            <a:r>
              <a:rPr lang="en-US" dirty="0" err="1"/>
              <a:t>nämlich</a:t>
            </a:r>
            <a:r>
              <a:rPr lang="en-US" dirty="0"/>
              <a:t> </a:t>
            </a:r>
            <a:r>
              <a:rPr lang="en-US" dirty="0" err="1"/>
              <a:t>bei</a:t>
            </a:r>
            <a:r>
              <a:rPr lang="en-US" dirty="0"/>
              <a:t> der </a:t>
            </a:r>
            <a:r>
              <a:rPr lang="en-US" dirty="0" err="1"/>
              <a:t>Anstellung</a:t>
            </a:r>
            <a:r>
              <a:rPr lang="en-US" dirty="0"/>
              <a:t>. </a:t>
            </a:r>
          </a:p>
          <a:p>
            <a:pPr marL="171450" indent="-171450">
              <a:buFont typeface="Arial" panose="020B0604020202020204" pitchFamily="34" charset="0"/>
              <a:buChar char="•"/>
            </a:pPr>
            <a:r>
              <a:rPr lang="en-US" dirty="0" err="1"/>
              <a:t>Jeder</a:t>
            </a:r>
            <a:r>
              <a:rPr lang="en-US" dirty="0"/>
              <a:t> der </a:t>
            </a:r>
            <a:r>
              <a:rPr lang="en-US" dirty="0" err="1"/>
              <a:t>Angestellt</a:t>
            </a:r>
            <a:r>
              <a:rPr lang="en-US" dirty="0"/>
              <a:t> </a:t>
            </a:r>
            <a:r>
              <a:rPr lang="en-US" dirty="0" err="1"/>
              <a:t>wird</a:t>
            </a:r>
            <a:r>
              <a:rPr lang="en-US" dirty="0"/>
              <a:t> </a:t>
            </a:r>
            <a:r>
              <a:rPr lang="en-US" dirty="0" err="1"/>
              <a:t>geht</a:t>
            </a:r>
            <a:r>
              <a:rPr lang="en-US" dirty="0"/>
              <a:t> </a:t>
            </a:r>
            <a:r>
              <a:rPr lang="en-US" dirty="0" err="1"/>
              <a:t>durch</a:t>
            </a:r>
            <a:r>
              <a:rPr lang="en-US" dirty="0"/>
              <a:t> </a:t>
            </a:r>
            <a:r>
              <a:rPr lang="en-US" dirty="0" err="1"/>
              <a:t>einen</a:t>
            </a:r>
            <a:r>
              <a:rPr lang="en-US" dirty="0"/>
              <a:t> </a:t>
            </a:r>
            <a:r>
              <a:rPr lang="en-US" dirty="0" err="1"/>
              <a:t>Interviewprozess</a:t>
            </a:r>
            <a:r>
              <a:rPr lang="en-US" dirty="0"/>
              <a:t>. </a:t>
            </a:r>
          </a:p>
          <a:p>
            <a:pPr marL="171450" indent="-171450">
              <a:buFont typeface="Arial" panose="020B0604020202020204" pitchFamily="34" charset="0"/>
              <a:buChar char="•"/>
            </a:pPr>
            <a:r>
              <a:rPr lang="en-US" dirty="0"/>
              <a:t>Das </a:t>
            </a:r>
            <a:r>
              <a:rPr lang="en-US" dirty="0" err="1"/>
              <a:t>letzte</a:t>
            </a:r>
            <a:r>
              <a:rPr lang="en-US" dirty="0"/>
              <a:t> Interview </a:t>
            </a:r>
            <a:r>
              <a:rPr lang="en-US" dirty="0" err="1"/>
              <a:t>ist</a:t>
            </a:r>
            <a:r>
              <a:rPr lang="en-US" dirty="0"/>
              <a:t> </a:t>
            </a:r>
            <a:r>
              <a:rPr lang="en-US" dirty="0" err="1"/>
              <a:t>mit</a:t>
            </a:r>
            <a:r>
              <a:rPr lang="en-US" dirty="0"/>
              <a:t> Udi </a:t>
            </a:r>
            <a:r>
              <a:rPr lang="en-US" dirty="0" err="1"/>
              <a:t>Dahan</a:t>
            </a:r>
            <a:r>
              <a:rPr lang="en-US" dirty="0"/>
              <a:t> (</a:t>
            </a:r>
            <a:r>
              <a:rPr lang="en-US" dirty="0" err="1"/>
              <a:t>Psychologie</a:t>
            </a:r>
            <a:r>
              <a:rPr lang="en-US" dirty="0"/>
              <a:t>, </a:t>
            </a:r>
            <a:r>
              <a:rPr lang="en-US" dirty="0" err="1"/>
              <a:t>sehr</a:t>
            </a:r>
            <a:r>
              <a:rPr lang="en-US" dirty="0"/>
              <a:t> </a:t>
            </a:r>
            <a:r>
              <a:rPr lang="en-US" dirty="0" err="1"/>
              <a:t>belesen</a:t>
            </a:r>
            <a:r>
              <a:rPr lang="en-US" dirty="0"/>
              <a:t>).</a:t>
            </a:r>
          </a:p>
          <a:p>
            <a:endParaRPr lang="en-US" dirty="0"/>
          </a:p>
          <a:p>
            <a:r>
              <a:rPr lang="en-US" dirty="0"/>
              <a:t>Der </a:t>
            </a:r>
            <a:r>
              <a:rPr lang="en-US" dirty="0" err="1"/>
              <a:t>Kandidat</a:t>
            </a:r>
            <a:r>
              <a:rPr lang="en-US" dirty="0"/>
              <a:t> </a:t>
            </a:r>
            <a:r>
              <a:rPr lang="en-US" dirty="0" err="1"/>
              <a:t>stellt</a:t>
            </a:r>
            <a:r>
              <a:rPr lang="en-US" dirty="0"/>
              <a:t> </a:t>
            </a:r>
            <a:r>
              <a:rPr lang="en-US" dirty="0" err="1"/>
              <a:t>sich</a:t>
            </a:r>
            <a:r>
              <a:rPr lang="en-US" dirty="0"/>
              <a:t> und seine </a:t>
            </a:r>
            <a:r>
              <a:rPr lang="en-US" dirty="0" err="1"/>
              <a:t>Erfahrung</a:t>
            </a:r>
            <a:r>
              <a:rPr lang="en-US" dirty="0"/>
              <a:t> in den </a:t>
            </a:r>
            <a:r>
              <a:rPr lang="en-US" dirty="0" err="1"/>
              <a:t>Kontext</a:t>
            </a:r>
            <a:r>
              <a:rPr lang="en-US" dirty="0"/>
              <a:t> </a:t>
            </a:r>
            <a:r>
              <a:rPr lang="en-US" dirty="0" err="1"/>
              <a:t>unserer</a:t>
            </a:r>
            <a:r>
              <a:rPr lang="en-US" dirty="0"/>
              <a:t> </a:t>
            </a:r>
            <a:r>
              <a:rPr lang="en-US" dirty="0" err="1"/>
              <a:t>Werte</a:t>
            </a:r>
            <a:r>
              <a:rPr lang="en-US" dirty="0"/>
              <a:t> und </a:t>
            </a:r>
            <a:r>
              <a:rPr lang="en-US" dirty="0" err="1"/>
              <a:t>zeigt</a:t>
            </a:r>
            <a:r>
              <a:rPr lang="en-US" dirty="0"/>
              <a:t> seine </a:t>
            </a:r>
            <a:r>
              <a:rPr lang="en-US" dirty="0" err="1"/>
              <a:t>persönliche</a:t>
            </a:r>
            <a:r>
              <a:rPr lang="en-US" dirty="0"/>
              <a:t> </a:t>
            </a:r>
            <a:r>
              <a:rPr lang="en-US" dirty="0" err="1"/>
              <a:t>Einstellung</a:t>
            </a:r>
            <a:r>
              <a:rPr lang="en-US" dirty="0"/>
              <a:t> </a:t>
            </a:r>
            <a:r>
              <a:rPr lang="en-US" dirty="0" err="1"/>
              <a:t>zu</a:t>
            </a:r>
            <a:r>
              <a:rPr lang="en-US" dirty="0"/>
              <a:t> den </a:t>
            </a:r>
            <a:r>
              <a:rPr lang="en-US" dirty="0" err="1"/>
              <a:t>Werten</a:t>
            </a:r>
            <a:r>
              <a:rPr lang="en-US" dirty="0"/>
              <a:t>.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676868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zeigen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Verantwortung</a:t>
            </a:r>
            <a:r>
              <a:rPr lang="en-US" sz="1200" b="0" i="0" kern="1200" dirty="0">
                <a:solidFill>
                  <a:schemeClr val="tx1"/>
                </a:solidFill>
                <a:effectLst/>
                <a:latin typeface="+mn-lt"/>
                <a:ea typeface="+mn-ea"/>
                <a:cs typeface="+mn-cs"/>
              </a:rPr>
              <a:t>:</a:t>
            </a: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bringen</a:t>
            </a:r>
            <a:r>
              <a:rPr lang="en-US" sz="1200" b="0" i="0" kern="1200" dirty="0">
                <a:solidFill>
                  <a:schemeClr val="tx1"/>
                </a:solidFill>
                <a:effectLst/>
                <a:latin typeface="+mn-lt"/>
                <a:ea typeface="+mn-ea"/>
                <a:cs typeface="+mn-cs"/>
              </a:rPr>
              <a:t> Dinge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ende</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sehen</a:t>
            </a:r>
            <a:r>
              <a:rPr lang="en-US" sz="1200" b="0" i="0" kern="1200" dirty="0">
                <a:solidFill>
                  <a:schemeClr val="tx1"/>
                </a:solidFill>
                <a:effectLst/>
                <a:latin typeface="+mn-lt"/>
                <a:ea typeface="+mn-ea"/>
                <a:cs typeface="+mn-cs"/>
              </a:rPr>
              <a:t> das </a:t>
            </a:r>
            <a:r>
              <a:rPr lang="en-US" sz="1200" b="0" i="0" kern="1200" dirty="0" err="1">
                <a:solidFill>
                  <a:schemeClr val="tx1"/>
                </a:solidFill>
                <a:effectLst/>
                <a:latin typeface="+mn-lt"/>
                <a:ea typeface="+mn-ea"/>
                <a:cs typeface="+mn-cs"/>
              </a:rPr>
              <a:t>grosse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Ganze</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verhindern</a:t>
            </a:r>
            <a:r>
              <a:rPr lang="en-US" sz="1200" b="0" i="0" kern="1200" dirty="0">
                <a:solidFill>
                  <a:schemeClr val="tx1"/>
                </a:solidFill>
                <a:effectLst/>
                <a:latin typeface="+mn-lt"/>
                <a:ea typeface="+mn-ea"/>
                <a:cs typeface="+mn-cs"/>
              </a:rPr>
              <a:t> das Dinge </a:t>
            </a:r>
            <a:r>
              <a:rPr lang="en-US" sz="1200" b="0" i="0" kern="1200" dirty="0" err="1">
                <a:solidFill>
                  <a:schemeClr val="tx1"/>
                </a:solidFill>
                <a:effectLst/>
                <a:latin typeface="+mn-lt"/>
                <a:ea typeface="+mn-ea"/>
                <a:cs typeface="+mn-cs"/>
              </a:rPr>
              <a:t>zwischen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Stühle</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Bänke</a:t>
            </a:r>
            <a:r>
              <a:rPr lang="en-US" sz="1200" b="0" i="0" kern="1200" dirty="0">
                <a:solidFill>
                  <a:schemeClr val="tx1"/>
                </a:solidFill>
                <a:effectLst/>
                <a:latin typeface="+mn-lt"/>
                <a:ea typeface="+mn-ea"/>
                <a:cs typeface="+mn-cs"/>
              </a:rPr>
              <a:t> fallen</a:t>
            </a: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trennen</a:t>
            </a:r>
            <a:r>
              <a:rPr lang="en-US" sz="1200" b="0" i="0" kern="1200" dirty="0">
                <a:solidFill>
                  <a:schemeClr val="tx1"/>
                </a:solidFill>
                <a:effectLst/>
                <a:latin typeface="+mn-lt"/>
                <a:ea typeface="+mn-ea"/>
                <a:cs typeface="+mn-cs"/>
              </a:rPr>
              <a:t> Dinge die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jetzt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tun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müssen</a:t>
            </a:r>
            <a:r>
              <a:rPr lang="en-US" sz="1200" b="0" i="0" kern="1200" dirty="0">
                <a:solidFill>
                  <a:schemeClr val="tx1"/>
                </a:solidFill>
                <a:effectLst/>
                <a:latin typeface="+mn-lt"/>
                <a:ea typeface="+mn-ea"/>
                <a:cs typeface="+mn-cs"/>
              </a:rPr>
              <a:t> von </a:t>
            </a:r>
            <a:r>
              <a:rPr lang="en-US" sz="1200" b="0" i="0" kern="1200" dirty="0" err="1">
                <a:solidFill>
                  <a:schemeClr val="tx1"/>
                </a:solidFill>
                <a:effectLst/>
                <a:latin typeface="+mn-lt"/>
                <a:ea typeface="+mn-ea"/>
                <a:cs typeface="+mn-cs"/>
              </a:rPr>
              <a:t>Dingen</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später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oder</a:t>
            </a:r>
            <a:r>
              <a:rPr lang="en-US" sz="1200" b="0" i="0" kern="1200" dirty="0">
                <a:solidFill>
                  <a:schemeClr val="tx1"/>
                </a:solidFill>
                <a:effectLst/>
                <a:latin typeface="+mn-lt"/>
                <a:ea typeface="+mn-ea"/>
                <a:cs typeface="+mn-cs"/>
              </a:rPr>
              <a:t> gar </a:t>
            </a:r>
            <a:r>
              <a:rPr lang="en-US" sz="1200" b="0" i="0" kern="1200" dirty="0" err="1">
                <a:solidFill>
                  <a:schemeClr val="tx1"/>
                </a:solidFill>
                <a:effectLst/>
                <a:latin typeface="+mn-lt"/>
                <a:ea typeface="+mn-ea"/>
                <a:cs typeface="+mn-cs"/>
              </a:rPr>
              <a:t>nie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machen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werden</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motiviert</a:t>
            </a:r>
            <a:r>
              <a:rPr lang="en-US" sz="1200" b="0" i="0" kern="1200" dirty="0">
                <a:solidFill>
                  <a:schemeClr val="tx1"/>
                </a:solidFill>
                <a:effectLst/>
                <a:latin typeface="+mn-lt"/>
                <a:ea typeface="+mn-ea"/>
                <a:cs typeface="+mn-cs"/>
              </a:rPr>
              <a:t>:</a:t>
            </a:r>
          </a:p>
          <a:p>
            <a:pPr lvl="1"/>
            <a:r>
              <a:rPr lang="en-US" sz="1200" b="0" i="0" kern="1200" dirty="0">
                <a:solidFill>
                  <a:schemeClr val="tx1"/>
                </a:solidFill>
                <a:effectLst/>
                <a:latin typeface="+mn-lt"/>
                <a:ea typeface="+mn-ea"/>
                <a:cs typeface="+mn-cs"/>
              </a:rPr>
              <a:t>Eine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können</a:t>
            </a:r>
            <a:r>
              <a:rPr lang="en-US" sz="1200" b="0" i="0" kern="1200" dirty="0">
                <a:solidFill>
                  <a:schemeClr val="tx1"/>
                </a:solidFill>
                <a:effectLst/>
                <a:latin typeface="+mn-lt"/>
                <a:ea typeface="+mn-ea"/>
                <a:cs typeface="+mn-cs"/>
              </a:rPr>
              <a:t> das </a:t>
            </a:r>
            <a:r>
              <a:rPr lang="en-US" sz="1200" b="0" i="0" kern="1200" dirty="0" err="1">
                <a:solidFill>
                  <a:schemeClr val="tx1"/>
                </a:solidFill>
                <a:effectLst/>
                <a:latin typeface="+mn-lt"/>
                <a:ea typeface="+mn-ea"/>
                <a:cs typeface="+mn-cs"/>
              </a:rPr>
              <a:t>Einstellung</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haben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spass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neues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lernen</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auszuprobieren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ausserhalb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unserer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Spezialgebiete</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bereit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Fehler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machen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akzeptieren</a:t>
            </a:r>
            <a:r>
              <a:rPr lang="en-US" sz="1200" b="0" i="0" kern="1200" dirty="0">
                <a:solidFill>
                  <a:schemeClr val="tx1"/>
                </a:solidFill>
                <a:effectLst/>
                <a:latin typeface="+mn-lt"/>
                <a:ea typeface="+mn-ea"/>
                <a:cs typeface="+mn-cs"/>
              </a:rPr>
              <a:t> um </a:t>
            </a:r>
            <a:r>
              <a:rPr lang="en-US" sz="1200" b="0" i="0" kern="1200" dirty="0" err="1">
                <a:solidFill>
                  <a:schemeClr val="tx1"/>
                </a:solidFill>
                <a:effectLst/>
                <a:latin typeface="+mn-lt"/>
                <a:ea typeface="+mn-ea"/>
                <a:cs typeface="+mn-cs"/>
              </a:rPr>
              <a:t>daraus</a:t>
            </a:r>
            <a:r>
              <a:rPr lang="en-US" sz="1200" b="0" i="0" kern="1200" dirty="0">
                <a:solidFill>
                  <a:schemeClr val="tx1"/>
                </a:solidFill>
                <a:effectLst/>
                <a:latin typeface="+mn-lt"/>
                <a:ea typeface="+mn-ea"/>
                <a:cs typeface="+mn-cs"/>
              </a:rPr>
              <a:t> grosses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lernen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teilen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diese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Erfahrung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anderen</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Veränderung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umgehen</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uns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schnell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anzupassen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938163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zeigen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Maturität</a:t>
            </a:r>
            <a:r>
              <a:rPr lang="en-US" sz="1200" b="0" i="0" kern="1200" dirty="0">
                <a:solidFill>
                  <a:schemeClr val="tx1"/>
                </a:solidFill>
                <a:effectLst/>
                <a:latin typeface="+mn-lt"/>
                <a:ea typeface="+mn-ea"/>
                <a:cs typeface="+mn-cs"/>
              </a:rPr>
              <a:t>:</a:t>
            </a: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teilen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wissen</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helfen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anderen</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kennen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unsere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Grenzen</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wissen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wann</a:t>
            </a:r>
            <a:r>
              <a:rPr lang="en-US" sz="1200" b="0" i="0" kern="1200" dirty="0">
                <a:solidFill>
                  <a:schemeClr val="tx1"/>
                </a:solidFill>
                <a:effectLst/>
                <a:latin typeface="+mn-lt"/>
                <a:ea typeface="+mn-ea"/>
                <a:cs typeface="+mn-cs"/>
              </a:rPr>
              <a:t> um </a:t>
            </a:r>
            <a:r>
              <a:rPr lang="en-US" sz="1200" b="0" i="0" kern="1200" dirty="0" err="1">
                <a:solidFill>
                  <a:schemeClr val="tx1"/>
                </a:solidFill>
                <a:effectLst/>
                <a:latin typeface="+mn-lt"/>
                <a:ea typeface="+mn-ea"/>
                <a:cs typeface="+mn-cs"/>
              </a:rPr>
              <a:t>Hilfe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fragen</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Respektvoll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jedem</a:t>
            </a:r>
            <a:r>
              <a:rPr lang="en-US" sz="1200" b="0" i="0" kern="1200" dirty="0">
                <a:solidFill>
                  <a:schemeClr val="tx1"/>
                </a:solidFill>
                <a:effectLst/>
                <a:latin typeface="+mn-lt"/>
                <a:ea typeface="+mn-ea"/>
                <a:cs typeface="+mn-cs"/>
              </a:rPr>
              <a:t> (customers, co-workers, and partners)</a:t>
            </a:r>
          </a:p>
          <a:p>
            <a:pPr lvl="1"/>
            <a:r>
              <a:rPr lang="en-US" sz="1200" b="0" i="0" kern="1200" dirty="0" err="1">
                <a:solidFill>
                  <a:schemeClr val="tx1"/>
                </a:solidFill>
                <a:effectLst/>
                <a:latin typeface="+mn-lt"/>
                <a:ea typeface="+mn-ea"/>
                <a:cs typeface="+mn-cs"/>
              </a:rPr>
              <a:t>Kommunizieren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aussagekräftig</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effektiv</a:t>
            </a:r>
            <a:r>
              <a:rPr lang="en-US" sz="1200" b="0" i="0" kern="1200" dirty="0">
                <a:solidFill>
                  <a:schemeClr val="tx1"/>
                </a:solidFill>
                <a:effectLst/>
                <a:latin typeface="+mn-lt"/>
                <a:ea typeface="+mn-ea"/>
                <a:cs typeface="+mn-cs"/>
              </a:rPr>
              <a:t>, both online and offline</a:t>
            </a:r>
          </a:p>
          <a:p>
            <a:pPr lvl="1"/>
            <a:r>
              <a:rPr lang="en-US" sz="1200" b="0" i="0" kern="1200" dirty="0" err="1">
                <a:solidFill>
                  <a:schemeClr val="tx1"/>
                </a:solidFill>
                <a:effectLst/>
                <a:latin typeface="+mn-lt"/>
                <a:ea typeface="+mn-ea"/>
                <a:cs typeface="+mn-cs"/>
              </a:rPr>
              <a:t>Unterstützen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Gruppenentscheide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wenn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einverstanden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(not passive-aggressive)</a:t>
            </a:r>
          </a:p>
          <a:p>
            <a:pPr lvl="1"/>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You have to believe in the values and live up to them</a:t>
            </a:r>
          </a:p>
          <a:p>
            <a:endParaRPr lang="de-CH" dirty="0"/>
          </a:p>
          <a:p>
            <a:r>
              <a:rPr lang="de-CH" dirty="0"/>
              <a:t>Damit wir das schaffen haben wir eine Feedbackkultur die sich an Just Culture anlehnt</a:t>
            </a:r>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62745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 Screenshot </a:t>
            </a:r>
            <a:r>
              <a:rPr lang="en-US" dirty="0" err="1"/>
              <a:t>zeigt</a:t>
            </a:r>
            <a:r>
              <a:rPr lang="en-US" dirty="0"/>
              <a:t> </a:t>
            </a:r>
            <a:r>
              <a:rPr lang="en-US" dirty="0" err="1"/>
              <a:t>ein</a:t>
            </a:r>
            <a:r>
              <a:rPr lang="en-US" dirty="0"/>
              <a:t> </a:t>
            </a:r>
            <a:r>
              <a:rPr lang="en-US" dirty="0" err="1"/>
              <a:t>Teil</a:t>
            </a:r>
            <a:r>
              <a:rPr lang="en-US" dirty="0"/>
              <a:t> </a:t>
            </a:r>
            <a:r>
              <a:rPr lang="en-US" dirty="0" err="1"/>
              <a:t>meines</a:t>
            </a:r>
            <a:r>
              <a:rPr lang="en-US" dirty="0"/>
              <a:t> Team, und das bin </a:t>
            </a:r>
            <a:r>
              <a:rPr lang="en-US" dirty="0" err="1"/>
              <a:t>ich</a:t>
            </a:r>
            <a:r>
              <a:rPr lang="en-US" dirty="0"/>
              <a:t>, [CLICK]</a:t>
            </a:r>
          </a:p>
          <a:p>
            <a:r>
              <a:rPr lang="en-US" dirty="0"/>
              <a:t>Ich </a:t>
            </a:r>
            <a:r>
              <a:rPr lang="en-US" dirty="0" err="1"/>
              <a:t>arbeite</a:t>
            </a:r>
            <a:r>
              <a:rPr lang="en-US" dirty="0"/>
              <a:t> von der </a:t>
            </a:r>
            <a:r>
              <a:rPr lang="en-US" dirty="0" err="1"/>
              <a:t>Schweiz</a:t>
            </a:r>
            <a:r>
              <a:rPr lang="en-US" dirty="0"/>
              <a:t> </a:t>
            </a:r>
            <a:r>
              <a:rPr lang="en-US" dirty="0" err="1"/>
              <a:t>aus</a:t>
            </a:r>
            <a:r>
              <a:rPr lang="en-US" dirty="0"/>
              <a:t> </a:t>
            </a:r>
            <a:r>
              <a:rPr lang="en-US" dirty="0" err="1"/>
              <a:t>unter</a:t>
            </a:r>
            <a:r>
              <a:rPr lang="en-US" dirty="0"/>
              <a:t> </a:t>
            </a:r>
            <a:r>
              <a:rPr lang="en-US" dirty="0" err="1"/>
              <a:t>dem</a:t>
            </a:r>
            <a:r>
              <a:rPr lang="en-US" dirty="0"/>
              <a:t> </a:t>
            </a:r>
            <a:r>
              <a:rPr lang="en-US" dirty="0" err="1"/>
              <a:t>rechtlichen</a:t>
            </a:r>
            <a:r>
              <a:rPr lang="en-US" dirty="0"/>
              <a:t> </a:t>
            </a:r>
            <a:r>
              <a:rPr lang="en-US" dirty="0" err="1"/>
              <a:t>Konstrukt</a:t>
            </a:r>
            <a:r>
              <a:rPr lang="en-US" dirty="0"/>
              <a:t> </a:t>
            </a:r>
            <a:r>
              <a:rPr lang="en-US" dirty="0" err="1"/>
              <a:t>tracelight</a:t>
            </a:r>
            <a:r>
              <a:rPr lang="en-US" dirty="0"/>
              <a:t> GmbH </a:t>
            </a:r>
            <a:r>
              <a:rPr lang="en-US" dirty="0" err="1"/>
              <a:t>als</a:t>
            </a:r>
            <a:r>
              <a:rPr lang="en-US" dirty="0"/>
              <a:t> Contractor </a:t>
            </a:r>
            <a:r>
              <a:rPr lang="en-US" dirty="0" err="1"/>
              <a:t>für</a:t>
            </a:r>
            <a:r>
              <a:rPr lang="en-US" dirty="0"/>
              <a:t> Particular Software</a:t>
            </a:r>
          </a:p>
          <a:p>
            <a:r>
              <a:rPr lang="en-US" dirty="0" err="1"/>
              <a:t>Als</a:t>
            </a:r>
            <a:r>
              <a:rPr lang="en-US" dirty="0"/>
              <a:t> Software Engineer bin </a:t>
            </a:r>
            <a:r>
              <a:rPr lang="en-US" dirty="0" err="1"/>
              <a:t>ich</a:t>
            </a:r>
            <a:r>
              <a:rPr lang="en-US" dirty="0"/>
              <a:t> </a:t>
            </a:r>
            <a:r>
              <a:rPr lang="en-US" dirty="0" err="1"/>
              <a:t>mitverantwortlich</a:t>
            </a:r>
            <a:r>
              <a:rPr lang="en-US" dirty="0"/>
              <a:t> </a:t>
            </a:r>
            <a:r>
              <a:rPr lang="en-US" dirty="0" err="1"/>
              <a:t>für</a:t>
            </a:r>
            <a:endParaRPr lang="en-US" dirty="0"/>
          </a:p>
          <a:p>
            <a:endParaRPr lang="en-US" dirty="0"/>
          </a:p>
          <a:p>
            <a:r>
              <a:rPr lang="en-US" dirty="0"/>
              <a:t>4 «products» and a Platform for over 1000 customers world wide being used by tens of thousands developers</a:t>
            </a:r>
          </a:p>
          <a:p>
            <a:endParaRPr lang="en-US" dirty="0"/>
          </a:p>
          <a:p>
            <a:r>
              <a:rPr lang="en-US" dirty="0"/>
              <a:t>Und das Consulting und Support</a:t>
            </a:r>
          </a:p>
          <a:p>
            <a:endParaRPr lang="en-US" dirty="0"/>
          </a:p>
          <a:p>
            <a:r>
              <a:rPr lang="en-US" dirty="0"/>
              <a:t>Ich will </a:t>
            </a:r>
            <a:r>
              <a:rPr lang="en-US" dirty="0" err="1"/>
              <a:t>euch</a:t>
            </a:r>
            <a:r>
              <a:rPr lang="en-US" dirty="0"/>
              <a:t> in </a:t>
            </a:r>
            <a:r>
              <a:rPr lang="en-US" dirty="0" err="1"/>
              <a:t>diesem</a:t>
            </a:r>
            <a:r>
              <a:rPr lang="en-US" dirty="0"/>
              <a:t> </a:t>
            </a:r>
            <a:r>
              <a:rPr lang="en-US" dirty="0" err="1"/>
              <a:t>Vortrag</a:t>
            </a:r>
            <a:r>
              <a:rPr lang="en-US" dirty="0"/>
              <a:t> </a:t>
            </a:r>
            <a:r>
              <a:rPr lang="en-US" dirty="0" err="1"/>
              <a:t>meine</a:t>
            </a:r>
            <a:r>
              <a:rPr lang="en-US" dirty="0"/>
              <a:t> </a:t>
            </a:r>
            <a:r>
              <a:rPr lang="en-US" dirty="0" err="1"/>
              <a:t>Erfahrungen</a:t>
            </a:r>
            <a:r>
              <a:rPr lang="en-US" dirty="0"/>
              <a:t> </a:t>
            </a:r>
            <a:r>
              <a:rPr lang="en-US" dirty="0" err="1"/>
              <a:t>im</a:t>
            </a:r>
            <a:r>
              <a:rPr lang="en-US" dirty="0"/>
              <a:t> Context Particular Software </a:t>
            </a:r>
            <a:r>
              <a:rPr lang="en-US" dirty="0" err="1"/>
              <a:t>aufzeigen</a:t>
            </a:r>
            <a:r>
              <a:rPr lang="en-US" dirty="0"/>
              <a:t>. Dies </a:t>
            </a:r>
            <a:r>
              <a:rPr lang="en-US" dirty="0" err="1"/>
              <a:t>ist</a:t>
            </a:r>
            <a:r>
              <a:rPr lang="en-US" dirty="0"/>
              <a:t> </a:t>
            </a:r>
            <a:r>
              <a:rPr lang="en-US" dirty="0" err="1"/>
              <a:t>keine</a:t>
            </a:r>
            <a:r>
              <a:rPr lang="en-US" dirty="0"/>
              <a:t> 1:1 </a:t>
            </a:r>
            <a:r>
              <a:rPr lang="en-US" dirty="0" err="1"/>
              <a:t>Anleitung</a:t>
            </a:r>
            <a:r>
              <a:rPr lang="en-US" dirty="0"/>
              <a:t> </a:t>
            </a:r>
            <a:r>
              <a:rPr lang="en-US" dirty="0" err="1"/>
              <a:t>mit</a:t>
            </a:r>
            <a:r>
              <a:rPr lang="en-US" dirty="0"/>
              <a:t> </a:t>
            </a:r>
            <a:r>
              <a:rPr lang="en-US" dirty="0" err="1"/>
              <a:t>einem</a:t>
            </a:r>
            <a:r>
              <a:rPr lang="en-US" dirty="0"/>
              <a:t> Summary am </a:t>
            </a:r>
            <a:r>
              <a:rPr lang="en-US" dirty="0" err="1"/>
              <a:t>Schluss</a:t>
            </a:r>
            <a:r>
              <a:rPr lang="en-US" dirty="0"/>
              <a:t> </a:t>
            </a:r>
            <a:r>
              <a:rPr lang="en-US" dirty="0" err="1"/>
              <a:t>mit</a:t>
            </a:r>
            <a:r>
              <a:rPr lang="en-US" dirty="0"/>
              <a:t> </a:t>
            </a:r>
            <a:r>
              <a:rPr lang="en-US" dirty="0" err="1"/>
              <a:t>Aktionspunkten</a:t>
            </a:r>
            <a:r>
              <a:rPr lang="en-US" dirty="0"/>
              <a:t> die </a:t>
            </a:r>
            <a:r>
              <a:rPr lang="en-US" dirty="0" err="1"/>
              <a:t>ihr</a:t>
            </a:r>
            <a:r>
              <a:rPr lang="en-US" dirty="0"/>
              <a:t> in </a:t>
            </a:r>
            <a:r>
              <a:rPr lang="en-US" dirty="0" err="1"/>
              <a:t>eurer</a:t>
            </a:r>
            <a:r>
              <a:rPr lang="en-US" dirty="0"/>
              <a:t> </a:t>
            </a:r>
            <a:r>
              <a:rPr lang="en-US" dirty="0" err="1"/>
              <a:t>Firma</a:t>
            </a:r>
            <a:r>
              <a:rPr lang="en-US" dirty="0"/>
              <a:t> </a:t>
            </a:r>
            <a:r>
              <a:rPr lang="en-US" dirty="0" err="1"/>
              <a:t>aufnehmen</a:t>
            </a:r>
            <a:r>
              <a:rPr lang="en-US" dirty="0"/>
              <a:t> </a:t>
            </a:r>
            <a:r>
              <a:rPr lang="en-US" dirty="0" err="1"/>
              <a:t>müsst</a:t>
            </a:r>
            <a:r>
              <a:rPr lang="en-US" dirty="0"/>
              <a:t>. </a:t>
            </a:r>
            <a:r>
              <a:rPr lang="en-US" dirty="0" err="1"/>
              <a:t>Es</a:t>
            </a:r>
            <a:r>
              <a:rPr lang="en-US" dirty="0"/>
              <a:t> </a:t>
            </a:r>
            <a:r>
              <a:rPr lang="en-US" dirty="0" err="1"/>
              <a:t>ist</a:t>
            </a:r>
            <a:r>
              <a:rPr lang="en-US" dirty="0"/>
              <a:t> </a:t>
            </a:r>
            <a:r>
              <a:rPr lang="en-US" dirty="0" err="1"/>
              <a:t>mehr</a:t>
            </a:r>
            <a:r>
              <a:rPr lang="en-US" dirty="0"/>
              <a:t> </a:t>
            </a:r>
            <a:r>
              <a:rPr lang="en-US" dirty="0" err="1"/>
              <a:t>ein</a:t>
            </a:r>
            <a:r>
              <a:rPr lang="en-US" dirty="0"/>
              <a:t> </a:t>
            </a:r>
            <a:r>
              <a:rPr lang="en-US" dirty="0" err="1"/>
              <a:t>Gedankenaustausch</a:t>
            </a:r>
            <a:r>
              <a:rPr lang="en-US" dirty="0"/>
              <a:t> </a:t>
            </a:r>
            <a:r>
              <a:rPr lang="en-US" dirty="0" err="1"/>
              <a:t>oder</a:t>
            </a:r>
            <a:r>
              <a:rPr lang="en-US" dirty="0"/>
              <a:t> </a:t>
            </a:r>
            <a:r>
              <a:rPr lang="en-US" dirty="0" err="1"/>
              <a:t>Anregung</a:t>
            </a:r>
            <a:r>
              <a:rPr lang="en-US" dirty="0"/>
              <a:t> </a:t>
            </a:r>
            <a:r>
              <a:rPr lang="en-US" dirty="0" err="1"/>
              <a:t>sich</a:t>
            </a:r>
            <a:r>
              <a:rPr lang="en-US" dirty="0"/>
              <a:t> </a:t>
            </a:r>
            <a:r>
              <a:rPr lang="en-US" dirty="0" err="1"/>
              <a:t>als</a:t>
            </a:r>
            <a:r>
              <a:rPr lang="en-US" dirty="0"/>
              <a:t> Individuum </a:t>
            </a:r>
            <a:r>
              <a:rPr lang="en-US" dirty="0" err="1"/>
              <a:t>oder</a:t>
            </a:r>
            <a:r>
              <a:rPr lang="en-US" dirty="0"/>
              <a:t> </a:t>
            </a:r>
            <a:r>
              <a:rPr lang="en-US" dirty="0" err="1"/>
              <a:t>Organisation</a:t>
            </a:r>
            <a:r>
              <a:rPr lang="en-US" dirty="0"/>
              <a:t> </a:t>
            </a:r>
            <a:r>
              <a:rPr lang="en-US" dirty="0" err="1"/>
              <a:t>aus</a:t>
            </a:r>
            <a:r>
              <a:rPr lang="en-US" dirty="0"/>
              <a:t> </a:t>
            </a:r>
            <a:r>
              <a:rPr lang="en-US" dirty="0" err="1"/>
              <a:t>bestehendem</a:t>
            </a:r>
            <a:r>
              <a:rPr lang="en-US" dirty="0"/>
              <a:t> </a:t>
            </a:r>
            <a:r>
              <a:rPr lang="en-US" dirty="0" err="1"/>
              <a:t>zu</a:t>
            </a:r>
            <a:r>
              <a:rPr lang="en-US" dirty="0"/>
              <a:t> </a:t>
            </a:r>
            <a:r>
              <a:rPr lang="en-US" dirty="0" err="1"/>
              <a:t>lösen</a:t>
            </a:r>
            <a:r>
              <a:rPr lang="en-US" dirty="0"/>
              <a:t> und </a:t>
            </a:r>
            <a:r>
              <a:rPr lang="en-US" dirty="0" err="1"/>
              <a:t>neue</a:t>
            </a:r>
            <a:r>
              <a:rPr lang="en-US" dirty="0"/>
              <a:t> </a:t>
            </a:r>
            <a:r>
              <a:rPr lang="en-US" dirty="0" err="1"/>
              <a:t>Wege</a:t>
            </a:r>
            <a:r>
              <a:rPr lang="en-US" dirty="0"/>
              <a:t> </a:t>
            </a:r>
            <a:r>
              <a:rPr lang="en-US" dirty="0" err="1"/>
              <a:t>zu</a:t>
            </a:r>
            <a:r>
              <a:rPr lang="en-US" dirty="0"/>
              <a:t> </a:t>
            </a:r>
            <a:r>
              <a:rPr lang="en-US" dirty="0" err="1"/>
              <a:t>gehen</a:t>
            </a:r>
            <a:r>
              <a:rPr lang="en-US" dirty="0"/>
              <a:t>.</a:t>
            </a:r>
          </a:p>
          <a:p>
            <a:endParaRPr lang="en-US" dirty="0"/>
          </a:p>
          <a:p>
            <a:r>
              <a:rPr lang="en-US" dirty="0" err="1"/>
              <a:t>Firma</a:t>
            </a:r>
            <a:r>
              <a:rPr lang="en-US" dirty="0"/>
              <a:t> von Udi </a:t>
            </a:r>
            <a:r>
              <a:rPr lang="en-US" dirty="0" err="1"/>
              <a:t>Dahan</a:t>
            </a:r>
            <a:r>
              <a:rPr lang="en-US" dirty="0"/>
              <a:t> </a:t>
            </a:r>
            <a:r>
              <a:rPr lang="en-US" dirty="0" err="1"/>
              <a:t>gegründet</a:t>
            </a:r>
            <a:r>
              <a:rPr lang="en-US" dirty="0"/>
              <a:t>, </a:t>
            </a:r>
            <a:r>
              <a:rPr lang="en-US" dirty="0" err="1"/>
              <a:t>er</a:t>
            </a:r>
            <a:r>
              <a:rPr lang="en-US" dirty="0"/>
              <a:t> </a:t>
            </a:r>
            <a:r>
              <a:rPr lang="en-US" dirty="0" err="1"/>
              <a:t>realisierte</a:t>
            </a:r>
            <a:r>
              <a:rPr lang="en-US" dirty="0"/>
              <a:t> </a:t>
            </a:r>
            <a:r>
              <a:rPr lang="en-US" dirty="0" err="1"/>
              <a:t>nur</a:t>
            </a:r>
            <a:r>
              <a:rPr lang="en-US" dirty="0"/>
              <a:t> </a:t>
            </a:r>
            <a:r>
              <a:rPr lang="en-US" dirty="0" err="1"/>
              <a:t>eine</a:t>
            </a:r>
            <a:r>
              <a:rPr lang="en-US" dirty="0"/>
              <a:t> </a:t>
            </a:r>
            <a:r>
              <a:rPr lang="en-US" dirty="0" err="1"/>
              <a:t>zerstreute</a:t>
            </a:r>
            <a:r>
              <a:rPr lang="en-US" dirty="0"/>
              <a:t> </a:t>
            </a:r>
            <a:r>
              <a:rPr lang="en-US" dirty="0" err="1"/>
              <a:t>Firma</a:t>
            </a:r>
            <a:r>
              <a:rPr lang="en-US" dirty="0"/>
              <a:t> </a:t>
            </a:r>
            <a:r>
              <a:rPr lang="en-US" dirty="0" err="1"/>
              <a:t>kann</a:t>
            </a:r>
            <a:r>
              <a:rPr lang="en-US" dirty="0"/>
              <a:t> 24/7 den Support und die </a:t>
            </a:r>
            <a:r>
              <a:rPr lang="en-US" dirty="0" err="1"/>
              <a:t>Entwicklung</a:t>
            </a:r>
            <a:r>
              <a:rPr lang="en-US" dirty="0"/>
              <a:t> der Platform </a:t>
            </a:r>
            <a:r>
              <a:rPr lang="en-US" dirty="0" err="1"/>
              <a:t>gewährleisten</a:t>
            </a:r>
            <a:r>
              <a:rPr lang="en-US" dirty="0"/>
              <a:t> auf </a:t>
            </a:r>
            <a:r>
              <a:rPr lang="en-US" dirty="0" err="1"/>
              <a:t>deren</a:t>
            </a:r>
            <a:r>
              <a:rPr lang="en-US" dirty="0"/>
              <a:t> </a:t>
            </a:r>
            <a:r>
              <a:rPr lang="en-US" dirty="0" err="1"/>
              <a:t>unsere</a:t>
            </a:r>
            <a:r>
              <a:rPr lang="en-US" dirty="0"/>
              <a:t> </a:t>
            </a:r>
            <a:r>
              <a:rPr lang="en-US" dirty="0" err="1"/>
              <a:t>Kunden</a:t>
            </a:r>
            <a:r>
              <a:rPr lang="en-US" dirty="0"/>
              <a:t> </a:t>
            </a:r>
            <a:r>
              <a:rPr lang="en-US" dirty="0" err="1"/>
              <a:t>ihre</a:t>
            </a:r>
            <a:r>
              <a:rPr lang="en-US" dirty="0"/>
              <a:t> Mission Critical </a:t>
            </a:r>
            <a:r>
              <a:rPr lang="en-US" dirty="0" err="1"/>
              <a:t>Systeme</a:t>
            </a:r>
            <a:r>
              <a:rPr lang="en-US" dirty="0"/>
              <a:t> </a:t>
            </a:r>
            <a:r>
              <a:rPr lang="en-US" dirty="0" err="1"/>
              <a:t>aufbauen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Ich </a:t>
            </a:r>
            <a:r>
              <a:rPr lang="en-US" dirty="0" err="1"/>
              <a:t>liebe</a:t>
            </a:r>
            <a:r>
              <a:rPr lang="en-US" dirty="0"/>
              <a:t> Remote Working den </a:t>
            </a:r>
            <a:r>
              <a:rPr lang="en-US" dirty="0" err="1"/>
              <a:t>es</a:t>
            </a:r>
            <a:r>
              <a:rPr lang="en-US" dirty="0"/>
              <a:t> </a:t>
            </a:r>
            <a:r>
              <a:rPr lang="en-US" dirty="0" err="1"/>
              <a:t>erlaub</a:t>
            </a:r>
            <a:r>
              <a:rPr lang="en-US" dirty="0"/>
              <a:t> </a:t>
            </a:r>
            <a:r>
              <a:rPr lang="en-US" dirty="0" err="1"/>
              <a:t>mir</a:t>
            </a:r>
            <a:r>
              <a:rPr lang="en-US" dirty="0"/>
              <a:t>, [CLICK]</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934040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Just Culture </a:t>
            </a:r>
            <a:r>
              <a:rPr lang="en-US" sz="1200" b="0" i="0" kern="1200" dirty="0" err="1">
                <a:solidFill>
                  <a:schemeClr val="tx1"/>
                </a:solidFill>
                <a:effectLst/>
                <a:latin typeface="+mn-lt"/>
                <a:ea typeface="+mn-ea"/>
                <a:cs typeface="+mn-cs"/>
              </a:rPr>
              <a:t>aus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Medizin</a:t>
            </a:r>
            <a:endParaRPr lang="en-US" sz="1200" b="0" i="0" kern="1200" dirty="0">
              <a:solidFill>
                <a:schemeClr val="tx1"/>
              </a:solidFill>
              <a:effectLst/>
              <a:latin typeface="+mn-lt"/>
              <a:ea typeface="+mn-ea"/>
              <a:cs typeface="+mn-cs"/>
            </a:endParaRP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„Neulich merkte ich nach einem Einsatz, dass meine Taschenlampe kaputt war“,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„Ich hatte sie vor dem Abflug nicht kontrolliert. Niemand wusste von dem Fehler. Trotzdem sprach ich im </a:t>
            </a:r>
            <a:r>
              <a:rPr lang="de-CH" sz="1200" b="0" i="0" kern="1200" dirty="0" err="1">
                <a:solidFill>
                  <a:schemeClr val="tx1"/>
                </a:solidFill>
                <a:effectLst/>
                <a:latin typeface="+mn-lt"/>
                <a:ea typeface="+mn-ea"/>
                <a:cs typeface="+mn-cs"/>
              </a:rPr>
              <a:t>Debriefing</a:t>
            </a:r>
            <a:r>
              <a:rPr lang="de-CH" sz="1200" b="0" i="0" kern="1200" dirty="0">
                <a:solidFill>
                  <a:schemeClr val="tx1"/>
                </a:solidFill>
                <a:effectLst/>
                <a:latin typeface="+mn-lt"/>
                <a:ea typeface="+mn-ea"/>
                <a:cs typeface="+mn-cs"/>
              </a:rPr>
              <a:t> darüber. Das Zugeben eines Fehlers erleichtert dein Gewissen. Und die Kollegen werden daran erinnert, ihre eigenen Taschenlampen zu prüfen.“</a:t>
            </a: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Just Culture sei ein phänomenales ­System, um in jedem Job besser zu werden,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„Stell dir vor, du verärgerst einen Kunden, weil du in einer E-Mail die falsche Anrede verwendest. Verschweigst du den Fehler, passiert er vielleicht auch deinen Kollegen. Teilst du ihn, profitiert das ganze Team von deinem Erkenntnisgewinn.“</a:t>
            </a:r>
          </a:p>
          <a:p>
            <a:endParaRPr lang="en-US" dirty="0"/>
          </a:p>
          <a:p>
            <a:r>
              <a:rPr lang="en-US" dirty="0"/>
              <a:t>U</a:t>
            </a:r>
            <a:r>
              <a:rPr lang="de-CH" dirty="0"/>
              <a:t>m eine Umgebung zu kreieren die Fehler erlaubt braucht es auch ein Feedback Prozess damit man weiss wo man steht. Denn nicht jeder kann Feedback geben. Jemand ist vielleicht gut im Feedback geben aber schlechter im Feedback entgegennehmen (oder umgekehrt)</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862825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Mentoring und Coaching </a:t>
            </a:r>
            <a:r>
              <a:rPr lang="en-US" dirty="0" err="1"/>
              <a:t>mit</a:t>
            </a:r>
            <a:r>
              <a:rPr lang="en-US" dirty="0"/>
              <a:t> </a:t>
            </a:r>
            <a:r>
              <a:rPr lang="en-US" dirty="0" err="1"/>
              <a:t>einem</a:t>
            </a:r>
            <a:r>
              <a:rPr lang="en-US" dirty="0"/>
              <a:t> Mentor </a:t>
            </a:r>
            <a:r>
              <a:rPr lang="en-US" dirty="0" err="1"/>
              <a:t>oder</a:t>
            </a:r>
            <a:r>
              <a:rPr lang="en-US" dirty="0"/>
              <a:t> Coach</a:t>
            </a:r>
          </a:p>
          <a:p>
            <a:r>
              <a:rPr lang="en-US" dirty="0"/>
              <a:t>1:1 </a:t>
            </a:r>
            <a:r>
              <a:rPr lang="en-US" dirty="0" err="1"/>
              <a:t>mit</a:t>
            </a:r>
            <a:r>
              <a:rPr lang="en-US" dirty="0"/>
              <a:t> </a:t>
            </a:r>
            <a:r>
              <a:rPr lang="en-US" dirty="0" err="1"/>
              <a:t>dem</a:t>
            </a:r>
            <a:r>
              <a:rPr lang="en-US" dirty="0"/>
              <a:t> CEO </a:t>
            </a:r>
            <a:r>
              <a:rPr lang="en-US" dirty="0" err="1"/>
              <a:t>zwei</a:t>
            </a:r>
            <a:r>
              <a:rPr lang="en-US" dirty="0"/>
              <a:t> mal pro Quartal</a:t>
            </a:r>
          </a:p>
          <a:p>
            <a:endParaRPr lang="en-US" dirty="0"/>
          </a:p>
          <a:p>
            <a:r>
              <a:rPr lang="en-US" dirty="0"/>
              <a:t>Sind </a:t>
            </a:r>
            <a:r>
              <a:rPr lang="en-US" dirty="0" err="1"/>
              <a:t>wir</a:t>
            </a:r>
            <a:r>
              <a:rPr lang="en-US" dirty="0"/>
              <a:t> </a:t>
            </a:r>
            <a:r>
              <a:rPr lang="en-US" dirty="0" err="1"/>
              <a:t>schon</a:t>
            </a:r>
            <a:r>
              <a:rPr lang="en-US" dirty="0"/>
              <a:t> da wo </a:t>
            </a:r>
            <a:r>
              <a:rPr lang="en-US" dirty="0" err="1"/>
              <a:t>wir</a:t>
            </a:r>
            <a:r>
              <a:rPr lang="en-US" dirty="0"/>
              <a:t> sein </a:t>
            </a:r>
            <a:r>
              <a:rPr lang="en-US" dirty="0" err="1"/>
              <a:t>wollen</a:t>
            </a:r>
            <a:r>
              <a:rPr lang="en-US" dirty="0"/>
              <a:t>? </a:t>
            </a:r>
            <a:r>
              <a:rPr lang="en-US" dirty="0" err="1"/>
              <a:t>Nein</a:t>
            </a:r>
            <a:r>
              <a:rPr lang="en-US" dirty="0"/>
              <a:t> </a:t>
            </a:r>
            <a:r>
              <a:rPr lang="en-US" dirty="0" err="1"/>
              <a:t>überhaupt</a:t>
            </a:r>
            <a:r>
              <a:rPr lang="en-US" dirty="0"/>
              <a:t> </a:t>
            </a:r>
            <a:r>
              <a:rPr lang="en-US" dirty="0" err="1"/>
              <a:t>nicht</a:t>
            </a:r>
            <a:r>
              <a:rPr lang="en-US" dirty="0"/>
              <a:t>. </a:t>
            </a:r>
            <a:r>
              <a:rPr lang="en-US" dirty="0" err="1"/>
              <a:t>Wir</a:t>
            </a:r>
            <a:r>
              <a:rPr lang="en-US" dirty="0"/>
              <a:t> </a:t>
            </a:r>
            <a:r>
              <a:rPr lang="en-US" dirty="0" err="1"/>
              <a:t>geben</a:t>
            </a:r>
            <a:r>
              <a:rPr lang="en-US" dirty="0"/>
              <a:t> </a:t>
            </a:r>
            <a:r>
              <a:rPr lang="en-US" dirty="0" err="1"/>
              <a:t>einander</a:t>
            </a:r>
            <a:r>
              <a:rPr lang="en-US" dirty="0"/>
              <a:t> Feedback. </a:t>
            </a:r>
            <a:r>
              <a:rPr lang="en-US" dirty="0" err="1"/>
              <a:t>Beispiel</a:t>
            </a:r>
            <a:r>
              <a:rPr lang="en-US" dirty="0"/>
              <a:t> </a:t>
            </a:r>
            <a:r>
              <a:rPr lang="en-US" dirty="0" err="1"/>
              <a:t>hin</a:t>
            </a:r>
            <a:r>
              <a:rPr lang="en-US" dirty="0"/>
              <a:t> und her in Slack. </a:t>
            </a:r>
            <a:r>
              <a:rPr lang="en-US" dirty="0" err="1"/>
              <a:t>Mit</a:t>
            </a:r>
            <a:r>
              <a:rPr lang="en-US" dirty="0"/>
              <a:t> der Zeit </a:t>
            </a:r>
            <a:r>
              <a:rPr lang="en-US" dirty="0" err="1"/>
              <a:t>lernten</a:t>
            </a:r>
            <a:r>
              <a:rPr lang="en-US" dirty="0"/>
              <a:t> </a:t>
            </a:r>
            <a:r>
              <a:rPr lang="en-US" dirty="0" err="1"/>
              <a:t>wir</a:t>
            </a:r>
            <a:r>
              <a:rPr lang="en-US" dirty="0"/>
              <a:t> </a:t>
            </a:r>
            <a:r>
              <a:rPr lang="en-US" dirty="0" err="1"/>
              <a:t>wann</a:t>
            </a:r>
            <a:r>
              <a:rPr lang="en-US" dirty="0"/>
              <a:t> </a:t>
            </a:r>
            <a:r>
              <a:rPr lang="en-US" dirty="0" err="1"/>
              <a:t>es</a:t>
            </a:r>
            <a:r>
              <a:rPr lang="en-US" dirty="0"/>
              <a:t> </a:t>
            </a:r>
            <a:r>
              <a:rPr lang="en-US" dirty="0" err="1"/>
              <a:t>besser</a:t>
            </a:r>
            <a:r>
              <a:rPr lang="en-US" dirty="0"/>
              <a:t> </a:t>
            </a:r>
            <a:r>
              <a:rPr lang="en-US" dirty="0" err="1"/>
              <a:t>ist</a:t>
            </a:r>
            <a:r>
              <a:rPr lang="en-US" dirty="0"/>
              <a:t> </a:t>
            </a:r>
            <a:r>
              <a:rPr lang="en-US" dirty="0" err="1"/>
              <a:t>ein</a:t>
            </a:r>
            <a:r>
              <a:rPr lang="en-US" dirty="0"/>
              <a:t> </a:t>
            </a:r>
            <a:r>
              <a:rPr lang="en-US" dirty="0" err="1"/>
              <a:t>Phonecall</a:t>
            </a:r>
            <a:r>
              <a:rPr lang="en-US" dirty="0"/>
              <a:t> </a:t>
            </a:r>
            <a:r>
              <a:rPr lang="en-US" dirty="0" err="1"/>
              <a:t>zu</a:t>
            </a:r>
            <a:r>
              <a:rPr lang="en-US" dirty="0"/>
              <a:t> </a:t>
            </a:r>
            <a:r>
              <a:rPr lang="en-US" dirty="0" err="1"/>
              <a:t>machen</a:t>
            </a:r>
            <a:r>
              <a:rPr lang="en-US" dirty="0"/>
              <a:t>.</a:t>
            </a:r>
          </a:p>
          <a:p>
            <a:endParaRPr lang="en-US" baseline="0" dirty="0"/>
          </a:p>
          <a:p>
            <a:r>
              <a:rPr lang="en-US" baseline="0" dirty="0"/>
              <a:t>Feedback </a:t>
            </a:r>
            <a:r>
              <a:rPr lang="en-US" baseline="0" dirty="0" err="1"/>
              <a:t>geben</a:t>
            </a:r>
            <a:r>
              <a:rPr lang="en-US" baseline="0" dirty="0"/>
              <a:t> </a:t>
            </a:r>
            <a:r>
              <a:rPr lang="en-US" baseline="0" dirty="0" err="1"/>
              <a:t>wir</a:t>
            </a:r>
            <a:r>
              <a:rPr lang="en-US" baseline="0" dirty="0"/>
              <a:t> in </a:t>
            </a:r>
            <a:r>
              <a:rPr lang="en-US" baseline="0" dirty="0" err="1"/>
              <a:t>dem</a:t>
            </a:r>
            <a:r>
              <a:rPr lang="en-US" baseline="0" dirty="0"/>
              <a:t> </a:t>
            </a:r>
            <a:r>
              <a:rPr lang="en-US" baseline="0" dirty="0" err="1"/>
              <a:t>wir</a:t>
            </a:r>
            <a:r>
              <a:rPr lang="en-US" baseline="0" dirty="0"/>
              <a:t> </a:t>
            </a:r>
            <a:r>
              <a:rPr lang="en-US" baseline="0" dirty="0" err="1"/>
              <a:t>uns</a:t>
            </a:r>
            <a:r>
              <a:rPr lang="en-US" baseline="0" dirty="0"/>
              <a:t> auf </a:t>
            </a:r>
            <a:r>
              <a:rPr lang="en-US" baseline="0" dirty="0" err="1"/>
              <a:t>unsere</a:t>
            </a:r>
            <a:r>
              <a:rPr lang="en-US" baseline="0" dirty="0"/>
              <a:t> </a:t>
            </a:r>
            <a:r>
              <a:rPr lang="en-US" baseline="0" dirty="0" err="1"/>
              <a:t>Werte</a:t>
            </a:r>
            <a:r>
              <a:rPr lang="en-US" baseline="0" dirty="0"/>
              <a:t> </a:t>
            </a:r>
            <a:r>
              <a:rPr lang="en-US" baseline="0" dirty="0" err="1"/>
              <a:t>berufen</a:t>
            </a:r>
            <a:r>
              <a:rPr lang="en-US" baseline="0" dirty="0"/>
              <a:t>. </a:t>
            </a:r>
            <a:r>
              <a:rPr lang="en-US" baseline="0" dirty="0" err="1"/>
              <a:t>Diese</a:t>
            </a:r>
            <a:r>
              <a:rPr lang="en-US" baseline="0" dirty="0"/>
              <a:t> </a:t>
            </a:r>
            <a:r>
              <a:rPr lang="en-US" baseline="0" dirty="0" err="1"/>
              <a:t>sind</a:t>
            </a:r>
            <a:r>
              <a:rPr lang="en-US" baseline="0" dirty="0"/>
              <a:t> die </a:t>
            </a:r>
            <a:r>
              <a:rPr lang="en-US" baseline="0" dirty="0" err="1"/>
              <a:t>Grundlage</a:t>
            </a:r>
            <a:r>
              <a:rPr lang="en-US" baseline="0"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069351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Zusammenarbeit</a:t>
            </a:r>
            <a:r>
              <a:rPr lang="en-US" dirty="0"/>
              <a:t> </a:t>
            </a:r>
            <a:r>
              <a:rPr lang="en-US" dirty="0" err="1"/>
              <a:t>funktioniert</a:t>
            </a:r>
            <a:r>
              <a:rPr lang="en-US" dirty="0"/>
              <a:t> </a:t>
            </a:r>
            <a:r>
              <a:rPr lang="en-US" dirty="0" err="1"/>
              <a:t>über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25120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Wenn</a:t>
            </a:r>
            <a:r>
              <a:rPr lang="en-US" dirty="0"/>
              <a:t> </a:t>
            </a:r>
            <a:r>
              <a:rPr lang="en-US" dirty="0" err="1"/>
              <a:t>jemand</a:t>
            </a:r>
            <a:r>
              <a:rPr lang="en-US" dirty="0"/>
              <a:t> das </a:t>
            </a:r>
            <a:r>
              <a:rPr lang="en-US" dirty="0" err="1"/>
              <a:t>Gefühl</a:t>
            </a:r>
            <a:r>
              <a:rPr lang="en-US" dirty="0"/>
              <a:t> hat </a:t>
            </a:r>
            <a:r>
              <a:rPr lang="en-US" dirty="0" err="1"/>
              <a:t>es</a:t>
            </a:r>
            <a:r>
              <a:rPr lang="en-US" dirty="0"/>
              <a:t> </a:t>
            </a:r>
            <a:r>
              <a:rPr lang="en-US" dirty="0" err="1"/>
              <a:t>fehlt</a:t>
            </a:r>
            <a:r>
              <a:rPr lang="en-US" dirty="0"/>
              <a:t> </a:t>
            </a:r>
            <a:r>
              <a:rPr lang="en-US" dirty="0" err="1"/>
              <a:t>etwas</a:t>
            </a:r>
            <a:r>
              <a:rPr lang="en-US" dirty="0"/>
              <a:t>, man </a:t>
            </a:r>
            <a:r>
              <a:rPr lang="en-US" dirty="0" err="1"/>
              <a:t>müsste</a:t>
            </a:r>
            <a:r>
              <a:rPr lang="en-US" dirty="0"/>
              <a:t> </a:t>
            </a:r>
            <a:r>
              <a:rPr lang="en-US" dirty="0" err="1"/>
              <a:t>etwas</a:t>
            </a:r>
            <a:r>
              <a:rPr lang="en-US" dirty="0"/>
              <a:t> </a:t>
            </a:r>
            <a:r>
              <a:rPr lang="en-US" dirty="0" err="1"/>
              <a:t>einführen</a:t>
            </a:r>
            <a:r>
              <a:rPr lang="en-US" dirty="0"/>
              <a:t> </a:t>
            </a:r>
            <a:r>
              <a:rPr lang="en-US" dirty="0" err="1"/>
              <a:t>oder</a:t>
            </a:r>
            <a:r>
              <a:rPr lang="en-US" dirty="0"/>
              <a:t> </a:t>
            </a:r>
            <a:r>
              <a:rPr lang="en-US" dirty="0" err="1"/>
              <a:t>einen</a:t>
            </a:r>
            <a:r>
              <a:rPr lang="en-US" dirty="0"/>
              <a:t> </a:t>
            </a:r>
            <a:r>
              <a:rPr lang="en-US" dirty="0" err="1"/>
              <a:t>bestehenden</a:t>
            </a:r>
            <a:r>
              <a:rPr lang="en-US" dirty="0"/>
              <a:t> </a:t>
            </a:r>
            <a:r>
              <a:rPr lang="en-US" dirty="0" err="1"/>
              <a:t>Prozess</a:t>
            </a:r>
            <a:r>
              <a:rPr lang="en-US" dirty="0"/>
              <a:t> </a:t>
            </a:r>
            <a:r>
              <a:rPr lang="en-US" dirty="0" err="1"/>
              <a:t>anpassen</a:t>
            </a:r>
            <a:r>
              <a:rPr lang="en-US" dirty="0"/>
              <a:t> </a:t>
            </a:r>
            <a:r>
              <a:rPr lang="en-US" dirty="0" err="1"/>
              <a:t>dann</a:t>
            </a:r>
            <a:r>
              <a:rPr lang="en-US" dirty="0"/>
              <a:t> </a:t>
            </a:r>
            <a:r>
              <a:rPr lang="en-US" dirty="0" err="1"/>
              <a:t>geht</a:t>
            </a:r>
            <a:r>
              <a:rPr lang="en-US" dirty="0"/>
              <a:t> Sie </a:t>
            </a:r>
            <a:r>
              <a:rPr lang="en-US" dirty="0" err="1"/>
              <a:t>folgendermassen</a:t>
            </a:r>
            <a:r>
              <a:rPr lang="en-US" dirty="0"/>
              <a:t> </a:t>
            </a:r>
            <a:r>
              <a:rPr lang="en-US" dirty="0" err="1"/>
              <a:t>vor</a:t>
            </a:r>
            <a:endParaRPr lang="en-US" dirty="0"/>
          </a:p>
          <a:p>
            <a:endParaRPr lang="en-US" dirty="0"/>
          </a:p>
          <a:p>
            <a:r>
              <a:rPr lang="en-US" dirty="0"/>
              <a:t>A change is jus a Pull Request away but it begins with an issue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1776395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Die Person </a:t>
            </a:r>
            <a:r>
              <a:rPr lang="en-US" dirty="0" err="1"/>
              <a:t>erfasst</a:t>
            </a:r>
            <a:r>
              <a:rPr lang="en-US" dirty="0"/>
              <a:t> </a:t>
            </a:r>
            <a:r>
              <a:rPr lang="en-US" dirty="0" err="1"/>
              <a:t>ein</a:t>
            </a:r>
            <a:r>
              <a:rPr lang="en-US" dirty="0"/>
              <a:t> Ticket in </a:t>
            </a:r>
            <a:r>
              <a:rPr lang="en-US" dirty="0" err="1"/>
              <a:t>unserem</a:t>
            </a:r>
            <a:r>
              <a:rPr lang="en-US" dirty="0"/>
              <a:t> Ticket System. </a:t>
            </a:r>
            <a:r>
              <a:rPr lang="en-US" dirty="0" err="1"/>
              <a:t>Wir</a:t>
            </a:r>
            <a:r>
              <a:rPr lang="en-US" dirty="0"/>
              <a:t> </a:t>
            </a:r>
            <a:r>
              <a:rPr lang="en-US" dirty="0" err="1"/>
              <a:t>benutzen</a:t>
            </a:r>
            <a:r>
              <a:rPr lang="en-US" dirty="0"/>
              <a:t> den </a:t>
            </a:r>
            <a:r>
              <a:rPr lang="en-US" dirty="0" err="1"/>
              <a:t>Github</a:t>
            </a:r>
            <a:r>
              <a:rPr lang="en-US" dirty="0"/>
              <a:t> issue tracker. </a:t>
            </a:r>
          </a:p>
          <a:p>
            <a:endParaRPr lang="en-US" dirty="0"/>
          </a:p>
          <a:p>
            <a:r>
              <a:rPr lang="en-US" dirty="0" err="1"/>
              <a:t>Hier</a:t>
            </a:r>
            <a:r>
              <a:rPr lang="en-US" dirty="0"/>
              <a:t> </a:t>
            </a:r>
            <a:r>
              <a:rPr lang="en-US" dirty="0" err="1"/>
              <a:t>ein</a:t>
            </a:r>
            <a:r>
              <a:rPr lang="en-US" dirty="0"/>
              <a:t> </a:t>
            </a:r>
            <a:r>
              <a:rPr lang="en-US" dirty="0" err="1"/>
              <a:t>konkretes</a:t>
            </a:r>
            <a:r>
              <a:rPr lang="en-US" dirty="0"/>
              <a:t> </a:t>
            </a:r>
            <a:r>
              <a:rPr lang="en-US" dirty="0" err="1"/>
              <a:t>Beispiel</a:t>
            </a:r>
            <a:r>
              <a:rPr lang="en-US" dirty="0"/>
              <a:t>. </a:t>
            </a:r>
            <a:r>
              <a:rPr lang="en-US" dirty="0" err="1"/>
              <a:t>Wir</a:t>
            </a:r>
            <a:r>
              <a:rPr lang="en-US" dirty="0"/>
              <a:t> </a:t>
            </a:r>
            <a:r>
              <a:rPr lang="en-US" dirty="0" err="1"/>
              <a:t>hatten</a:t>
            </a:r>
            <a:r>
              <a:rPr lang="en-US" dirty="0"/>
              <a:t> </a:t>
            </a:r>
            <a:r>
              <a:rPr lang="en-US" dirty="0" err="1"/>
              <a:t>ein</a:t>
            </a:r>
            <a:r>
              <a:rPr lang="en-US" dirty="0"/>
              <a:t> Spreadsheet in </a:t>
            </a:r>
            <a:r>
              <a:rPr lang="en-US" dirty="0" err="1"/>
              <a:t>dem</a:t>
            </a:r>
            <a:r>
              <a:rPr lang="en-US" dirty="0"/>
              <a:t> </a:t>
            </a:r>
            <a:r>
              <a:rPr lang="en-US" dirty="0" err="1"/>
              <a:t>wir</a:t>
            </a:r>
            <a:r>
              <a:rPr lang="en-US" dirty="0"/>
              <a:t> </a:t>
            </a:r>
            <a:r>
              <a:rPr lang="en-US" dirty="0" err="1"/>
              <a:t>unseren</a:t>
            </a:r>
            <a:r>
              <a:rPr lang="en-US" dirty="0"/>
              <a:t> </a:t>
            </a:r>
            <a:r>
              <a:rPr lang="en-US" dirty="0" err="1"/>
              <a:t>Freitage</a:t>
            </a:r>
            <a:r>
              <a:rPr lang="en-US" dirty="0"/>
              <a:t> </a:t>
            </a:r>
            <a:r>
              <a:rPr lang="en-US" dirty="0" err="1"/>
              <a:t>eintragen</a:t>
            </a:r>
            <a:r>
              <a:rPr lang="en-US" dirty="0"/>
              <a:t> </a:t>
            </a:r>
            <a:r>
              <a:rPr lang="en-US" dirty="0" err="1"/>
              <a:t>sollten</a:t>
            </a:r>
            <a:r>
              <a:rPr lang="en-US" dirty="0"/>
              <a:t>. Die </a:t>
            </a:r>
            <a:r>
              <a:rPr lang="en-US" dirty="0" err="1"/>
              <a:t>Idee</a:t>
            </a:r>
            <a:r>
              <a:rPr lang="en-US" dirty="0"/>
              <a:t> dieses Spreadsheets war </a:t>
            </a:r>
            <a:r>
              <a:rPr lang="en-US" dirty="0" err="1"/>
              <a:t>sicherzustellen</a:t>
            </a:r>
            <a:r>
              <a:rPr lang="en-US" dirty="0"/>
              <a:t>, </a:t>
            </a:r>
            <a:r>
              <a:rPr lang="en-US" dirty="0" err="1"/>
              <a:t>dass</a:t>
            </a:r>
            <a:r>
              <a:rPr lang="en-US" dirty="0"/>
              <a:t> </a:t>
            </a:r>
            <a:r>
              <a:rPr lang="en-US" dirty="0" err="1"/>
              <a:t>jeder</a:t>
            </a:r>
            <a:r>
              <a:rPr lang="en-US" dirty="0"/>
              <a:t> </a:t>
            </a:r>
            <a:r>
              <a:rPr lang="en-US" dirty="0" err="1"/>
              <a:t>mindestens</a:t>
            </a:r>
            <a:r>
              <a:rPr lang="en-US" dirty="0"/>
              <a:t> 10 </a:t>
            </a:r>
            <a:r>
              <a:rPr lang="en-US" dirty="0" err="1"/>
              <a:t>aufeinanderfolgende</a:t>
            </a:r>
            <a:r>
              <a:rPr lang="en-US" dirty="0"/>
              <a:t> </a:t>
            </a:r>
            <a:r>
              <a:rPr lang="en-US" dirty="0" err="1"/>
              <a:t>Tage</a:t>
            </a:r>
            <a:r>
              <a:rPr lang="en-US" dirty="0"/>
              <a:t> </a:t>
            </a:r>
            <a:r>
              <a:rPr lang="en-US" dirty="0" err="1"/>
              <a:t>frei</a:t>
            </a:r>
            <a:r>
              <a:rPr lang="en-US" dirty="0"/>
              <a:t> </a:t>
            </a:r>
            <a:r>
              <a:rPr lang="en-US" dirty="0" err="1"/>
              <a:t>nimmt</a:t>
            </a:r>
            <a:r>
              <a:rPr lang="en-US" dirty="0"/>
              <a:t> pro </a:t>
            </a:r>
            <a:r>
              <a:rPr lang="en-US" dirty="0" err="1"/>
              <a:t>Jahr</a:t>
            </a:r>
            <a:r>
              <a:rPr lang="en-US" dirty="0"/>
              <a:t>. Adam hat </a:t>
            </a:r>
            <a:r>
              <a:rPr lang="en-US" dirty="0" err="1"/>
              <a:t>dann</a:t>
            </a:r>
            <a:r>
              <a:rPr lang="en-US" dirty="0"/>
              <a:t> in dieses Spreadsheet 55 </a:t>
            </a:r>
            <a:r>
              <a:rPr lang="en-US" dirty="0" err="1"/>
              <a:t>Tage</a:t>
            </a:r>
            <a:r>
              <a:rPr lang="en-US" dirty="0"/>
              <a:t> </a:t>
            </a:r>
            <a:r>
              <a:rPr lang="en-US" dirty="0" err="1"/>
              <a:t>Ferien</a:t>
            </a:r>
            <a:r>
              <a:rPr lang="en-US" dirty="0"/>
              <a:t> </a:t>
            </a:r>
            <a:r>
              <a:rPr lang="en-US" dirty="0" err="1"/>
              <a:t>eingetragen</a:t>
            </a:r>
            <a:r>
              <a:rPr lang="en-US" dirty="0"/>
              <a:t>. </a:t>
            </a:r>
            <a:r>
              <a:rPr lang="en-US" dirty="0" err="1"/>
              <a:t>Jemand</a:t>
            </a:r>
            <a:r>
              <a:rPr lang="en-US" dirty="0"/>
              <a:t> </a:t>
            </a:r>
            <a:r>
              <a:rPr lang="en-US" dirty="0" err="1"/>
              <a:t>anderes</a:t>
            </a:r>
            <a:r>
              <a:rPr lang="en-US" dirty="0"/>
              <a:t> </a:t>
            </a:r>
            <a:r>
              <a:rPr lang="en-US" dirty="0" err="1"/>
              <a:t>ging</a:t>
            </a:r>
            <a:r>
              <a:rPr lang="en-US" dirty="0"/>
              <a:t> </a:t>
            </a:r>
            <a:r>
              <a:rPr lang="en-US" dirty="0" err="1"/>
              <a:t>dann</a:t>
            </a:r>
            <a:r>
              <a:rPr lang="en-US" dirty="0"/>
              <a:t> </a:t>
            </a:r>
            <a:r>
              <a:rPr lang="en-US" dirty="0" err="1"/>
              <a:t>hin</a:t>
            </a:r>
            <a:r>
              <a:rPr lang="en-US" dirty="0"/>
              <a:t> und </a:t>
            </a:r>
            <a:r>
              <a:rPr lang="en-US" dirty="0" err="1"/>
              <a:t>sortierte</a:t>
            </a:r>
            <a:r>
              <a:rPr lang="en-US" dirty="0"/>
              <a:t> dieses Spreadsheet </a:t>
            </a:r>
            <a:r>
              <a:rPr lang="en-US" dirty="0" err="1"/>
              <a:t>nach</a:t>
            </a:r>
            <a:r>
              <a:rPr lang="en-US" dirty="0"/>
              <a:t> </a:t>
            </a:r>
            <a:r>
              <a:rPr lang="en-US" dirty="0" err="1"/>
              <a:t>Anzahl</a:t>
            </a:r>
            <a:r>
              <a:rPr lang="en-US" dirty="0"/>
              <a:t> </a:t>
            </a:r>
            <a:r>
              <a:rPr lang="en-US" dirty="0" err="1"/>
              <a:t>tagen</a:t>
            </a:r>
            <a:r>
              <a:rPr lang="en-US" dirty="0"/>
              <a:t> </a:t>
            </a:r>
            <a:r>
              <a:rPr lang="en-US" dirty="0" err="1"/>
              <a:t>absteigend</a:t>
            </a:r>
            <a:r>
              <a:rPr lang="en-US" dirty="0"/>
              <a:t>. Adam war also </a:t>
            </a:r>
            <a:r>
              <a:rPr lang="en-US" dirty="0" err="1"/>
              <a:t>zuoberst</a:t>
            </a:r>
            <a:r>
              <a:rPr lang="en-US" dirty="0"/>
              <a:t>. Udi </a:t>
            </a:r>
            <a:r>
              <a:rPr lang="en-US" dirty="0" err="1"/>
              <a:t>Dahan</a:t>
            </a:r>
            <a:r>
              <a:rPr lang="en-US" dirty="0"/>
              <a:t> gab </a:t>
            </a:r>
            <a:r>
              <a:rPr lang="en-US" dirty="0" err="1"/>
              <a:t>dann</a:t>
            </a:r>
            <a:r>
              <a:rPr lang="en-US" dirty="0"/>
              <a:t> Feedback an Adam und </a:t>
            </a:r>
            <a:r>
              <a:rPr lang="en-US" dirty="0" err="1"/>
              <a:t>bewegte</a:t>
            </a:r>
            <a:r>
              <a:rPr lang="en-US" dirty="0"/>
              <a:t> </a:t>
            </a:r>
            <a:r>
              <a:rPr lang="en-US" dirty="0" err="1"/>
              <a:t>Ihn</a:t>
            </a:r>
            <a:r>
              <a:rPr lang="en-US" dirty="0"/>
              <a:t> </a:t>
            </a:r>
            <a:r>
              <a:rPr lang="en-US" dirty="0" err="1"/>
              <a:t>dazu</a:t>
            </a:r>
            <a:r>
              <a:rPr lang="en-US" dirty="0"/>
              <a:t> </a:t>
            </a:r>
            <a:r>
              <a:rPr lang="en-US" dirty="0" err="1"/>
              <a:t>zu</a:t>
            </a:r>
            <a:r>
              <a:rPr lang="en-US" dirty="0"/>
              <a:t> </a:t>
            </a:r>
            <a:r>
              <a:rPr lang="en-US" dirty="0" err="1"/>
              <a:t>reflektieren</a:t>
            </a:r>
            <a:r>
              <a:rPr lang="en-US" dirty="0"/>
              <a:t> was </a:t>
            </a:r>
            <a:r>
              <a:rPr lang="en-US" dirty="0" err="1"/>
              <a:t>andere</a:t>
            </a:r>
            <a:r>
              <a:rPr lang="en-US" dirty="0"/>
              <a:t> </a:t>
            </a:r>
            <a:r>
              <a:rPr lang="en-US" dirty="0" err="1"/>
              <a:t>darüber</a:t>
            </a:r>
            <a:r>
              <a:rPr lang="en-US" dirty="0"/>
              <a:t> </a:t>
            </a:r>
            <a:r>
              <a:rPr lang="en-US" dirty="0" err="1"/>
              <a:t>Denken</a:t>
            </a:r>
            <a:r>
              <a:rPr lang="en-US" dirty="0"/>
              <a:t> </a:t>
            </a:r>
            <a:r>
              <a:rPr lang="en-US" dirty="0" err="1"/>
              <a:t>könnten</a:t>
            </a:r>
            <a:r>
              <a:rPr lang="en-US" dirty="0"/>
              <a:t>. Sein </a:t>
            </a:r>
            <a:r>
              <a:rPr lang="en-US" dirty="0" err="1"/>
              <a:t>Ziel</a:t>
            </a:r>
            <a:r>
              <a:rPr lang="en-US" dirty="0"/>
              <a:t> war </a:t>
            </a:r>
            <a:r>
              <a:rPr lang="en-US" dirty="0" err="1"/>
              <a:t>nicht</a:t>
            </a:r>
            <a:r>
              <a:rPr lang="en-US" dirty="0"/>
              <a:t> </a:t>
            </a:r>
            <a:r>
              <a:rPr lang="en-US" dirty="0" err="1"/>
              <a:t>zu</a:t>
            </a:r>
            <a:r>
              <a:rPr lang="en-US" dirty="0"/>
              <a:t> </a:t>
            </a:r>
            <a:r>
              <a:rPr lang="en-US" dirty="0" err="1"/>
              <a:t>sagen</a:t>
            </a:r>
            <a:r>
              <a:rPr lang="en-US" dirty="0"/>
              <a:t> </a:t>
            </a:r>
            <a:r>
              <a:rPr lang="en-US" dirty="0" err="1"/>
              <a:t>er</a:t>
            </a:r>
            <a:r>
              <a:rPr lang="en-US" dirty="0"/>
              <a:t> </a:t>
            </a:r>
            <a:r>
              <a:rPr lang="en-US" dirty="0" err="1"/>
              <a:t>nahm</a:t>
            </a:r>
            <a:r>
              <a:rPr lang="en-US" dirty="0"/>
              <a:t> </a:t>
            </a:r>
            <a:r>
              <a:rPr lang="en-US" dirty="0" err="1"/>
              <a:t>zu</a:t>
            </a:r>
            <a:r>
              <a:rPr lang="en-US" dirty="0"/>
              <a:t> </a:t>
            </a:r>
            <a:r>
              <a:rPr lang="en-US" dirty="0" err="1"/>
              <a:t>viel</a:t>
            </a:r>
            <a:r>
              <a:rPr lang="en-US" dirty="0"/>
              <a:t> </a:t>
            </a:r>
            <a:r>
              <a:rPr lang="en-US" dirty="0" err="1"/>
              <a:t>frei</a:t>
            </a:r>
            <a:r>
              <a:rPr lang="en-US" dirty="0"/>
              <a:t> </a:t>
            </a:r>
            <a:r>
              <a:rPr lang="en-US" dirty="0" err="1"/>
              <a:t>sondern</a:t>
            </a:r>
            <a:r>
              <a:rPr lang="en-US" dirty="0"/>
              <a:t> </a:t>
            </a:r>
            <a:r>
              <a:rPr lang="en-US" dirty="0" err="1"/>
              <a:t>eine</a:t>
            </a:r>
            <a:r>
              <a:rPr lang="en-US" dirty="0"/>
              <a:t> </a:t>
            </a:r>
            <a:r>
              <a:rPr lang="en-US" dirty="0" err="1"/>
              <a:t>Diskussion</a:t>
            </a:r>
            <a:r>
              <a:rPr lang="en-US" dirty="0"/>
              <a:t> </a:t>
            </a:r>
            <a:r>
              <a:rPr lang="en-US" dirty="0" err="1"/>
              <a:t>anzustossen</a:t>
            </a:r>
            <a:r>
              <a:rPr lang="en-US" dirty="0"/>
              <a:t>.</a:t>
            </a:r>
          </a:p>
          <a:p>
            <a:endParaRPr lang="en-US" dirty="0"/>
          </a:p>
          <a:p>
            <a:r>
              <a:rPr lang="en-US" dirty="0"/>
              <a:t>Adam </a:t>
            </a:r>
            <a:r>
              <a:rPr lang="en-US" dirty="0" err="1"/>
              <a:t>eröffnete</a:t>
            </a:r>
            <a:r>
              <a:rPr lang="en-US" dirty="0"/>
              <a:t> </a:t>
            </a:r>
            <a:r>
              <a:rPr lang="en-US" dirty="0" err="1"/>
              <a:t>dann</a:t>
            </a:r>
            <a:r>
              <a:rPr lang="en-US" dirty="0"/>
              <a:t> </a:t>
            </a:r>
            <a:r>
              <a:rPr lang="en-US" dirty="0" err="1"/>
              <a:t>diesen</a:t>
            </a:r>
            <a:r>
              <a:rPr lang="en-US" dirty="0"/>
              <a:t> Issue um die </a:t>
            </a:r>
            <a:r>
              <a:rPr lang="en-US" dirty="0" err="1"/>
              <a:t>Diskussion</a:t>
            </a:r>
            <a:r>
              <a:rPr lang="en-US" dirty="0"/>
              <a:t> ins </a:t>
            </a:r>
            <a:r>
              <a:rPr lang="en-US" dirty="0" err="1"/>
              <a:t>Rollen</a:t>
            </a:r>
            <a:r>
              <a:rPr lang="en-US" dirty="0"/>
              <a:t> </a:t>
            </a:r>
            <a:r>
              <a:rPr lang="en-US" dirty="0" err="1"/>
              <a:t>zu</a:t>
            </a:r>
            <a:r>
              <a:rPr lang="en-US" dirty="0"/>
              <a:t> </a:t>
            </a:r>
            <a:r>
              <a:rPr lang="en-US" dirty="0" err="1"/>
              <a:t>bringen</a:t>
            </a:r>
            <a:r>
              <a:rPr lang="en-US" dirty="0"/>
              <a:t>. </a:t>
            </a:r>
            <a:r>
              <a:rPr lang="en-US" dirty="0" err="1"/>
              <a:t>Dieser</a:t>
            </a:r>
            <a:r>
              <a:rPr lang="en-US" dirty="0"/>
              <a:t> Issue </a:t>
            </a:r>
            <a:r>
              <a:rPr lang="en-US" dirty="0" err="1"/>
              <a:t>gehörte</a:t>
            </a:r>
            <a:r>
              <a:rPr lang="en-US" dirty="0"/>
              <a:t> </a:t>
            </a:r>
            <a:r>
              <a:rPr lang="en-US" dirty="0" err="1"/>
              <a:t>zur</a:t>
            </a:r>
            <a:r>
              <a:rPr lang="en-US" dirty="0"/>
              <a:t> </a:t>
            </a:r>
            <a:r>
              <a:rPr lang="en-US" dirty="0" err="1"/>
              <a:t>Strategie</a:t>
            </a:r>
            <a:r>
              <a:rPr lang="en-US" dirty="0"/>
              <a:t> Staff Success (</a:t>
            </a:r>
            <a:r>
              <a:rPr lang="en-US" dirty="0" err="1"/>
              <a:t>mehr</a:t>
            </a:r>
            <a:r>
              <a:rPr lang="en-US" dirty="0"/>
              <a:t> </a:t>
            </a:r>
            <a:r>
              <a:rPr lang="en-US" dirty="0" err="1"/>
              <a:t>dazu</a:t>
            </a:r>
            <a:r>
              <a:rPr lang="en-US" dirty="0"/>
              <a:t> </a:t>
            </a:r>
            <a:r>
              <a:rPr lang="en-US" dirty="0" err="1"/>
              <a:t>später</a:t>
            </a:r>
            <a:r>
              <a:rPr lang="en-US" dirty="0"/>
              <a:t>). Ein Squad </a:t>
            </a:r>
            <a:r>
              <a:rPr lang="en-US" dirty="0" err="1"/>
              <a:t>ist</a:t>
            </a:r>
            <a:r>
              <a:rPr lang="en-US" dirty="0"/>
              <a:t> </a:t>
            </a:r>
            <a:r>
              <a:rPr lang="en-US" dirty="0" err="1"/>
              <a:t>darin</a:t>
            </a:r>
            <a:r>
              <a:rPr lang="en-US" dirty="0"/>
              <a:t> </a:t>
            </a:r>
            <a:r>
              <a:rPr lang="en-US" dirty="0" err="1"/>
              <a:t>zuständig</a:t>
            </a:r>
            <a:r>
              <a:rPr lang="en-US" dirty="0"/>
              <a:t> die Issue </a:t>
            </a:r>
            <a:r>
              <a:rPr lang="en-US" dirty="0" err="1"/>
              <a:t>zu</a:t>
            </a:r>
            <a:r>
              <a:rPr lang="en-US" dirty="0"/>
              <a:t> </a:t>
            </a:r>
            <a:r>
              <a:rPr lang="en-US" dirty="0" err="1"/>
              <a:t>priorisieren</a:t>
            </a:r>
            <a:r>
              <a:rPr lang="en-US" dirty="0"/>
              <a:t>. Das Squad </a:t>
            </a:r>
            <a:r>
              <a:rPr lang="en-US" dirty="0" err="1"/>
              <a:t>stellt</a:t>
            </a:r>
            <a:r>
              <a:rPr lang="en-US" dirty="0"/>
              <a:t> </a:t>
            </a:r>
            <a:r>
              <a:rPr lang="en-US" dirty="0" err="1"/>
              <a:t>sicher</a:t>
            </a:r>
            <a:r>
              <a:rPr lang="en-US" dirty="0"/>
              <a:t> </a:t>
            </a:r>
            <a:r>
              <a:rPr lang="en-US" dirty="0" err="1"/>
              <a:t>dass</a:t>
            </a:r>
            <a:r>
              <a:rPr lang="en-US" dirty="0"/>
              <a:t> der </a:t>
            </a:r>
            <a:r>
              <a:rPr lang="en-US" dirty="0" err="1"/>
              <a:t>Prozess</a:t>
            </a:r>
            <a:r>
              <a:rPr lang="en-US" dirty="0"/>
              <a:t> </a:t>
            </a:r>
            <a:r>
              <a:rPr lang="en-US" dirty="0" err="1"/>
              <a:t>eingehalten</a:t>
            </a:r>
            <a:r>
              <a:rPr lang="en-US" dirty="0"/>
              <a:t> </a:t>
            </a:r>
            <a:r>
              <a:rPr lang="en-US" dirty="0" err="1"/>
              <a:t>wird</a:t>
            </a:r>
            <a:r>
              <a:rPr lang="en-US" dirty="0"/>
              <a:t> und die Issues die Definition of Ready </a:t>
            </a:r>
            <a:r>
              <a:rPr lang="en-US" dirty="0" err="1"/>
              <a:t>erfüllen</a:t>
            </a:r>
            <a:r>
              <a:rPr lang="en-US" dirty="0"/>
              <a:t>. Das Squad </a:t>
            </a:r>
            <a:r>
              <a:rPr lang="en-US" dirty="0" err="1"/>
              <a:t>stellt</a:t>
            </a:r>
            <a:r>
              <a:rPr lang="en-US" dirty="0"/>
              <a:t> </a:t>
            </a:r>
            <a:r>
              <a:rPr lang="en-US" dirty="0" err="1"/>
              <a:t>auch</a:t>
            </a:r>
            <a:r>
              <a:rPr lang="en-US" dirty="0"/>
              <a:t> </a:t>
            </a:r>
            <a:r>
              <a:rPr lang="en-US" dirty="0" err="1"/>
              <a:t>sicher</a:t>
            </a:r>
            <a:r>
              <a:rPr lang="en-US" dirty="0"/>
              <a:t> </a:t>
            </a:r>
            <a:r>
              <a:rPr lang="en-US" dirty="0" err="1"/>
              <a:t>dass</a:t>
            </a:r>
            <a:r>
              <a:rPr lang="en-US" dirty="0"/>
              <a:t> </a:t>
            </a:r>
            <a:r>
              <a:rPr lang="en-US" dirty="0" err="1"/>
              <a:t>Entscheidungen</a:t>
            </a:r>
            <a:r>
              <a:rPr lang="en-US" dirty="0"/>
              <a:t> </a:t>
            </a:r>
            <a:r>
              <a:rPr lang="en-US" dirty="0" err="1"/>
              <a:t>sauber</a:t>
            </a:r>
            <a:r>
              <a:rPr lang="en-US" dirty="0"/>
              <a:t> </a:t>
            </a:r>
            <a:r>
              <a:rPr lang="en-US" dirty="0" err="1"/>
              <a:t>dokumentiert</a:t>
            </a:r>
            <a:r>
              <a:rPr lang="en-US" dirty="0"/>
              <a:t> </a:t>
            </a:r>
            <a:r>
              <a:rPr lang="en-US" dirty="0" err="1"/>
              <a:t>werden</a:t>
            </a:r>
            <a:r>
              <a:rPr lang="en-US" dirty="0"/>
              <a:t> und der </a:t>
            </a:r>
            <a:r>
              <a:rPr lang="en-US" dirty="0" err="1"/>
              <a:t>Entscheidungsprozess</a:t>
            </a:r>
            <a:r>
              <a:rPr lang="en-US" dirty="0"/>
              <a:t> </a:t>
            </a:r>
            <a:r>
              <a:rPr lang="en-US" dirty="0" err="1"/>
              <a:t>stattfindet</a:t>
            </a:r>
            <a:r>
              <a:rPr lang="en-US" dirty="0"/>
              <a: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83483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Als</a:t>
            </a:r>
            <a:r>
              <a:rPr lang="en-US" dirty="0"/>
              <a:t> der issue von Adam </a:t>
            </a:r>
            <a:r>
              <a:rPr lang="en-US" dirty="0" err="1"/>
              <a:t>als</a:t>
            </a:r>
            <a:r>
              <a:rPr lang="en-US" dirty="0"/>
              <a:t> </a:t>
            </a:r>
            <a:r>
              <a:rPr lang="en-US" dirty="0" err="1"/>
              <a:t>nächstes</a:t>
            </a:r>
            <a:r>
              <a:rPr lang="en-US" dirty="0"/>
              <a:t> </a:t>
            </a:r>
            <a:r>
              <a:rPr lang="en-US" dirty="0" err="1"/>
              <a:t>dran</a:t>
            </a:r>
            <a:r>
              <a:rPr lang="en-US" dirty="0"/>
              <a:t> </a:t>
            </a:r>
            <a:r>
              <a:rPr lang="en-US" dirty="0" err="1"/>
              <a:t>kam</a:t>
            </a:r>
            <a:r>
              <a:rPr lang="en-US" dirty="0"/>
              <a:t> </a:t>
            </a:r>
            <a:r>
              <a:rPr lang="en-US" dirty="0" err="1"/>
              <a:t>gründete</a:t>
            </a:r>
            <a:r>
              <a:rPr lang="en-US" dirty="0"/>
              <a:t> </a:t>
            </a:r>
            <a:r>
              <a:rPr lang="en-US" dirty="0" err="1"/>
              <a:t>er</a:t>
            </a:r>
            <a:r>
              <a:rPr lang="en-US" dirty="0"/>
              <a:t> </a:t>
            </a:r>
            <a:r>
              <a:rPr lang="en-US" dirty="0" err="1"/>
              <a:t>eine</a:t>
            </a:r>
            <a:r>
              <a:rPr lang="en-US" dirty="0"/>
              <a:t> Taskforce. Eine </a:t>
            </a:r>
            <a:r>
              <a:rPr lang="en-US" dirty="0" err="1"/>
              <a:t>TaskForce</a:t>
            </a:r>
            <a:r>
              <a:rPr lang="en-US" dirty="0"/>
              <a:t> </a:t>
            </a:r>
            <a:r>
              <a:rPr lang="en-US" dirty="0" err="1"/>
              <a:t>ist</a:t>
            </a:r>
            <a:r>
              <a:rPr lang="en-US" dirty="0"/>
              <a:t> </a:t>
            </a:r>
            <a:r>
              <a:rPr lang="en-US" dirty="0" err="1"/>
              <a:t>eine</a:t>
            </a:r>
            <a:r>
              <a:rPr lang="en-US" dirty="0"/>
              <a:t> </a:t>
            </a:r>
            <a:r>
              <a:rPr lang="en-US" dirty="0" err="1"/>
              <a:t>dynamisch</a:t>
            </a:r>
            <a:r>
              <a:rPr lang="en-US" dirty="0"/>
              <a:t> </a:t>
            </a:r>
            <a:r>
              <a:rPr lang="en-US" dirty="0" err="1"/>
              <a:t>zusammengewürfelter</a:t>
            </a:r>
            <a:r>
              <a:rPr lang="en-US" dirty="0"/>
              <a:t> </a:t>
            </a:r>
            <a:r>
              <a:rPr lang="en-US" dirty="0" err="1"/>
              <a:t>Haufen</a:t>
            </a:r>
            <a:r>
              <a:rPr lang="en-US" dirty="0"/>
              <a:t> von </a:t>
            </a:r>
            <a:r>
              <a:rPr lang="en-US" dirty="0" err="1"/>
              <a:t>Mitarbeiter</a:t>
            </a:r>
            <a:r>
              <a:rPr lang="en-US" dirty="0"/>
              <a:t> die </a:t>
            </a:r>
            <a:r>
              <a:rPr lang="en-US" dirty="0" err="1"/>
              <a:t>Interesse</a:t>
            </a:r>
            <a:r>
              <a:rPr lang="en-US" dirty="0"/>
              <a:t> und Skills </a:t>
            </a:r>
            <a:r>
              <a:rPr lang="en-US" dirty="0" err="1"/>
              <a:t>haben</a:t>
            </a:r>
            <a:r>
              <a:rPr lang="en-US" dirty="0"/>
              <a:t> an </a:t>
            </a:r>
            <a:r>
              <a:rPr lang="en-US" dirty="0" err="1"/>
              <a:t>diesem</a:t>
            </a:r>
            <a:r>
              <a:rPr lang="en-US" dirty="0"/>
              <a:t> Issue </a:t>
            </a:r>
            <a:r>
              <a:rPr lang="en-US" dirty="0" err="1"/>
              <a:t>teilnehmen</a:t>
            </a:r>
            <a:r>
              <a:rPr lang="en-US" dirty="0"/>
              <a:t> </a:t>
            </a:r>
            <a:r>
              <a:rPr lang="en-US" dirty="0" err="1"/>
              <a:t>zu</a:t>
            </a:r>
            <a:r>
              <a:rPr lang="en-US" dirty="0"/>
              <a:t> </a:t>
            </a:r>
            <a:r>
              <a:rPr lang="en-US" dirty="0" err="1"/>
              <a:t>können</a:t>
            </a:r>
            <a:r>
              <a:rPr lang="en-US" dirty="0"/>
              <a:t>. </a:t>
            </a:r>
            <a:r>
              <a:rPr lang="en-US" dirty="0" err="1"/>
              <a:t>Wir</a:t>
            </a:r>
            <a:r>
              <a:rPr lang="en-US" dirty="0"/>
              <a:t> </a:t>
            </a:r>
            <a:r>
              <a:rPr lang="en-US" dirty="0" err="1"/>
              <a:t>brauchen</a:t>
            </a:r>
            <a:r>
              <a:rPr lang="en-US" dirty="0"/>
              <a:t> diverse Skills die </a:t>
            </a:r>
            <a:r>
              <a:rPr lang="en-US" dirty="0" err="1"/>
              <a:t>unterschiedlich</a:t>
            </a:r>
            <a:r>
              <a:rPr lang="en-US" dirty="0"/>
              <a:t> </a:t>
            </a:r>
            <a:r>
              <a:rPr lang="en-US" dirty="0" err="1"/>
              <a:t>sind</a:t>
            </a:r>
            <a:r>
              <a:rPr lang="en-US" dirty="0"/>
              <a:t> </a:t>
            </a:r>
            <a:r>
              <a:rPr lang="en-US" dirty="0" err="1"/>
              <a:t>je</a:t>
            </a:r>
            <a:r>
              <a:rPr lang="en-US" dirty="0"/>
              <a:t> </a:t>
            </a:r>
            <a:r>
              <a:rPr lang="en-US" dirty="0" err="1"/>
              <a:t>nach</a:t>
            </a:r>
            <a:r>
              <a:rPr lang="en-US" dirty="0"/>
              <a:t> Aufgabe die von </a:t>
            </a:r>
            <a:r>
              <a:rPr lang="en-US" dirty="0" err="1"/>
              <a:t>einer</a:t>
            </a:r>
            <a:r>
              <a:rPr lang="en-US" dirty="0"/>
              <a:t> Taskforce </a:t>
            </a:r>
            <a:r>
              <a:rPr lang="en-US" dirty="0" err="1"/>
              <a:t>erledigt</a:t>
            </a:r>
            <a:r>
              <a:rPr lang="en-US" dirty="0"/>
              <a:t> </a:t>
            </a:r>
            <a:r>
              <a:rPr lang="en-US" dirty="0" err="1"/>
              <a:t>wird</a:t>
            </a:r>
            <a:r>
              <a:rPr lang="en-US" dirty="0"/>
              <a:t>. </a:t>
            </a:r>
            <a:r>
              <a:rPr lang="en-US" dirty="0" err="1"/>
              <a:t>Im</a:t>
            </a:r>
            <a:r>
              <a:rPr lang="en-US" dirty="0"/>
              <a:t> </a:t>
            </a:r>
            <a:r>
              <a:rPr lang="en-US" dirty="0" err="1"/>
              <a:t>Gegensatz</a:t>
            </a:r>
            <a:r>
              <a:rPr lang="en-US" dirty="0"/>
              <a:t> </a:t>
            </a:r>
            <a:r>
              <a:rPr lang="en-US" dirty="0" err="1"/>
              <a:t>zu</a:t>
            </a:r>
            <a:r>
              <a:rPr lang="en-US" dirty="0"/>
              <a:t> Teams </a:t>
            </a:r>
            <a:r>
              <a:rPr lang="en-US" dirty="0" err="1"/>
              <a:t>wird</a:t>
            </a:r>
            <a:r>
              <a:rPr lang="en-US" dirty="0"/>
              <a:t> die </a:t>
            </a:r>
            <a:r>
              <a:rPr lang="en-US" dirty="0" err="1"/>
              <a:t>Arbeitsgruppe</a:t>
            </a:r>
            <a:r>
              <a:rPr lang="en-US" dirty="0"/>
              <a:t> </a:t>
            </a:r>
            <a:r>
              <a:rPr lang="en-US" dirty="0" err="1"/>
              <a:t>wieder</a:t>
            </a:r>
            <a:r>
              <a:rPr lang="en-US" dirty="0"/>
              <a:t> </a:t>
            </a:r>
            <a:r>
              <a:rPr lang="en-US" dirty="0" err="1"/>
              <a:t>aufgelöst</a:t>
            </a:r>
            <a:r>
              <a:rPr lang="en-US" dirty="0"/>
              <a:t> </a:t>
            </a:r>
            <a:r>
              <a:rPr lang="en-US" dirty="0" err="1"/>
              <a:t>wenn</a:t>
            </a:r>
            <a:r>
              <a:rPr lang="en-US" dirty="0"/>
              <a:t> die </a:t>
            </a:r>
            <a:r>
              <a:rPr lang="en-US" dirty="0" err="1"/>
              <a:t>Arbeit</a:t>
            </a:r>
            <a:r>
              <a:rPr lang="en-US" dirty="0"/>
              <a:t> </a:t>
            </a:r>
            <a:r>
              <a:rPr lang="en-US" dirty="0" err="1"/>
              <a:t>erledigt</a:t>
            </a:r>
            <a:r>
              <a:rPr lang="en-US" dirty="0"/>
              <a:t> </a:t>
            </a:r>
            <a:r>
              <a:rPr lang="en-US" dirty="0" err="1"/>
              <a:t>ist</a:t>
            </a:r>
            <a:r>
              <a:rPr lang="en-US" dirty="0"/>
              <a:t> (Definition of Done). Die Aufgabe der Taskforce was </a:t>
            </a:r>
            <a:r>
              <a:rPr lang="en-US" dirty="0" err="1"/>
              <a:t>zu</a:t>
            </a:r>
            <a:r>
              <a:rPr lang="en-US" dirty="0"/>
              <a:t> </a:t>
            </a:r>
            <a:r>
              <a:rPr lang="en-US" dirty="0" err="1"/>
              <a:t>analysieren</a:t>
            </a:r>
            <a:r>
              <a:rPr lang="en-US" dirty="0"/>
              <a:t> </a:t>
            </a:r>
            <a:r>
              <a:rPr lang="en-US" dirty="0" err="1"/>
              <a:t>warum</a:t>
            </a:r>
            <a:r>
              <a:rPr lang="en-US" dirty="0"/>
              <a:t> </a:t>
            </a:r>
            <a:r>
              <a:rPr lang="en-US" dirty="0" err="1"/>
              <a:t>wir</a:t>
            </a:r>
            <a:r>
              <a:rPr lang="en-US" dirty="0"/>
              <a:t> das Spreadsheet </a:t>
            </a:r>
            <a:r>
              <a:rPr lang="en-US" dirty="0" err="1"/>
              <a:t>brauchen</a:t>
            </a:r>
            <a:r>
              <a:rPr lang="en-US" dirty="0"/>
              <a:t> und </a:t>
            </a:r>
            <a:r>
              <a:rPr lang="en-US" dirty="0" err="1"/>
              <a:t>welche</a:t>
            </a:r>
            <a:r>
              <a:rPr lang="en-US" dirty="0"/>
              <a:t> </a:t>
            </a:r>
            <a:r>
              <a:rPr lang="en-US" dirty="0" err="1"/>
              <a:t>anderen</a:t>
            </a:r>
            <a:r>
              <a:rPr lang="en-US" dirty="0"/>
              <a:t> </a:t>
            </a:r>
            <a:r>
              <a:rPr lang="en-US" dirty="0" err="1"/>
              <a:t>Möglichkeiten</a:t>
            </a:r>
            <a:r>
              <a:rPr lang="en-US" dirty="0"/>
              <a:t> </a:t>
            </a:r>
            <a:r>
              <a:rPr lang="en-US" dirty="0" err="1"/>
              <a:t>wir</a:t>
            </a:r>
            <a:r>
              <a:rPr lang="en-US" dirty="0"/>
              <a:t> </a:t>
            </a:r>
            <a:r>
              <a:rPr lang="en-US" dirty="0" err="1"/>
              <a:t>nutzen</a:t>
            </a:r>
            <a:r>
              <a:rPr lang="en-US" dirty="0"/>
              <a:t> </a:t>
            </a:r>
            <a:r>
              <a:rPr lang="en-US" dirty="0" err="1"/>
              <a:t>könnten</a:t>
            </a:r>
            <a:r>
              <a:rPr lang="en-US" dirty="0"/>
              <a:t>.</a:t>
            </a:r>
          </a:p>
          <a:p>
            <a:pPr marL="0" indent="0">
              <a:buFont typeface="Arial" panose="020B0604020202020204" pitchFamily="34" charset="0"/>
              <a:buNone/>
            </a:pPr>
            <a:endParaRPr lang="en-US" dirty="0"/>
          </a:p>
          <a:p>
            <a:r>
              <a:rPr lang="de-CH" sz="1200" b="0" i="0" kern="1200" dirty="0">
                <a:solidFill>
                  <a:schemeClr val="tx1"/>
                </a:solidFill>
                <a:effectLst/>
                <a:latin typeface="+mn-lt"/>
                <a:ea typeface="+mn-ea"/>
                <a:cs typeface="+mn-cs"/>
              </a:rPr>
              <a:t>Business</a:t>
            </a:r>
            <a:r>
              <a:rPr lang="de-CH" sz="1200" b="0" i="0" kern="1200" baseline="0" dirty="0">
                <a:solidFill>
                  <a:schemeClr val="tx1"/>
                </a:solidFill>
                <a:effectLst/>
                <a:latin typeface="+mn-lt"/>
                <a:ea typeface="+mn-ea"/>
                <a:cs typeface="+mn-cs"/>
              </a:rPr>
              <a:t> (Marketing…)</a:t>
            </a:r>
            <a:r>
              <a:rPr lang="de-CH" sz="1200" b="0" i="0" kern="1200" dirty="0">
                <a:solidFill>
                  <a:schemeClr val="tx1"/>
                </a:solidFill>
                <a:effectLst/>
                <a:latin typeface="+mn-lt"/>
                <a:ea typeface="+mn-ea"/>
                <a:cs typeface="+mn-cs"/>
              </a:rPr>
              <a:t>, People (</a:t>
            </a:r>
            <a:r>
              <a:rPr lang="de-CH" sz="1200" b="0" i="0" kern="1200" dirty="0" err="1">
                <a:solidFill>
                  <a:schemeClr val="tx1"/>
                </a:solidFill>
                <a:effectLst/>
                <a:latin typeface="+mn-lt"/>
                <a:ea typeface="+mn-ea"/>
                <a:cs typeface="+mn-cs"/>
              </a:rPr>
              <a:t>Softskills</a:t>
            </a:r>
            <a:r>
              <a:rPr lang="de-CH" sz="1200" b="0" i="0" kern="1200" dirty="0">
                <a:solidFill>
                  <a:schemeClr val="tx1"/>
                </a:solidFill>
                <a:effectLst/>
                <a:latin typeface="+mn-lt"/>
                <a:ea typeface="+mn-ea"/>
                <a:cs typeface="+mn-cs"/>
              </a:rPr>
              <a:t>), Domain (</a:t>
            </a:r>
            <a:r>
              <a:rPr lang="de-CH" sz="1200" b="0" i="0" kern="1200" dirty="0" err="1">
                <a:solidFill>
                  <a:schemeClr val="tx1"/>
                </a:solidFill>
                <a:effectLst/>
                <a:latin typeface="+mn-lt"/>
                <a:ea typeface="+mn-ea"/>
                <a:cs typeface="+mn-cs"/>
              </a:rPr>
              <a:t>What</a:t>
            </a:r>
            <a:r>
              <a:rPr lang="de-CH" sz="1200" b="0" i="0" kern="1200" dirty="0">
                <a:solidFill>
                  <a:schemeClr val="tx1"/>
                </a:solidFill>
                <a:effectLst/>
                <a:latin typeface="+mn-lt"/>
                <a:ea typeface="+mn-ea"/>
                <a:cs typeface="+mn-cs"/>
              </a:rPr>
              <a:t>), Solution (</a:t>
            </a:r>
            <a:r>
              <a:rPr lang="de-CH" sz="1200" b="0" i="0" kern="1200" dirty="0" err="1">
                <a:solidFill>
                  <a:schemeClr val="tx1"/>
                </a:solidFill>
                <a:effectLst/>
                <a:latin typeface="+mn-lt"/>
                <a:ea typeface="+mn-ea"/>
                <a:cs typeface="+mn-cs"/>
              </a:rPr>
              <a:t>How</a:t>
            </a:r>
            <a:r>
              <a:rPr lang="de-CH"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984579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dem</a:t>
            </a:r>
            <a:r>
              <a:rPr lang="en-US" dirty="0"/>
              <a:t> </a:t>
            </a:r>
            <a:r>
              <a:rPr lang="en-US" dirty="0" err="1"/>
              <a:t>konkreten</a:t>
            </a:r>
            <a:r>
              <a:rPr lang="en-US" dirty="0"/>
              <a:t> Fall </a:t>
            </a:r>
            <a:r>
              <a:rPr lang="en-US" dirty="0" err="1"/>
              <a:t>entschied</a:t>
            </a:r>
            <a:r>
              <a:rPr lang="en-US" dirty="0"/>
              <a:t> die Taskforce </a:t>
            </a:r>
            <a:r>
              <a:rPr lang="en-US" dirty="0" err="1"/>
              <a:t>folgendes</a:t>
            </a:r>
            <a:r>
              <a:rPr lang="en-US" dirty="0"/>
              <a:t>:</a:t>
            </a:r>
          </a:p>
          <a:p>
            <a:endParaRPr lang="en-US" dirty="0"/>
          </a:p>
          <a:p>
            <a:r>
              <a:rPr lang="en-US" dirty="0" err="1"/>
              <a:t>Wir</a:t>
            </a:r>
            <a:r>
              <a:rPr lang="en-US" dirty="0"/>
              <a:t> </a:t>
            </a:r>
            <a:r>
              <a:rPr lang="en-US" dirty="0" err="1"/>
              <a:t>vertrauen</a:t>
            </a:r>
            <a:r>
              <a:rPr lang="en-US" dirty="0"/>
              <a:t> </a:t>
            </a:r>
            <a:r>
              <a:rPr lang="en-US" dirty="0" err="1"/>
              <a:t>allen</a:t>
            </a:r>
            <a:r>
              <a:rPr lang="en-US" dirty="0"/>
              <a:t>, </a:t>
            </a:r>
            <a:r>
              <a:rPr lang="en-US" dirty="0" err="1"/>
              <a:t>dass</a:t>
            </a:r>
            <a:r>
              <a:rPr lang="en-US" dirty="0"/>
              <a:t> Sie </a:t>
            </a:r>
            <a:r>
              <a:rPr lang="en-US" dirty="0" err="1"/>
              <a:t>mehr</a:t>
            </a:r>
            <a:r>
              <a:rPr lang="en-US" dirty="0"/>
              <a:t> </a:t>
            </a:r>
            <a:r>
              <a:rPr lang="en-US" dirty="0" err="1"/>
              <a:t>als</a:t>
            </a:r>
            <a:r>
              <a:rPr lang="en-US" dirty="0"/>
              <a:t> 10 </a:t>
            </a:r>
            <a:r>
              <a:rPr lang="en-US" dirty="0" err="1"/>
              <a:t>Tage</a:t>
            </a:r>
            <a:r>
              <a:rPr lang="en-US" dirty="0"/>
              <a:t> </a:t>
            </a:r>
            <a:r>
              <a:rPr lang="en-US" dirty="0" err="1"/>
              <a:t>Urlaub</a:t>
            </a:r>
            <a:r>
              <a:rPr lang="en-US" dirty="0"/>
              <a:t> am </a:t>
            </a:r>
            <a:r>
              <a:rPr lang="en-US" dirty="0" err="1"/>
              <a:t>Stück</a:t>
            </a:r>
            <a:r>
              <a:rPr lang="en-US" dirty="0"/>
              <a:t> </a:t>
            </a:r>
            <a:r>
              <a:rPr lang="en-US" dirty="0" err="1"/>
              <a:t>beziehen</a:t>
            </a:r>
            <a:r>
              <a:rPr lang="en-US" dirty="0"/>
              <a:t>, </a:t>
            </a:r>
            <a:r>
              <a:rPr lang="en-US" dirty="0" err="1"/>
              <a:t>definieren</a:t>
            </a:r>
            <a:r>
              <a:rPr lang="en-US" dirty="0"/>
              <a:t> die 10 </a:t>
            </a:r>
            <a:r>
              <a:rPr lang="en-US" dirty="0" err="1"/>
              <a:t>Tage</a:t>
            </a:r>
            <a:r>
              <a:rPr lang="en-US" dirty="0"/>
              <a:t> in den Guidelines und </a:t>
            </a:r>
            <a:r>
              <a:rPr lang="en-US" dirty="0" err="1"/>
              <a:t>entfernen</a:t>
            </a:r>
            <a:r>
              <a:rPr lang="en-US" dirty="0"/>
              <a:t> das Spreadsheet. </a:t>
            </a:r>
            <a:r>
              <a:rPr lang="en-US" dirty="0" err="1"/>
              <a:t>Diese</a:t>
            </a:r>
            <a:r>
              <a:rPr lang="en-US" dirty="0"/>
              <a:t> </a:t>
            </a:r>
            <a:r>
              <a:rPr lang="en-US" dirty="0" err="1"/>
              <a:t>Änderungen</a:t>
            </a:r>
            <a:r>
              <a:rPr lang="en-US" dirty="0"/>
              <a:t> </a:t>
            </a:r>
            <a:r>
              <a:rPr lang="en-US" dirty="0" err="1"/>
              <a:t>wurden</a:t>
            </a:r>
            <a:r>
              <a:rPr lang="en-US" dirty="0"/>
              <a:t> </a:t>
            </a:r>
            <a:r>
              <a:rPr lang="en-US" dirty="0" err="1"/>
              <a:t>dokumentiert</a:t>
            </a:r>
            <a:r>
              <a:rPr lang="en-US" dirty="0"/>
              <a:t> und </a:t>
            </a:r>
            <a:r>
              <a:rPr lang="en-US" dirty="0" err="1"/>
              <a:t>als</a:t>
            </a:r>
            <a:r>
              <a:rPr lang="en-US" dirty="0"/>
              <a:t> </a:t>
            </a:r>
            <a:r>
              <a:rPr lang="en-US" dirty="0" err="1"/>
              <a:t>Pullrequest</a:t>
            </a:r>
            <a:r>
              <a:rPr lang="en-US" dirty="0"/>
              <a:t> </a:t>
            </a:r>
            <a:r>
              <a:rPr lang="en-US" dirty="0" err="1"/>
              <a:t>gegen</a:t>
            </a:r>
            <a:r>
              <a:rPr lang="en-US" dirty="0"/>
              <a:t> das </a:t>
            </a:r>
            <a:r>
              <a:rPr lang="en-US" dirty="0" err="1"/>
              <a:t>entsprechende</a:t>
            </a:r>
            <a:r>
              <a:rPr lang="en-US" dirty="0"/>
              <a:t> </a:t>
            </a:r>
            <a:r>
              <a:rPr lang="en-US" dirty="0" err="1"/>
              <a:t>Markdownfile</a:t>
            </a:r>
            <a:r>
              <a:rPr lang="en-US" dirty="0"/>
              <a:t> </a:t>
            </a:r>
            <a:r>
              <a:rPr lang="en-US" dirty="0" err="1"/>
              <a:t>geschickt</a:t>
            </a:r>
            <a:r>
              <a:rPr lang="en-US" dirty="0"/>
              <a:t>.</a:t>
            </a:r>
          </a:p>
          <a:p>
            <a:endParaRPr lang="en-US" dirty="0"/>
          </a:p>
          <a:p>
            <a:r>
              <a:rPr lang="en-US" dirty="0" err="1"/>
              <a:t>Danach</a:t>
            </a:r>
            <a:r>
              <a:rPr lang="en-US" dirty="0"/>
              <a:t> </a:t>
            </a:r>
            <a:r>
              <a:rPr lang="en-US" dirty="0" err="1"/>
              <a:t>geht</a:t>
            </a:r>
            <a:r>
              <a:rPr lang="en-US" dirty="0"/>
              <a:t> der </a:t>
            </a:r>
            <a:r>
              <a:rPr lang="en-US" dirty="0" err="1"/>
              <a:t>Pullrequest</a:t>
            </a:r>
            <a:r>
              <a:rPr lang="en-US" dirty="0"/>
              <a:t> in die RFC Phase (</a:t>
            </a:r>
            <a:r>
              <a:rPr lang="en-US" dirty="0" err="1"/>
              <a:t>oder</a:t>
            </a:r>
            <a:r>
              <a:rPr lang="en-US" dirty="0"/>
              <a:t> </a:t>
            </a:r>
            <a:r>
              <a:rPr lang="en-US" dirty="0" err="1"/>
              <a:t>auch</a:t>
            </a:r>
            <a:r>
              <a:rPr lang="en-US" dirty="0"/>
              <a:t> </a:t>
            </a:r>
            <a:r>
              <a:rPr lang="en-US" dirty="0" err="1"/>
              <a:t>Reviewphase</a:t>
            </a:r>
            <a:r>
              <a:rPr lang="en-US" dirty="0"/>
              <a: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2504798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der RFC Phase </a:t>
            </a:r>
            <a:r>
              <a:rPr lang="en-US" dirty="0" err="1"/>
              <a:t>kann</a:t>
            </a:r>
            <a:r>
              <a:rPr lang="en-US" dirty="0"/>
              <a:t> </a:t>
            </a:r>
            <a:r>
              <a:rPr lang="en-US" dirty="0" err="1"/>
              <a:t>jeder</a:t>
            </a:r>
            <a:r>
              <a:rPr lang="en-US" dirty="0"/>
              <a:t> </a:t>
            </a:r>
            <a:r>
              <a:rPr lang="en-US" dirty="0" err="1"/>
              <a:t>kommentare</a:t>
            </a:r>
            <a:r>
              <a:rPr lang="en-US" dirty="0"/>
              <a:t> und </a:t>
            </a:r>
            <a:r>
              <a:rPr lang="en-US" dirty="0" err="1"/>
              <a:t>vorschläge</a:t>
            </a:r>
            <a:r>
              <a:rPr lang="en-US" dirty="0"/>
              <a:t> </a:t>
            </a:r>
            <a:r>
              <a:rPr lang="en-US" dirty="0" err="1"/>
              <a:t>machen</a:t>
            </a:r>
            <a:r>
              <a:rPr lang="en-US" dirty="0"/>
              <a:t>. </a:t>
            </a:r>
            <a:r>
              <a:rPr lang="en-US" dirty="0" err="1"/>
              <a:t>Doch</a:t>
            </a:r>
            <a:r>
              <a:rPr lang="en-US" dirty="0"/>
              <a:t> die TF </a:t>
            </a:r>
            <a:r>
              <a:rPr lang="en-US" dirty="0" err="1"/>
              <a:t>ist</a:t>
            </a:r>
            <a:r>
              <a:rPr lang="en-US" dirty="0"/>
              <a:t> </a:t>
            </a:r>
            <a:r>
              <a:rPr lang="en-US" dirty="0" err="1"/>
              <a:t>verantwortlich</a:t>
            </a:r>
            <a:r>
              <a:rPr lang="en-US" dirty="0"/>
              <a:t> </a:t>
            </a:r>
            <a:r>
              <a:rPr lang="en-US" dirty="0" err="1"/>
              <a:t>für</a:t>
            </a:r>
            <a:r>
              <a:rPr lang="en-US" dirty="0"/>
              <a:t> den </a:t>
            </a:r>
            <a:r>
              <a:rPr lang="en-US" dirty="0" err="1"/>
              <a:t>Entscheid</a:t>
            </a:r>
            <a:endParaRPr lang="en-US" dirty="0"/>
          </a:p>
          <a:p>
            <a:r>
              <a:rPr lang="en-US" dirty="0" err="1"/>
              <a:t>Jeder</a:t>
            </a:r>
            <a:r>
              <a:rPr lang="en-US" dirty="0"/>
              <a:t> </a:t>
            </a:r>
            <a:r>
              <a:rPr lang="en-US" dirty="0" err="1"/>
              <a:t>Mitarbeiter</a:t>
            </a:r>
            <a:r>
              <a:rPr lang="en-US" dirty="0"/>
              <a:t> </a:t>
            </a:r>
            <a:r>
              <a:rPr lang="en-US" dirty="0" err="1"/>
              <a:t>kann</a:t>
            </a:r>
            <a:r>
              <a:rPr lang="en-US" dirty="0"/>
              <a:t> in </a:t>
            </a:r>
            <a:r>
              <a:rPr lang="en-US" dirty="0" err="1"/>
              <a:t>dieser</a:t>
            </a:r>
            <a:r>
              <a:rPr lang="en-US" dirty="0"/>
              <a:t> Phase </a:t>
            </a:r>
            <a:r>
              <a:rPr lang="en-US" dirty="0" err="1"/>
              <a:t>eine</a:t>
            </a:r>
            <a:r>
              <a:rPr lang="en-US" dirty="0"/>
              <a:t> </a:t>
            </a:r>
            <a:r>
              <a:rPr lang="en-US" dirty="0" err="1"/>
              <a:t>Änderung</a:t>
            </a:r>
            <a:r>
              <a:rPr lang="en-US" dirty="0"/>
              <a:t> </a:t>
            </a:r>
            <a:r>
              <a:rPr lang="en-US" dirty="0" err="1"/>
              <a:t>aufhalten</a:t>
            </a:r>
            <a:r>
              <a:rPr lang="en-US" dirty="0"/>
              <a:t> (</a:t>
            </a:r>
            <a:r>
              <a:rPr lang="en-US" dirty="0" err="1"/>
              <a:t>Notschalter</a:t>
            </a:r>
            <a:r>
              <a:rPr lang="en-US" dirty="0"/>
              <a:t>) </a:t>
            </a:r>
            <a:r>
              <a:rPr lang="en-US" dirty="0" err="1"/>
              <a:t>aber</a:t>
            </a:r>
            <a:r>
              <a:rPr lang="en-US" dirty="0"/>
              <a:t> </a:t>
            </a:r>
            <a:r>
              <a:rPr lang="en-US" dirty="0" err="1"/>
              <a:t>dazu</a:t>
            </a:r>
            <a:r>
              <a:rPr lang="en-US" dirty="0"/>
              <a:t> muss </a:t>
            </a:r>
            <a:r>
              <a:rPr lang="en-US" dirty="0" err="1"/>
              <a:t>sich</a:t>
            </a:r>
            <a:r>
              <a:rPr lang="en-US" dirty="0"/>
              <a:t> die Person </a:t>
            </a:r>
            <a:r>
              <a:rPr lang="en-US" dirty="0" err="1"/>
              <a:t>genügend</a:t>
            </a:r>
            <a:r>
              <a:rPr lang="en-US" dirty="0"/>
              <a:t> in die </a:t>
            </a:r>
            <a:r>
              <a:rPr lang="en-US" dirty="0" err="1"/>
              <a:t>Materie</a:t>
            </a:r>
            <a:r>
              <a:rPr lang="en-US" dirty="0"/>
              <a:t> </a:t>
            </a:r>
            <a:r>
              <a:rPr lang="en-US" dirty="0" err="1"/>
              <a:t>einarbeiten</a:t>
            </a:r>
            <a:r>
              <a:rPr lang="en-US" dirty="0"/>
              <a:t> und </a:t>
            </a:r>
            <a:r>
              <a:rPr lang="en-US" dirty="0" err="1"/>
              <a:t>gute</a:t>
            </a:r>
            <a:r>
              <a:rPr lang="en-US" dirty="0"/>
              <a:t> </a:t>
            </a:r>
            <a:r>
              <a:rPr lang="en-US" dirty="0" err="1"/>
              <a:t>Argumente</a:t>
            </a:r>
            <a:r>
              <a:rPr lang="en-US" dirty="0"/>
              <a:t> </a:t>
            </a:r>
            <a:r>
              <a:rPr lang="en-US" dirty="0" err="1"/>
              <a:t>bringen</a:t>
            </a:r>
            <a:r>
              <a:rPr lang="en-US" dirty="0"/>
              <a:t> </a:t>
            </a:r>
            <a:r>
              <a:rPr lang="en-US" dirty="0" err="1"/>
              <a:t>warum</a:t>
            </a:r>
            <a:r>
              <a:rPr lang="en-US" dirty="0"/>
              <a:t> </a:t>
            </a:r>
            <a:r>
              <a:rPr lang="en-US" dirty="0" err="1"/>
              <a:t>es</a:t>
            </a:r>
            <a:r>
              <a:rPr lang="en-US" dirty="0"/>
              <a:t> </a:t>
            </a:r>
            <a:r>
              <a:rPr lang="en-US" dirty="0" err="1"/>
              <a:t>nicht</a:t>
            </a:r>
            <a:r>
              <a:rPr lang="en-US" dirty="0"/>
              <a:t> </a:t>
            </a:r>
            <a:r>
              <a:rPr lang="en-US" dirty="0" err="1"/>
              <a:t>weitergehen</a:t>
            </a:r>
            <a:r>
              <a:rPr lang="en-US" dirty="0"/>
              <a:t> </a:t>
            </a:r>
            <a:r>
              <a:rPr lang="en-US" dirty="0" err="1"/>
              <a:t>kann</a:t>
            </a:r>
            <a:r>
              <a:rPr lang="en-US" dirty="0"/>
              <a:t>.</a:t>
            </a:r>
          </a:p>
          <a:p>
            <a:endParaRPr lang="en-US" baseline="0" dirty="0"/>
          </a:p>
          <a:p>
            <a:r>
              <a:rPr lang="en-US" baseline="0" dirty="0" err="1"/>
              <a:t>Mit</a:t>
            </a:r>
            <a:r>
              <a:rPr lang="en-US" baseline="0" dirty="0"/>
              <a:t> </a:t>
            </a:r>
            <a:r>
              <a:rPr lang="en-US" baseline="0" dirty="0" err="1"/>
              <a:t>dem</a:t>
            </a:r>
            <a:r>
              <a:rPr lang="en-US" baseline="0" dirty="0"/>
              <a:t> RFC </a:t>
            </a:r>
            <a:r>
              <a:rPr lang="en-US" baseline="0" dirty="0" err="1"/>
              <a:t>gibt</a:t>
            </a:r>
            <a:r>
              <a:rPr lang="en-US" baseline="0" dirty="0"/>
              <a:t> die TF der </a:t>
            </a:r>
            <a:r>
              <a:rPr lang="en-US" baseline="0" dirty="0" err="1"/>
              <a:t>Firma</a:t>
            </a:r>
            <a:r>
              <a:rPr lang="en-US" baseline="0" dirty="0"/>
              <a:t> die </a:t>
            </a:r>
            <a:r>
              <a:rPr lang="en-US" baseline="0" dirty="0" err="1"/>
              <a:t>Möglichkeit</a:t>
            </a:r>
            <a:r>
              <a:rPr lang="en-US" baseline="0" dirty="0"/>
              <a:t> die </a:t>
            </a:r>
            <a:r>
              <a:rPr lang="en-US" baseline="0" dirty="0" err="1"/>
              <a:t>Vorgeschlagenen</a:t>
            </a:r>
            <a:r>
              <a:rPr lang="en-US" baseline="0" dirty="0"/>
              <a:t> </a:t>
            </a:r>
            <a:r>
              <a:rPr lang="en-US" baseline="0" dirty="0" err="1"/>
              <a:t>Änderungen</a:t>
            </a:r>
            <a:r>
              <a:rPr lang="en-US" baseline="0" dirty="0"/>
              <a:t> </a:t>
            </a:r>
            <a:r>
              <a:rPr lang="en-US" baseline="0" dirty="0" err="1"/>
              <a:t>zu</a:t>
            </a:r>
            <a:r>
              <a:rPr lang="en-US" baseline="0" dirty="0"/>
              <a:t> </a:t>
            </a:r>
            <a:r>
              <a:rPr lang="en-US" baseline="0" dirty="0" err="1"/>
              <a:t>validieren</a:t>
            </a:r>
            <a:r>
              <a:rPr lang="en-US" baseline="0" dirty="0"/>
              <a:t> um </a:t>
            </a:r>
            <a:r>
              <a:rPr lang="en-US" baseline="0" dirty="0" err="1"/>
              <a:t>zu</a:t>
            </a:r>
            <a:r>
              <a:rPr lang="en-US" baseline="0" dirty="0"/>
              <a:t> </a:t>
            </a:r>
            <a:r>
              <a:rPr lang="en-US" baseline="0" dirty="0" err="1"/>
              <a:t>sehen</a:t>
            </a:r>
            <a:r>
              <a:rPr lang="en-US" baseline="0" dirty="0"/>
              <a:t> </a:t>
            </a:r>
            <a:r>
              <a:rPr lang="en-US" baseline="0" dirty="0" err="1"/>
              <a:t>ob</a:t>
            </a:r>
            <a:r>
              <a:rPr lang="en-US" baseline="0" dirty="0"/>
              <a:t> </a:t>
            </a:r>
            <a:r>
              <a:rPr lang="en-US" baseline="0" dirty="0" err="1"/>
              <a:t>nichts</a:t>
            </a:r>
            <a:r>
              <a:rPr lang="en-US" baseline="0" dirty="0"/>
              <a:t> </a:t>
            </a:r>
            <a:r>
              <a:rPr lang="en-US" baseline="0" dirty="0" err="1"/>
              <a:t>vergessen</a:t>
            </a:r>
            <a:r>
              <a:rPr lang="en-US" baseline="0" dirty="0"/>
              <a:t> </a:t>
            </a:r>
            <a:r>
              <a:rPr lang="en-US" baseline="0" dirty="0" err="1"/>
              <a:t>ging</a:t>
            </a:r>
            <a:r>
              <a:rPr lang="en-US" baseline="0" dirty="0"/>
              <a:t>. Aber die TF hat </a:t>
            </a:r>
            <a:r>
              <a:rPr lang="en-US" baseline="0" dirty="0" err="1"/>
              <a:t>immer</a:t>
            </a:r>
            <a:r>
              <a:rPr lang="en-US" baseline="0" dirty="0"/>
              <a:t> </a:t>
            </a:r>
            <a:r>
              <a:rPr lang="en-US" baseline="0" dirty="0" err="1"/>
              <a:t>noch</a:t>
            </a:r>
            <a:r>
              <a:rPr lang="en-US" baseline="0" dirty="0"/>
              <a:t> das Finale </a:t>
            </a:r>
            <a:r>
              <a:rPr lang="en-US" baseline="0" dirty="0" err="1"/>
              <a:t>sagen</a:t>
            </a:r>
            <a:r>
              <a:rPr lang="en-US" baseline="0" dirty="0"/>
              <a:t> und </a:t>
            </a:r>
            <a:r>
              <a:rPr lang="en-US" baseline="0" dirty="0" err="1"/>
              <a:t>entscheidet</a:t>
            </a:r>
            <a:r>
              <a:rPr lang="en-US" baseline="0" dirty="0"/>
              <a:t> </a:t>
            </a:r>
            <a:r>
              <a:rPr lang="en-US" baseline="0" dirty="0" err="1"/>
              <a:t>im</a:t>
            </a:r>
            <a:r>
              <a:rPr lang="en-US" baseline="0" dirty="0"/>
              <a:t> </a:t>
            </a:r>
            <a:r>
              <a:rPr lang="en-US" baseline="0" dirty="0" err="1"/>
              <a:t>Namen</a:t>
            </a:r>
            <a:r>
              <a:rPr lang="en-US" baseline="0" dirty="0"/>
              <a:t> der </a:t>
            </a:r>
            <a:r>
              <a:rPr lang="en-US" baseline="0" dirty="0" err="1"/>
              <a:t>Firma</a:t>
            </a:r>
            <a:r>
              <a:rPr lang="en-US" baseline="0" dirty="0"/>
              <a:t>. Dies </a:t>
            </a:r>
            <a:r>
              <a:rPr lang="en-US" baseline="0" dirty="0" err="1"/>
              <a:t>zwingt</a:t>
            </a:r>
            <a:r>
              <a:rPr lang="en-US" baseline="0" dirty="0"/>
              <a:t> </a:t>
            </a:r>
            <a:r>
              <a:rPr lang="en-US" baseline="0" dirty="0" err="1"/>
              <a:t>jeden</a:t>
            </a:r>
            <a:r>
              <a:rPr lang="en-US" baseline="0" dirty="0"/>
              <a:t> </a:t>
            </a:r>
            <a:r>
              <a:rPr lang="en-US" baseline="0" dirty="0" err="1"/>
              <a:t>einzelnen</a:t>
            </a:r>
            <a:r>
              <a:rPr lang="en-US" baseline="0" dirty="0"/>
              <a:t> </a:t>
            </a:r>
            <a:r>
              <a:rPr lang="en-US" baseline="0" dirty="0" err="1"/>
              <a:t>zu</a:t>
            </a:r>
            <a:r>
              <a:rPr lang="en-US" baseline="0" dirty="0"/>
              <a:t> </a:t>
            </a:r>
            <a:r>
              <a:rPr lang="en-US" baseline="0" dirty="0" err="1"/>
              <a:t>entscheiden</a:t>
            </a:r>
            <a:r>
              <a:rPr lang="en-US" baseline="0" dirty="0"/>
              <a:t> </a:t>
            </a:r>
            <a:r>
              <a:rPr lang="en-US" baseline="0" dirty="0" err="1"/>
              <a:t>ob</a:t>
            </a:r>
            <a:r>
              <a:rPr lang="en-US" baseline="0" dirty="0"/>
              <a:t> </a:t>
            </a:r>
            <a:r>
              <a:rPr lang="en-US" baseline="0" dirty="0" err="1"/>
              <a:t>etwas</a:t>
            </a:r>
            <a:r>
              <a:rPr lang="en-US" baseline="0" dirty="0"/>
              <a:t> </a:t>
            </a:r>
            <a:r>
              <a:rPr lang="en-US" baseline="0" dirty="0" err="1"/>
              <a:t>persönlich</a:t>
            </a:r>
            <a:r>
              <a:rPr lang="en-US" baseline="0" dirty="0"/>
              <a:t> </a:t>
            </a:r>
            <a:r>
              <a:rPr lang="en-US" baseline="0" dirty="0" err="1"/>
              <a:t>wichtig</a:t>
            </a:r>
            <a:r>
              <a:rPr lang="en-US" baseline="0" dirty="0"/>
              <a:t> </a:t>
            </a:r>
            <a:r>
              <a:rPr lang="en-US" baseline="0" dirty="0" err="1"/>
              <a:t>ist</a:t>
            </a:r>
            <a:r>
              <a:rPr lang="en-US" baseline="0" dirty="0"/>
              <a:t>. Falls ja </a:t>
            </a:r>
            <a:r>
              <a:rPr lang="en-US" baseline="0" dirty="0" err="1"/>
              <a:t>ist</a:t>
            </a:r>
            <a:r>
              <a:rPr lang="en-US" baseline="0" dirty="0"/>
              <a:t> man </a:t>
            </a:r>
            <a:r>
              <a:rPr lang="en-US" baseline="0" dirty="0" err="1"/>
              <a:t>besser</a:t>
            </a:r>
            <a:r>
              <a:rPr lang="en-US" baseline="0" dirty="0"/>
              <a:t> </a:t>
            </a:r>
            <a:r>
              <a:rPr lang="en-US" baseline="0" dirty="0" err="1"/>
              <a:t>bestandteil</a:t>
            </a:r>
            <a:r>
              <a:rPr lang="en-US" baseline="0" dirty="0"/>
              <a:t> der TF.</a:t>
            </a:r>
          </a:p>
          <a:p>
            <a:endParaRPr lang="en-US" baseline="0" dirty="0"/>
          </a:p>
          <a:p>
            <a:r>
              <a:rPr lang="en-US" baseline="0" dirty="0" err="1"/>
              <a:t>Es</a:t>
            </a:r>
            <a:r>
              <a:rPr lang="en-US" baseline="0" dirty="0"/>
              <a:t> </a:t>
            </a:r>
            <a:r>
              <a:rPr lang="en-US" baseline="0" dirty="0" err="1"/>
              <a:t>zwingt</a:t>
            </a:r>
            <a:r>
              <a:rPr lang="en-US" baseline="0" dirty="0"/>
              <a:t> </a:t>
            </a:r>
            <a:r>
              <a:rPr lang="en-US" baseline="0" dirty="0" err="1"/>
              <a:t>auch</a:t>
            </a:r>
            <a:r>
              <a:rPr lang="en-US" baseline="0" dirty="0"/>
              <a:t> die TF </a:t>
            </a:r>
            <a:r>
              <a:rPr lang="en-US" baseline="0" dirty="0" err="1"/>
              <a:t>alles</a:t>
            </a:r>
            <a:r>
              <a:rPr lang="en-US" baseline="0" dirty="0"/>
              <a:t> </a:t>
            </a:r>
            <a:r>
              <a:rPr lang="en-US" baseline="0" dirty="0" err="1"/>
              <a:t>niederzuschreiben</a:t>
            </a:r>
            <a:r>
              <a:rPr lang="en-US" baseline="0" dirty="0"/>
              <a:t> und die Meetings </a:t>
            </a:r>
            <a:r>
              <a:rPr lang="en-US" baseline="0" dirty="0" err="1"/>
              <a:t>aufzunehmen</a:t>
            </a:r>
            <a:r>
              <a:rPr lang="en-US" baseline="0" dirty="0"/>
              <a:t>. Die </a:t>
            </a:r>
            <a:r>
              <a:rPr lang="en-US" baseline="0" dirty="0" err="1"/>
              <a:t>Transparenz</a:t>
            </a:r>
            <a:r>
              <a:rPr lang="en-US" baseline="0" dirty="0"/>
              <a:t> </a:t>
            </a:r>
            <a:r>
              <a:rPr lang="en-US" baseline="0" dirty="0" err="1"/>
              <a:t>ist</a:t>
            </a:r>
            <a:r>
              <a:rPr lang="en-US" baseline="0" dirty="0"/>
              <a:t> </a:t>
            </a:r>
            <a:r>
              <a:rPr lang="en-US" baseline="0" dirty="0" err="1"/>
              <a:t>sehr</a:t>
            </a:r>
            <a:r>
              <a:rPr lang="en-US" baseline="0" dirty="0"/>
              <a:t> </a:t>
            </a:r>
            <a:r>
              <a:rPr lang="en-US" baseline="0" dirty="0" err="1"/>
              <a:t>hoch</a:t>
            </a:r>
            <a:r>
              <a:rPr lang="en-US" baseline="0"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877698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Schriftliche</a:t>
            </a:r>
            <a:r>
              <a:rPr lang="en-US" dirty="0"/>
              <a:t> </a:t>
            </a:r>
            <a:r>
              <a:rPr lang="en-US" dirty="0" err="1"/>
              <a:t>Interaktion</a:t>
            </a:r>
            <a:r>
              <a:rPr lang="en-US" dirty="0"/>
              <a:t> </a:t>
            </a:r>
            <a:r>
              <a:rPr lang="en-US" dirty="0" err="1"/>
              <a:t>alleine</a:t>
            </a:r>
            <a:r>
              <a:rPr lang="en-US" dirty="0"/>
              <a:t> </a:t>
            </a:r>
            <a:r>
              <a:rPr lang="en-US" dirty="0" err="1"/>
              <a:t>ist</a:t>
            </a:r>
            <a:r>
              <a:rPr lang="en-US" dirty="0"/>
              <a:t> </a:t>
            </a:r>
            <a:r>
              <a:rPr lang="en-US" dirty="0" err="1"/>
              <a:t>aber</a:t>
            </a:r>
            <a:r>
              <a:rPr lang="en-US" dirty="0"/>
              <a:t> </a:t>
            </a:r>
            <a:r>
              <a:rPr lang="en-US" dirty="0" err="1"/>
              <a:t>nicht</a:t>
            </a:r>
            <a:r>
              <a:rPr lang="en-US" dirty="0"/>
              <a:t> </a:t>
            </a:r>
            <a:r>
              <a:rPr lang="en-US" dirty="0" err="1"/>
              <a:t>genug</a:t>
            </a:r>
            <a:r>
              <a:rPr lang="en-US" dirty="0"/>
              <a:t>. </a:t>
            </a:r>
            <a:r>
              <a:rPr lang="en-US" dirty="0" err="1"/>
              <a:t>Wir</a:t>
            </a:r>
            <a:r>
              <a:rPr lang="en-US" dirty="0"/>
              <a:t> </a:t>
            </a:r>
            <a:r>
              <a:rPr lang="en-US" dirty="0" err="1"/>
              <a:t>treffen</a:t>
            </a:r>
            <a:r>
              <a:rPr lang="en-US" dirty="0"/>
              <a:t> </a:t>
            </a:r>
            <a:r>
              <a:rPr lang="en-US" dirty="0" err="1"/>
              <a:t>uns</a:t>
            </a:r>
            <a:r>
              <a:rPr lang="en-US" dirty="0"/>
              <a:t> </a:t>
            </a:r>
            <a:r>
              <a:rPr lang="en-US" dirty="0" err="1"/>
              <a:t>regelmässig</a:t>
            </a:r>
            <a:r>
              <a:rPr lang="en-US" dirty="0"/>
              <a:t> face2face online. </a:t>
            </a:r>
          </a:p>
          <a:p>
            <a:r>
              <a:rPr lang="en-US" dirty="0" err="1"/>
              <a:t>Somit</a:t>
            </a:r>
            <a:r>
              <a:rPr lang="en-US" dirty="0"/>
              <a:t> </a:t>
            </a:r>
            <a:r>
              <a:rPr lang="en-US" dirty="0" err="1"/>
              <a:t>kenne</a:t>
            </a:r>
            <a:r>
              <a:rPr lang="en-US" dirty="0"/>
              <a:t> </a:t>
            </a:r>
            <a:r>
              <a:rPr lang="en-US" dirty="0" err="1"/>
              <a:t>ich</a:t>
            </a:r>
            <a:r>
              <a:rPr lang="en-US" dirty="0"/>
              <a:t> </a:t>
            </a:r>
            <a:r>
              <a:rPr lang="en-US" dirty="0" err="1"/>
              <a:t>meine</a:t>
            </a:r>
            <a:r>
              <a:rPr lang="en-US" dirty="0"/>
              <a:t> </a:t>
            </a:r>
            <a:r>
              <a:rPr lang="en-US" dirty="0" err="1"/>
              <a:t>Arbeitskollegen</a:t>
            </a:r>
            <a:r>
              <a:rPr lang="en-US" dirty="0"/>
              <a:t> </a:t>
            </a:r>
            <a:r>
              <a:rPr lang="en-US" dirty="0" err="1"/>
              <a:t>nur</a:t>
            </a:r>
            <a:r>
              <a:rPr lang="en-US" dirty="0"/>
              <a:t> </a:t>
            </a:r>
            <a:r>
              <a:rPr lang="en-US" dirty="0" err="1"/>
              <a:t>oberhalb</a:t>
            </a:r>
            <a:r>
              <a:rPr lang="en-US" dirty="0"/>
              <a:t> der </a:t>
            </a:r>
            <a:r>
              <a:rPr lang="en-US" dirty="0" err="1"/>
              <a:t>Gürtellinie</a:t>
            </a:r>
            <a:r>
              <a:rPr lang="en-US" dirty="0"/>
              <a:t> ;)</a:t>
            </a:r>
          </a:p>
          <a:p>
            <a:endParaRPr lang="en-US" dirty="0"/>
          </a:p>
          <a:p>
            <a:r>
              <a:rPr lang="en-US" dirty="0"/>
              <a:t>And we meet “once to twice” a year physically</a:t>
            </a:r>
          </a:p>
          <a:p>
            <a:r>
              <a:rPr lang="en-US" dirty="0"/>
              <a:t>We meet every month online in a town hall and in challenge </a:t>
            </a:r>
            <a:r>
              <a:rPr lang="en-US" dirty="0" err="1"/>
              <a:t>udi</a:t>
            </a:r>
            <a:endParaRPr lang="en-US" dirty="0"/>
          </a:p>
          <a:p>
            <a:r>
              <a:rPr lang="en-US" dirty="0"/>
              <a:t>We meet every day within Taskforces over multiple time zones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250169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80714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Ich </a:t>
            </a:r>
            <a:r>
              <a:rPr lang="en-US" dirty="0" err="1"/>
              <a:t>kann</a:t>
            </a:r>
            <a:r>
              <a:rPr lang="en-US" dirty="0"/>
              <a:t> </a:t>
            </a:r>
            <a:r>
              <a:rPr lang="en-US" dirty="0" err="1"/>
              <a:t>arbeiten</a:t>
            </a:r>
            <a:r>
              <a:rPr lang="en-US" dirty="0"/>
              <a:t> wo </a:t>
            </a:r>
            <a:r>
              <a:rPr lang="en-US" dirty="0" err="1"/>
              <a:t>ich</a:t>
            </a:r>
            <a:r>
              <a:rPr lang="en-US" dirty="0"/>
              <a:t> will.</a:t>
            </a:r>
          </a:p>
          <a:p>
            <a:pPr marL="171450" indent="-171450">
              <a:buFont typeface="Arial" panose="020B0604020202020204" pitchFamily="34" charset="0"/>
              <a:buChar char="•"/>
            </a:pPr>
            <a:r>
              <a:rPr lang="en-US" dirty="0" err="1"/>
              <a:t>Alle</a:t>
            </a:r>
            <a:r>
              <a:rPr lang="en-US" dirty="0"/>
              <a:t> </a:t>
            </a:r>
            <a:r>
              <a:rPr lang="en-US" dirty="0" err="1"/>
              <a:t>meine</a:t>
            </a:r>
            <a:r>
              <a:rPr lang="en-US" dirty="0"/>
              <a:t> </a:t>
            </a:r>
            <a:r>
              <a:rPr lang="en-US" dirty="0" err="1"/>
              <a:t>Arbeitskollegen</a:t>
            </a:r>
            <a:r>
              <a:rPr lang="en-US" dirty="0"/>
              <a:t> </a:t>
            </a:r>
            <a:r>
              <a:rPr lang="en-US" dirty="0" err="1"/>
              <a:t>sich</a:t>
            </a:r>
            <a:r>
              <a:rPr lang="en-US" dirty="0"/>
              <a:t> </a:t>
            </a:r>
            <a:r>
              <a:rPr lang="en-US" dirty="0" err="1"/>
              <a:t>auch</a:t>
            </a:r>
            <a:r>
              <a:rPr lang="en-US" dirty="0"/>
              <a:t> Remote</a:t>
            </a:r>
          </a:p>
          <a:p>
            <a:pPr marL="171450" indent="-171450">
              <a:buFont typeface="Arial" panose="020B0604020202020204" pitchFamily="34" charset="0"/>
              <a:buChar char="•"/>
            </a:pPr>
            <a:r>
              <a:rPr lang="en-US" dirty="0" err="1"/>
              <a:t>Sogar</a:t>
            </a:r>
            <a:r>
              <a:rPr lang="en-US" dirty="0"/>
              <a:t> der CEO </a:t>
            </a:r>
            <a:r>
              <a:rPr lang="en-US" dirty="0" err="1"/>
              <a:t>ist</a:t>
            </a:r>
            <a:r>
              <a:rPr lang="en-US" dirty="0"/>
              <a:t> Remote </a:t>
            </a:r>
          </a:p>
          <a:p>
            <a:pPr marL="171450" indent="-171450">
              <a:buFont typeface="Arial" panose="020B0604020202020204" pitchFamily="34" charset="0"/>
              <a:buChar char="•"/>
            </a:pPr>
            <a:r>
              <a:rPr lang="en-US" dirty="0"/>
              <a:t>Ich </a:t>
            </a:r>
            <a:r>
              <a:rPr lang="en-US" dirty="0" err="1"/>
              <a:t>habe</a:t>
            </a:r>
            <a:r>
              <a:rPr lang="en-US" dirty="0"/>
              <a:t> </a:t>
            </a:r>
            <a:r>
              <a:rPr lang="en-US" dirty="0" err="1"/>
              <a:t>keinen</a:t>
            </a:r>
            <a:r>
              <a:rPr lang="en-US" dirty="0"/>
              <a:t> </a:t>
            </a:r>
            <a:r>
              <a:rPr lang="en-US" dirty="0" err="1"/>
              <a:t>Nachteil</a:t>
            </a:r>
            <a:r>
              <a:rPr lang="en-US" dirty="0"/>
              <a:t> </a:t>
            </a:r>
            <a:r>
              <a:rPr lang="en-US" dirty="0" err="1"/>
              <a:t>gegenüber</a:t>
            </a:r>
            <a:r>
              <a:rPr lang="en-US" dirty="0"/>
              <a:t> den </a:t>
            </a:r>
            <a:r>
              <a:rPr lang="en-US" dirty="0" err="1"/>
              <a:t>anderen</a:t>
            </a:r>
            <a:r>
              <a:rPr lang="en-US" dirty="0"/>
              <a:t> den </a:t>
            </a:r>
            <a:r>
              <a:rPr lang="en-US" dirty="0" err="1"/>
              <a:t>wir</a:t>
            </a:r>
            <a:r>
              <a:rPr lang="en-US" dirty="0"/>
              <a:t> </a:t>
            </a:r>
            <a:r>
              <a:rPr lang="en-US" dirty="0" err="1"/>
              <a:t>sind</a:t>
            </a:r>
            <a:r>
              <a:rPr lang="en-US" dirty="0"/>
              <a:t> </a:t>
            </a:r>
            <a:r>
              <a:rPr lang="en-US" dirty="0" err="1"/>
              <a:t>nur</a:t>
            </a:r>
            <a:r>
              <a:rPr lang="en-US" dirty="0"/>
              <a:t> Remote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57517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402027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1875479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Strategien definieren die Fokussäulen</a:t>
            </a:r>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787851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Collaboration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Decision Making</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Cross-Strategy Collaboration (based on expertise in various disciplines. Legal and financial oversight and compliance are here.)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Meetings </a:t>
            </a:r>
            <a:r>
              <a:rPr lang="en-US" sz="1000" b="0" i="1" kern="1200" dirty="0">
                <a:solidFill>
                  <a:schemeClr val="tx1"/>
                </a:solidFill>
                <a:effectLst/>
                <a:latin typeface="+mn-lt"/>
                <a:ea typeface="+mn-ea"/>
                <a:cs typeface="+mn-cs"/>
              </a:rPr>
              <a:t>previously part of "Internal Communications"</a:t>
            </a:r>
            <a:r>
              <a:rPr lang="en-US" sz="1000" b="0" i="0" kern="1200" dirty="0">
                <a:solidFill>
                  <a:schemeClr val="tx1"/>
                </a:solidFill>
                <a:effectLst/>
                <a:latin typeface="+mn-lt"/>
                <a:ea typeface="+mn-ea"/>
                <a:cs typeface="+mn-cs"/>
              </a:rPr>
              <a:t> (including "Ask Udi" and Town Halls)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Chat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reference material management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work item tracking</a:t>
            </a:r>
          </a:p>
          <a:p>
            <a:endParaRPr lang="en-US" sz="1000" b="0" i="0" u="none" strike="noStrike" kern="1200" dirty="0">
              <a:solidFill>
                <a:schemeClr val="tx1"/>
              </a:solidFill>
              <a:effectLst/>
              <a:latin typeface="+mn-lt"/>
              <a:ea typeface="+mn-ea"/>
              <a:cs typeface="+mn-cs"/>
              <a:hlinkClick r:id="rId4"/>
            </a:endParaRPr>
          </a:p>
          <a:p>
            <a:r>
              <a:rPr lang="en-US" sz="1000" b="0" i="0" u="none" strike="noStrike" kern="1200" dirty="0">
                <a:solidFill>
                  <a:schemeClr val="tx1"/>
                </a:solidFill>
                <a:effectLst/>
                <a:latin typeface="+mn-lt"/>
                <a:ea typeface="+mn-ea"/>
                <a:cs typeface="+mn-cs"/>
                <a:hlinkClick r:id="rId4"/>
              </a:rPr>
              <a:t>Developer Education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Story Production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Events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Training (including ADSD and Enterprise Dev with NSB, and online training in the future)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campaigns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Accounts Payable/Receivable (for this area of strategy)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Ecosystem and Community (Partner &amp; Champs)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Marketing website</a:t>
            </a:r>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326263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Customer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Inbound Sales (as we don't do outbound)</a:t>
            </a:r>
          </a:p>
          <a:p>
            <a:r>
              <a:rPr lang="en-US" sz="1000" b="0" i="0" kern="1200" dirty="0">
                <a:solidFill>
                  <a:schemeClr val="tx1"/>
                </a:solidFill>
                <a:effectLst/>
                <a:latin typeface="+mn-lt"/>
                <a:ea typeface="+mn-ea"/>
                <a:cs typeface="+mn-cs"/>
              </a:rPr>
              <a:t>RFI/RFP</a:t>
            </a:r>
          </a:p>
          <a:p>
            <a:r>
              <a:rPr lang="en-US" sz="1000" b="0" i="0" kern="1200" dirty="0">
                <a:solidFill>
                  <a:schemeClr val="tx1"/>
                </a:solidFill>
                <a:effectLst/>
                <a:latin typeface="+mn-lt"/>
                <a:ea typeface="+mn-ea"/>
                <a:cs typeface="+mn-cs"/>
              </a:rPr>
              <a:t>Customer Onboarding</a:t>
            </a:r>
          </a:p>
          <a:p>
            <a:r>
              <a:rPr lang="en-US" sz="1000" b="0" i="0" kern="1200" dirty="0">
                <a:solidFill>
                  <a:schemeClr val="tx1"/>
                </a:solidFill>
                <a:effectLst/>
                <a:latin typeface="+mn-lt"/>
                <a:ea typeface="+mn-ea"/>
                <a:cs typeface="+mn-cs"/>
              </a:rPr>
              <a:t>Accounts Receivable (for this area of strategy)</a:t>
            </a:r>
          </a:p>
          <a:p>
            <a:r>
              <a:rPr lang="en-US" sz="1000" b="0" i="0" kern="1200" dirty="0">
                <a:solidFill>
                  <a:schemeClr val="tx1"/>
                </a:solidFill>
                <a:effectLst/>
                <a:latin typeface="+mn-lt"/>
                <a:ea typeface="+mn-ea"/>
                <a:cs typeface="+mn-cs"/>
              </a:rPr>
              <a:t>Support </a:t>
            </a:r>
            <a:r>
              <a:rPr lang="en-US" sz="1000" b="0" i="1" kern="1200" dirty="0">
                <a:solidFill>
                  <a:schemeClr val="tx1"/>
                </a:solidFill>
                <a:effectLst/>
                <a:latin typeface="+mn-lt"/>
                <a:ea typeface="+mn-ea"/>
                <a:cs typeface="+mn-cs"/>
              </a:rPr>
              <a:t>previously part of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Technical Account Management </a:t>
            </a:r>
            <a:r>
              <a:rPr lang="en-US" sz="1000" b="0" i="1" kern="1200" dirty="0">
                <a:solidFill>
                  <a:schemeClr val="tx1"/>
                </a:solidFill>
                <a:effectLst/>
                <a:latin typeface="+mn-lt"/>
                <a:ea typeface="+mn-ea"/>
                <a:cs typeface="+mn-cs"/>
              </a:rPr>
              <a:t>previously spread over "Account Management" and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Professional Services Offerings</a:t>
            </a:r>
          </a:p>
          <a:p>
            <a:r>
              <a:rPr lang="en-US" sz="1000" b="0" i="0" kern="1200" dirty="0">
                <a:solidFill>
                  <a:schemeClr val="tx1"/>
                </a:solidFill>
                <a:effectLst/>
                <a:latin typeface="+mn-lt"/>
                <a:ea typeface="+mn-ea"/>
                <a:cs typeface="+mn-cs"/>
              </a:rPr>
              <a:t>Startup licenses</a:t>
            </a:r>
          </a:p>
          <a:p>
            <a:r>
              <a:rPr lang="en-US" sz="1000" b="0" i="0" kern="1200" dirty="0">
                <a:solidFill>
                  <a:schemeClr val="tx1"/>
                </a:solidFill>
                <a:effectLst/>
                <a:latin typeface="+mn-lt"/>
                <a:ea typeface="+mn-ea"/>
                <a:cs typeface="+mn-cs"/>
              </a:rPr>
              <a:t>Renewals</a:t>
            </a:r>
          </a:p>
          <a:p>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4"/>
              </a:rPr>
              <a:t>Platform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Bug triage/fixing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Features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Documentation</a:t>
            </a:r>
          </a:p>
          <a:p>
            <a:r>
              <a:rPr lang="en-US" sz="1000" b="0" i="0" kern="1200" dirty="0">
                <a:solidFill>
                  <a:schemeClr val="tx1"/>
                </a:solidFill>
                <a:effectLst/>
                <a:latin typeface="+mn-lt"/>
                <a:ea typeface="+mn-ea"/>
                <a:cs typeface="+mn-cs"/>
              </a:rPr>
              <a:t>Vision</a:t>
            </a:r>
          </a:p>
          <a:p>
            <a:r>
              <a:rPr lang="en-US" sz="1000" b="0" i="0" kern="1200" dirty="0">
                <a:solidFill>
                  <a:schemeClr val="tx1"/>
                </a:solidFill>
                <a:effectLst/>
                <a:latin typeface="+mn-lt"/>
                <a:ea typeface="+mn-ea"/>
                <a:cs typeface="+mn-cs"/>
              </a:rPr>
              <a:t>Customer Success Collaboration (for impact assessment and customer communication)</a:t>
            </a:r>
          </a:p>
          <a:p>
            <a:r>
              <a:rPr lang="en-US" sz="1000" b="0" i="0" kern="1200" dirty="0">
                <a:solidFill>
                  <a:schemeClr val="tx1"/>
                </a:solidFill>
                <a:effectLst/>
                <a:latin typeface="+mn-lt"/>
                <a:ea typeface="+mn-ea"/>
                <a:cs typeface="+mn-cs"/>
              </a:rPr>
              <a:t>Developer Education Collaboration (for stories)</a:t>
            </a:r>
          </a:p>
          <a:p>
            <a:r>
              <a:rPr lang="en-US" sz="1000" b="0" i="0" kern="1200" dirty="0">
                <a:solidFill>
                  <a:schemeClr val="tx1"/>
                </a:solidFill>
                <a:effectLst/>
                <a:latin typeface="+mn-lt"/>
                <a:ea typeface="+mn-ea"/>
                <a:cs typeface="+mn-cs"/>
              </a:rPr>
              <a:t>Accounts Payable (for this area of strategy)</a:t>
            </a:r>
          </a:p>
          <a:p>
            <a:r>
              <a:rPr lang="en-US" sz="1000" b="0" i="1" kern="1200" dirty="0">
                <a:solidFill>
                  <a:schemeClr val="tx1"/>
                </a:solidFill>
                <a:effectLst/>
                <a:latin typeface="+mn-lt"/>
                <a:ea typeface="+mn-ea"/>
                <a:cs typeface="+mn-cs"/>
              </a:rPr>
              <a:t>(Links to high level metrics to be added.)</a:t>
            </a:r>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5"/>
              </a:rPr>
              <a:t>Staff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Sourcing</a:t>
            </a:r>
          </a:p>
          <a:p>
            <a:r>
              <a:rPr lang="en-US" sz="1000" b="0" i="0" kern="1200" dirty="0">
                <a:solidFill>
                  <a:schemeClr val="tx1"/>
                </a:solidFill>
                <a:effectLst/>
                <a:latin typeface="+mn-lt"/>
                <a:ea typeface="+mn-ea"/>
                <a:cs typeface="+mn-cs"/>
              </a:rPr>
              <a:t>Interviewing</a:t>
            </a:r>
          </a:p>
          <a:p>
            <a:r>
              <a:rPr lang="en-US" sz="1000" b="0" i="0" kern="1200" dirty="0">
                <a:solidFill>
                  <a:schemeClr val="tx1"/>
                </a:solidFill>
                <a:effectLst/>
                <a:latin typeface="+mn-lt"/>
                <a:ea typeface="+mn-ea"/>
                <a:cs typeface="+mn-cs"/>
              </a:rPr>
              <a:t>Onboarding</a:t>
            </a:r>
          </a:p>
          <a:p>
            <a:r>
              <a:rPr lang="en-US" sz="1000" b="0" i="0" kern="1200" dirty="0">
                <a:solidFill>
                  <a:schemeClr val="tx1"/>
                </a:solidFill>
                <a:effectLst/>
                <a:latin typeface="+mn-lt"/>
                <a:ea typeface="+mn-ea"/>
                <a:cs typeface="+mn-cs"/>
              </a:rPr>
              <a:t>Company Conferences </a:t>
            </a:r>
            <a:r>
              <a:rPr lang="en-US" sz="1000" b="0" i="1" kern="1200" dirty="0">
                <a:solidFill>
                  <a:schemeClr val="tx1"/>
                </a:solidFill>
                <a:effectLst/>
                <a:latin typeface="+mn-lt"/>
                <a:ea typeface="+mn-ea"/>
                <a:cs typeface="+mn-cs"/>
              </a:rPr>
              <a:t>previously "Company Meeting" as its own process and duplicated as part of "Internal Communications"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Compensation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Benefits and Policies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Career Development </a:t>
            </a:r>
            <a:r>
              <a:rPr lang="en-US" sz="1000" b="0" i="1" kern="1200" dirty="0">
                <a:solidFill>
                  <a:schemeClr val="tx1"/>
                </a:solidFill>
                <a:effectLst/>
                <a:latin typeface="+mn-lt"/>
                <a:ea typeface="+mn-ea"/>
                <a:cs typeface="+mn-cs"/>
              </a:rPr>
              <a:t>previously "Coaching and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Payroll</a:t>
            </a:r>
          </a:p>
          <a:p>
            <a:r>
              <a:rPr lang="en-US" sz="1000" b="0" i="0" kern="1200" dirty="0">
                <a:solidFill>
                  <a:schemeClr val="tx1"/>
                </a:solidFill>
                <a:effectLst/>
                <a:latin typeface="+mn-lt"/>
                <a:ea typeface="+mn-ea"/>
                <a:cs typeface="+mn-cs"/>
              </a:rPr>
              <a:t>Accounts Payable (for this area of strategy)</a:t>
            </a:r>
          </a:p>
          <a:p>
            <a:endParaRPr lang="en-US" sz="1000" b="0" baseline="0" dirty="0">
              <a:latin typeface="+mn-lt"/>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025043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1708491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Initiative</a:t>
            </a:r>
          </a:p>
          <a:p>
            <a:endParaRPr lang="en-US" dirty="0"/>
          </a:p>
          <a:p>
            <a:pPr marL="171450" indent="-171450">
              <a:buFont typeface="Arial" panose="020B0604020202020204" pitchFamily="34" charset="0"/>
              <a:buChar char="•"/>
            </a:pPr>
            <a:r>
              <a:rPr lang="en-US" dirty="0" err="1"/>
              <a:t>Umfassender</a:t>
            </a:r>
            <a:r>
              <a:rPr lang="en-US" dirty="0"/>
              <a:t> Task </a:t>
            </a:r>
            <a:r>
              <a:rPr lang="en-US" dirty="0" err="1"/>
              <a:t>für</a:t>
            </a:r>
            <a:r>
              <a:rPr lang="en-US" dirty="0"/>
              <a:t> </a:t>
            </a:r>
            <a:r>
              <a:rPr lang="en-US" dirty="0" err="1"/>
              <a:t>grosse</a:t>
            </a:r>
            <a:r>
              <a:rPr lang="en-US" dirty="0"/>
              <a:t> </a:t>
            </a:r>
            <a:r>
              <a:rPr lang="en-US" dirty="0" err="1"/>
              <a:t>Arbeiten</a:t>
            </a:r>
            <a:r>
              <a:rPr lang="en-US" dirty="0"/>
              <a:t> die </a:t>
            </a:r>
            <a:r>
              <a:rPr lang="en-US" dirty="0" err="1"/>
              <a:t>kein</a:t>
            </a:r>
            <a:r>
              <a:rPr lang="en-US" dirty="0"/>
              <a:t> </a:t>
            </a:r>
            <a:r>
              <a:rPr lang="en-US" dirty="0" err="1"/>
              <a:t>Identifiziertes</a:t>
            </a:r>
            <a:r>
              <a:rPr lang="en-US" dirty="0"/>
              <a:t> Ende </a:t>
            </a:r>
            <a:r>
              <a:rPr lang="en-US" dirty="0" err="1"/>
              <a:t>haben</a:t>
            </a:r>
            <a:endParaRPr lang="en-US" dirty="0"/>
          </a:p>
          <a:p>
            <a:pPr marL="171450" indent="-171450">
              <a:buFont typeface="Arial" panose="020B0604020202020204" pitchFamily="34" charset="0"/>
              <a:buChar char="•"/>
            </a:pPr>
            <a:r>
              <a:rPr lang="en-US" dirty="0"/>
              <a:t>Issues warden </a:t>
            </a:r>
            <a:r>
              <a:rPr lang="en-US" dirty="0" err="1"/>
              <a:t>während</a:t>
            </a:r>
            <a:r>
              <a:rPr lang="en-US" dirty="0"/>
              <a:t> der </a:t>
            </a:r>
            <a:r>
              <a:rPr lang="en-US" dirty="0" err="1"/>
              <a:t>Aktivzeit</a:t>
            </a:r>
            <a:r>
              <a:rPr lang="en-US" dirty="0"/>
              <a:t> der initiative </a:t>
            </a:r>
            <a:r>
              <a:rPr lang="en-US" dirty="0" err="1"/>
              <a:t>eröffnet</a:t>
            </a:r>
            <a:r>
              <a:rPr lang="en-US" dirty="0"/>
              <a:t> und </a:t>
            </a:r>
            <a:r>
              <a:rPr lang="en-US" dirty="0" err="1"/>
              <a:t>erledgt</a:t>
            </a:r>
            <a:endParaRPr lang="en-US" dirty="0"/>
          </a:p>
          <a:p>
            <a:pPr marL="171450" indent="-171450">
              <a:buFont typeface="Arial" panose="020B0604020202020204" pitchFamily="34" charset="0"/>
              <a:buChar char="•"/>
            </a:pPr>
            <a:r>
              <a:rPr lang="en-US" dirty="0" err="1"/>
              <a:t>Kann</a:t>
            </a:r>
            <a:r>
              <a:rPr lang="en-US" dirty="0"/>
              <a:t> </a:t>
            </a:r>
            <a:r>
              <a:rPr lang="en-US" dirty="0" err="1"/>
              <a:t>deaktiviert</a:t>
            </a:r>
            <a:r>
              <a:rPr lang="en-US" dirty="0"/>
              <a:t> und </a:t>
            </a:r>
            <a:r>
              <a:rPr lang="en-US" dirty="0" err="1"/>
              <a:t>reaktiviert</a:t>
            </a:r>
            <a:r>
              <a:rPr lang="en-US" dirty="0"/>
              <a:t> </a:t>
            </a:r>
            <a:r>
              <a:rPr lang="en-US" dirty="0" err="1"/>
              <a:t>werden</a:t>
            </a:r>
            <a:endParaRPr lang="en-US" dirty="0"/>
          </a:p>
          <a:p>
            <a:pPr marL="171450" indent="-171450">
              <a:buFont typeface="Arial" panose="020B0604020202020204" pitchFamily="34" charset="0"/>
              <a:buChar char="•"/>
            </a:pPr>
            <a:r>
              <a:rPr lang="en-US" dirty="0" err="1"/>
              <a:t>Startet</a:t>
            </a:r>
            <a:r>
              <a:rPr lang="en-US" dirty="0"/>
              <a:t> </a:t>
            </a:r>
            <a:r>
              <a:rPr lang="en-US" dirty="0" err="1"/>
              <a:t>mit</a:t>
            </a:r>
            <a:r>
              <a:rPr lang="en-US" dirty="0"/>
              <a:t> </a:t>
            </a:r>
            <a:r>
              <a:rPr lang="en-US" dirty="0" err="1"/>
              <a:t>einem</a:t>
            </a:r>
            <a:r>
              <a:rPr lang="en-US" dirty="0"/>
              <a:t> Issue der </a:t>
            </a:r>
            <a:r>
              <a:rPr lang="en-US" dirty="0" err="1"/>
              <a:t>verifiziert</a:t>
            </a:r>
            <a:r>
              <a:rPr lang="en-US" dirty="0"/>
              <a:t> </a:t>
            </a:r>
            <a:r>
              <a:rPr lang="en-US" dirty="0" err="1"/>
              <a:t>ob</a:t>
            </a:r>
            <a:r>
              <a:rPr lang="en-US" dirty="0"/>
              <a:t> die Initiative </a:t>
            </a:r>
            <a:r>
              <a:rPr lang="en-US" dirty="0" err="1"/>
              <a:t>überhaupt</a:t>
            </a:r>
            <a:r>
              <a:rPr lang="en-US" dirty="0"/>
              <a:t> </a:t>
            </a:r>
            <a:r>
              <a:rPr lang="en-US" dirty="0" err="1"/>
              <a:t>Daseinsberechtigung</a:t>
            </a:r>
            <a:r>
              <a:rPr lang="en-US" dirty="0"/>
              <a:t> hat.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DevOps and Monitoring Initiative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Project </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Umfassender</a:t>
            </a:r>
            <a:r>
              <a:rPr lang="en-US" sz="1200" b="0" i="0" kern="1200" dirty="0">
                <a:solidFill>
                  <a:schemeClr val="tx1"/>
                </a:solidFill>
                <a:effectLst/>
                <a:latin typeface="+mn-lt"/>
                <a:ea typeface="+mn-ea"/>
                <a:cs typeface="+mn-cs"/>
              </a:rPr>
              <a:t> Task </a:t>
            </a:r>
            <a:r>
              <a:rPr lang="en-US" sz="1200" b="0" i="0" kern="1200" dirty="0" err="1">
                <a:solidFill>
                  <a:schemeClr val="tx1"/>
                </a:solidFill>
                <a:effectLst/>
                <a:latin typeface="+mn-lt"/>
                <a:ea typeface="+mn-ea"/>
                <a:cs typeface="+mn-cs"/>
              </a:rPr>
              <a:t>für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grössere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Arbeiten</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einer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spezifischen</a:t>
            </a:r>
            <a:r>
              <a:rPr lang="en-US" sz="1200" b="0" i="0" kern="1200" dirty="0">
                <a:solidFill>
                  <a:schemeClr val="tx1"/>
                </a:solidFill>
                <a:effectLst/>
                <a:latin typeface="+mn-lt"/>
                <a:ea typeface="+mn-ea"/>
                <a:cs typeface="+mn-cs"/>
              </a:rPr>
              <a:t> Definition of Done </a:t>
            </a:r>
            <a:r>
              <a:rPr lang="en-US" sz="1200" b="0" i="0" kern="1200" dirty="0" err="1">
                <a:solidFill>
                  <a:schemeClr val="tx1"/>
                </a:solidFill>
                <a:effectLst/>
                <a:latin typeface="+mn-lt"/>
                <a:ea typeface="+mn-ea"/>
                <a:cs typeface="+mn-cs"/>
              </a:rPr>
              <a:t>unterliegen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Issues warden </a:t>
            </a:r>
            <a:r>
              <a:rPr lang="en-US" sz="1200" b="0" i="0" kern="1200" dirty="0" err="1">
                <a:solidFill>
                  <a:schemeClr val="tx1"/>
                </a:solidFill>
                <a:effectLst/>
                <a:latin typeface="+mn-lt"/>
                <a:ea typeface="+mn-ea"/>
                <a:cs typeface="+mn-cs"/>
              </a:rPr>
              <a:t>bei</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Gründung</a:t>
            </a:r>
            <a:r>
              <a:rPr lang="en-US" sz="1200" b="0" i="0" kern="1200" dirty="0">
                <a:solidFill>
                  <a:schemeClr val="tx1"/>
                </a:solidFill>
                <a:effectLst/>
                <a:latin typeface="+mn-lt"/>
                <a:ea typeface="+mn-ea"/>
                <a:cs typeface="+mn-cs"/>
              </a:rPr>
              <a:t> des </a:t>
            </a:r>
            <a:r>
              <a:rPr lang="en-US" sz="1200" b="0" i="0" kern="1200" dirty="0" err="1">
                <a:solidFill>
                  <a:schemeClr val="tx1"/>
                </a:solidFill>
                <a:effectLst/>
                <a:latin typeface="+mn-lt"/>
                <a:ea typeface="+mn-ea"/>
                <a:cs typeface="+mn-cs"/>
              </a:rPr>
              <a:t>Projektes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identifiziert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Der Wert </a:t>
            </a:r>
            <a:r>
              <a:rPr lang="en-US" sz="1200" b="0" i="0" kern="1200" dirty="0" err="1">
                <a:solidFill>
                  <a:schemeClr val="tx1"/>
                </a:solidFill>
                <a:effectLst/>
                <a:latin typeface="+mn-lt"/>
                <a:ea typeface="+mn-ea"/>
                <a:cs typeface="+mn-cs"/>
              </a:rPr>
              <a:t>eines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Projektes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nur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ausgeliefert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wenn</a:t>
            </a:r>
            <a:r>
              <a:rPr lang="en-US" sz="1200" b="0" i="0" kern="1200" dirty="0">
                <a:solidFill>
                  <a:schemeClr val="tx1"/>
                </a:solidFill>
                <a:effectLst/>
                <a:latin typeface="+mn-lt"/>
                <a:ea typeface="+mn-ea"/>
                <a:cs typeface="+mn-cs"/>
              </a:rPr>
              <a:t> das </a:t>
            </a:r>
            <a:r>
              <a:rPr lang="en-US" sz="1200" b="0" i="0" kern="1200" dirty="0" err="1">
                <a:solidFill>
                  <a:schemeClr val="tx1"/>
                </a:solidFill>
                <a:effectLst/>
                <a:latin typeface="+mn-lt"/>
                <a:ea typeface="+mn-ea"/>
                <a:cs typeface="+mn-cs"/>
              </a:rPr>
              <a:t>Projekt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Ende </a:t>
            </a:r>
            <a:r>
              <a:rPr lang="en-US" sz="1200" b="0" i="0" kern="1200" dirty="0" err="1">
                <a:solidFill>
                  <a:schemeClr val="tx1"/>
                </a:solidFill>
                <a:effectLst/>
                <a:latin typeface="+mn-lt"/>
                <a:ea typeface="+mn-ea"/>
                <a:cs typeface="+mn-cs"/>
              </a:rPr>
              <a:t>ist</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z.B</a:t>
            </a:r>
            <a:r>
              <a:rPr lang="en-US" sz="1200" b="0" i="0" kern="1200" dirty="0">
                <a:solidFill>
                  <a:schemeClr val="tx1"/>
                </a:solidFill>
                <a:effectLst/>
                <a:latin typeface="+mn-lt"/>
                <a:ea typeface="+mn-ea"/>
                <a:cs typeface="+mn-cs"/>
              </a:rPr>
              <a:t>. .NET Standard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286790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wurde</a:t>
            </a:r>
            <a:r>
              <a:rPr lang="en-US" dirty="0"/>
              <a:t> </a:t>
            </a:r>
            <a:r>
              <a:rPr lang="en-US" dirty="0" err="1"/>
              <a:t>nicht</a:t>
            </a:r>
            <a:r>
              <a:rPr lang="en-US" dirty="0"/>
              <a:t> </a:t>
            </a:r>
            <a:r>
              <a:rPr lang="en-US" dirty="0" err="1"/>
              <a:t>für</a:t>
            </a:r>
            <a:r>
              <a:rPr lang="en-US" dirty="0"/>
              <a:t> </a:t>
            </a:r>
            <a:r>
              <a:rPr lang="en-US" dirty="0" err="1"/>
              <a:t>eine</a:t>
            </a:r>
            <a:r>
              <a:rPr lang="en-US" dirty="0"/>
              <a:t> </a:t>
            </a:r>
            <a:r>
              <a:rPr lang="en-US" dirty="0" err="1"/>
              <a:t>spezielle</a:t>
            </a:r>
            <a:r>
              <a:rPr lang="en-US" dirty="0"/>
              <a:t> Position </a:t>
            </a:r>
            <a:r>
              <a:rPr lang="en-US" dirty="0" err="1"/>
              <a:t>angestellt</a:t>
            </a:r>
            <a:endParaRPr lang="en-US" dirty="0"/>
          </a:p>
          <a:p>
            <a:r>
              <a:rPr lang="en-US" dirty="0"/>
              <a:t>Ich </a:t>
            </a:r>
            <a:r>
              <a:rPr lang="en-US" dirty="0" err="1"/>
              <a:t>wurde</a:t>
            </a:r>
            <a:r>
              <a:rPr lang="en-US" dirty="0"/>
              <a:t> </a:t>
            </a:r>
            <a:r>
              <a:rPr lang="en-US" dirty="0" err="1"/>
              <a:t>angestellt</a:t>
            </a:r>
            <a:r>
              <a:rPr lang="en-US" dirty="0"/>
              <a:t> </a:t>
            </a:r>
            <a:r>
              <a:rPr lang="en-US" dirty="0" err="1"/>
              <a:t>wegen</a:t>
            </a:r>
            <a:r>
              <a:rPr lang="en-US" dirty="0"/>
              <a:t> </a:t>
            </a:r>
            <a:r>
              <a:rPr lang="en-US" dirty="0" err="1"/>
              <a:t>meiner</a:t>
            </a:r>
            <a:r>
              <a:rPr lang="en-US" dirty="0"/>
              <a:t> </a:t>
            </a:r>
            <a:r>
              <a:rPr lang="en-US" dirty="0" err="1"/>
              <a:t>Fähigkeiten</a:t>
            </a:r>
            <a:r>
              <a:rPr lang="en-US" dirty="0"/>
              <a:t> </a:t>
            </a:r>
            <a:r>
              <a:rPr lang="en-US" dirty="0" err="1"/>
              <a:t>aber</a:t>
            </a:r>
            <a:r>
              <a:rPr lang="en-US" dirty="0"/>
              <a:t> </a:t>
            </a:r>
            <a:r>
              <a:rPr lang="en-US" dirty="0" err="1"/>
              <a:t>umso</a:t>
            </a:r>
            <a:r>
              <a:rPr lang="en-US" dirty="0"/>
              <a:t> </a:t>
            </a:r>
            <a:r>
              <a:rPr lang="en-US" dirty="0" err="1"/>
              <a:t>wichtiger</a:t>
            </a:r>
            <a:r>
              <a:rPr lang="en-US" dirty="0"/>
              <a:t> </a:t>
            </a:r>
            <a:r>
              <a:rPr lang="en-US" dirty="0" err="1"/>
              <a:t>meiner</a:t>
            </a:r>
            <a:r>
              <a:rPr lang="en-US" dirty="0"/>
              <a:t> </a:t>
            </a:r>
            <a:r>
              <a:rPr lang="en-US" dirty="0" err="1"/>
              <a:t>Möglichkeiten</a:t>
            </a:r>
            <a:r>
              <a:rPr lang="en-US" dirty="0"/>
              <a:t> auf </a:t>
            </a:r>
            <a:r>
              <a:rPr lang="en-US" dirty="0" err="1"/>
              <a:t>persönliches</a:t>
            </a:r>
            <a:r>
              <a:rPr lang="en-US" dirty="0"/>
              <a:t> </a:t>
            </a:r>
            <a:r>
              <a:rPr lang="en-US" dirty="0" err="1"/>
              <a:t>Wachstum</a:t>
            </a:r>
            <a:endParaRPr lang="en-US" dirty="0"/>
          </a:p>
          <a:p>
            <a:r>
              <a:rPr lang="en-US" dirty="0" err="1"/>
              <a:t>Meine</a:t>
            </a:r>
            <a:r>
              <a:rPr lang="en-US" dirty="0"/>
              <a:t> </a:t>
            </a:r>
            <a:r>
              <a:rPr lang="en-US" dirty="0" err="1"/>
              <a:t>Verantwortlichkeiten</a:t>
            </a:r>
            <a:r>
              <a:rPr lang="en-US" dirty="0"/>
              <a:t> </a:t>
            </a:r>
            <a:r>
              <a:rPr lang="en-US" dirty="0" err="1"/>
              <a:t>sind</a:t>
            </a:r>
            <a:r>
              <a:rPr lang="en-US" dirty="0"/>
              <a:t> </a:t>
            </a:r>
            <a:r>
              <a:rPr lang="en-US" dirty="0" err="1"/>
              <a:t>nicht</a:t>
            </a:r>
            <a:r>
              <a:rPr lang="en-US" dirty="0"/>
              <a:t> </a:t>
            </a:r>
            <a:r>
              <a:rPr lang="en-US" dirty="0" err="1"/>
              <a:t>vordefiniert</a:t>
            </a:r>
            <a:endParaRPr lang="en-US" dirty="0"/>
          </a:p>
          <a:p>
            <a:r>
              <a:rPr lang="en-US" dirty="0" err="1"/>
              <a:t>Es</a:t>
            </a:r>
            <a:r>
              <a:rPr lang="en-US" dirty="0"/>
              <a:t> </a:t>
            </a:r>
            <a:r>
              <a:rPr lang="en-US" dirty="0" err="1"/>
              <a:t>gibt</a:t>
            </a:r>
            <a:r>
              <a:rPr lang="en-US" dirty="0"/>
              <a:t> </a:t>
            </a:r>
            <a:r>
              <a:rPr lang="en-US" dirty="0" err="1"/>
              <a:t>keine</a:t>
            </a:r>
            <a:r>
              <a:rPr lang="en-US" dirty="0"/>
              <a:t> </a:t>
            </a:r>
            <a:r>
              <a:rPr lang="en-US" dirty="0" err="1"/>
              <a:t>Jobbeschreibung</a:t>
            </a:r>
            <a:r>
              <a:rPr lang="en-US" dirty="0"/>
              <a:t> </a:t>
            </a:r>
            <a:r>
              <a:rPr lang="en-US" dirty="0" err="1"/>
              <a:t>oder</a:t>
            </a:r>
            <a:r>
              <a:rPr lang="en-US" dirty="0"/>
              <a:t> </a:t>
            </a:r>
            <a:r>
              <a:rPr lang="en-US" dirty="0" err="1"/>
              <a:t>Titel</a:t>
            </a:r>
            <a:r>
              <a:rPr lang="en-US" dirty="0"/>
              <a:t> auf </a:t>
            </a:r>
            <a:r>
              <a:rPr lang="en-US" dirty="0" err="1"/>
              <a:t>meiner</a:t>
            </a:r>
            <a:r>
              <a:rPr lang="en-US" dirty="0"/>
              <a:t> </a:t>
            </a:r>
            <a:r>
              <a:rPr lang="en-US" dirty="0" err="1"/>
              <a:t>Visitenkarte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7775408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guild is a cross-company community of interest - people that want to share knowledge, skills, and tools.</a:t>
            </a:r>
          </a:p>
          <a:p>
            <a:r>
              <a:rPr lang="en-US" sz="1200" b="0" i="0" kern="1200" dirty="0">
                <a:solidFill>
                  <a:schemeClr val="tx1"/>
                </a:solidFill>
                <a:effectLst/>
                <a:latin typeface="+mn-lt"/>
                <a:ea typeface="+mn-ea"/>
                <a:cs typeface="+mn-cs"/>
              </a:rPr>
              <a:t>Examples of guilds might include:</a:t>
            </a:r>
          </a:p>
          <a:p>
            <a:r>
              <a:rPr lang="en-US" sz="1200" b="0" i="0" kern="1200" dirty="0" err="1">
                <a:solidFill>
                  <a:schemeClr val="tx1"/>
                </a:solidFill>
                <a:effectLst/>
                <a:latin typeface="+mn-lt"/>
                <a:ea typeface="+mn-ea"/>
                <a:cs typeface="+mn-cs"/>
              </a:rPr>
              <a:t>Async</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Functional programming</a:t>
            </a:r>
          </a:p>
          <a:p>
            <a:r>
              <a:rPr lang="en-US" sz="1200" b="0" i="0" kern="1200" dirty="0">
                <a:solidFill>
                  <a:schemeClr val="tx1"/>
                </a:solidFill>
                <a:effectLst/>
                <a:latin typeface="+mn-lt"/>
                <a:ea typeface="+mn-ea"/>
                <a:cs typeface="+mn-cs"/>
              </a:rPr>
              <a:t>Presentation techniques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People from across the company can take part in whichever and as many guilds as they like.</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18599615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Ein Mentor </a:t>
            </a:r>
            <a:r>
              <a:rPr lang="en-US" sz="1200" b="0" i="0" kern="1200" dirty="0" err="1">
                <a:solidFill>
                  <a:schemeClr val="tx1"/>
                </a:solidFill>
                <a:effectLst/>
                <a:latin typeface="+mn-lt"/>
                <a:ea typeface="+mn-ea"/>
                <a:cs typeface="+mn-cs"/>
              </a:rPr>
              <a:t>kann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jeder</a:t>
            </a:r>
            <a:r>
              <a:rPr lang="en-US" sz="1200" b="0" i="0" kern="1200" dirty="0">
                <a:solidFill>
                  <a:schemeClr val="tx1"/>
                </a:solidFill>
                <a:effectLst/>
                <a:latin typeface="+mn-lt"/>
                <a:ea typeface="+mn-ea"/>
                <a:cs typeface="+mn-cs"/>
              </a:rPr>
              <a:t> sein </a:t>
            </a:r>
            <a:r>
              <a:rPr lang="en-US" sz="1200" b="0" i="0" kern="1200" dirty="0" err="1">
                <a:solidFill>
                  <a:schemeClr val="tx1"/>
                </a:solidFill>
                <a:effectLst/>
                <a:latin typeface="+mn-lt"/>
                <a:ea typeface="+mn-ea"/>
                <a:cs typeface="+mn-cs"/>
              </a:rPr>
              <a:t>solange</a:t>
            </a:r>
            <a:r>
              <a:rPr lang="en-US" sz="1200" b="0" i="0" kern="1200" dirty="0">
                <a:solidFill>
                  <a:schemeClr val="tx1"/>
                </a:solidFill>
                <a:effectLst/>
                <a:latin typeface="+mn-lt"/>
                <a:ea typeface="+mn-ea"/>
                <a:cs typeface="+mn-cs"/>
              </a:rPr>
              <a:t> man </a:t>
            </a:r>
            <a:r>
              <a:rPr lang="en-US" sz="1200" b="0" i="0" kern="1200" dirty="0" err="1">
                <a:solidFill>
                  <a:schemeClr val="tx1"/>
                </a:solidFill>
                <a:effectLst/>
                <a:latin typeface="+mn-lt"/>
                <a:ea typeface="+mn-ea"/>
                <a:cs typeface="+mn-cs"/>
              </a:rPr>
              <a:t>Vertrauen</a:t>
            </a:r>
            <a:r>
              <a:rPr lang="en-US" sz="1200" b="0" i="0" kern="1200" dirty="0">
                <a:solidFill>
                  <a:schemeClr val="tx1"/>
                </a:solidFill>
                <a:effectLst/>
                <a:latin typeface="+mn-lt"/>
                <a:ea typeface="+mn-ea"/>
                <a:cs typeface="+mn-cs"/>
              </a:rPr>
              <a:t> in die Person hat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Vertrauensverhältnis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fokusiert</a:t>
            </a:r>
            <a:r>
              <a:rPr lang="en-US" sz="1200" b="0" i="0" kern="1200" dirty="0">
                <a:solidFill>
                  <a:schemeClr val="tx1"/>
                </a:solidFill>
                <a:effectLst/>
                <a:latin typeface="+mn-lt"/>
                <a:ea typeface="+mn-ea"/>
                <a:cs typeface="+mn-cs"/>
              </a:rPr>
              <a:t> auf </a:t>
            </a:r>
            <a:r>
              <a:rPr lang="en-US" sz="1200" b="0" i="0" kern="1200" dirty="0" err="1">
                <a:solidFill>
                  <a:schemeClr val="tx1"/>
                </a:solidFill>
                <a:effectLst/>
                <a:latin typeface="+mn-lt"/>
                <a:ea typeface="+mn-ea"/>
                <a:cs typeface="+mn-cs"/>
              </a:rPr>
              <a:t>Werte</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Verhalten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auf </a:t>
            </a:r>
            <a:r>
              <a:rPr lang="en-US" sz="1200" b="0" i="0" kern="1200" dirty="0" err="1">
                <a:solidFill>
                  <a:schemeClr val="tx1"/>
                </a:solidFill>
                <a:effectLst/>
                <a:latin typeface="+mn-lt"/>
                <a:ea typeface="+mn-ea"/>
                <a:cs typeface="+mn-cs"/>
              </a:rPr>
              <a:t>Fähigkeiten</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Ein Mentor </a:t>
            </a:r>
            <a:r>
              <a:rPr lang="en-US" sz="1200" b="0" i="0" kern="1200" dirty="0" err="1">
                <a:solidFill>
                  <a:schemeClr val="tx1"/>
                </a:solidFill>
                <a:effectLst/>
                <a:latin typeface="+mn-lt"/>
                <a:ea typeface="+mn-ea"/>
                <a:cs typeface="+mn-cs"/>
              </a:rPr>
              <a:t>wertet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Mentor lost </a:t>
            </a:r>
            <a:r>
              <a:rPr lang="en-US" sz="1200" b="0" i="0" kern="1200" dirty="0" err="1">
                <a:solidFill>
                  <a:schemeClr val="tx1"/>
                </a:solidFill>
                <a:effectLst/>
                <a:latin typeface="+mn-lt"/>
                <a:ea typeface="+mn-ea"/>
                <a:cs typeface="+mn-cs"/>
              </a:rPr>
              <a:t>keine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Probleme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sondern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hilft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entscheidungen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treffen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Probleme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selbst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anpacken</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Mentor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fokusiert</a:t>
            </a:r>
            <a:r>
              <a:rPr lang="en-US" sz="1200" b="0" i="0" kern="1200" dirty="0">
                <a:solidFill>
                  <a:schemeClr val="tx1"/>
                </a:solidFill>
                <a:effectLst/>
                <a:latin typeface="+mn-lt"/>
                <a:ea typeface="+mn-ea"/>
                <a:cs typeface="+mn-cs"/>
              </a:rPr>
              <a:t> auf die </a:t>
            </a:r>
            <a:r>
              <a:rPr lang="en-US" sz="1200" b="0" i="0" kern="1200" dirty="0" err="1">
                <a:solidFill>
                  <a:schemeClr val="tx1"/>
                </a:solidFill>
                <a:effectLst/>
                <a:latin typeface="+mn-lt"/>
                <a:ea typeface="+mn-ea"/>
                <a:cs typeface="+mn-cs"/>
              </a:rPr>
              <a:t>Bedürfnisse</a:t>
            </a:r>
            <a:r>
              <a:rPr lang="en-US" sz="1200" b="0" i="0" kern="1200" dirty="0">
                <a:solidFill>
                  <a:schemeClr val="tx1"/>
                </a:solidFill>
                <a:effectLst/>
                <a:latin typeface="+mn-lt"/>
                <a:ea typeface="+mn-ea"/>
                <a:cs typeface="+mn-cs"/>
              </a:rPr>
              <a:t> des Mentees und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auf die </a:t>
            </a:r>
            <a:r>
              <a:rPr lang="en-US" sz="1200" b="0" i="0" kern="1200" dirty="0" err="1">
                <a:solidFill>
                  <a:schemeClr val="tx1"/>
                </a:solidFill>
                <a:effectLst/>
                <a:latin typeface="+mn-lt"/>
                <a:ea typeface="+mn-ea"/>
                <a:cs typeface="+mn-cs"/>
              </a:rPr>
              <a:t>Bedürfnisse</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Organisation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90158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Ich </a:t>
            </a:r>
            <a:r>
              <a:rPr lang="en-US" dirty="0" err="1"/>
              <a:t>kann</a:t>
            </a:r>
            <a:r>
              <a:rPr lang="en-US" dirty="0"/>
              <a:t> </a:t>
            </a:r>
            <a:r>
              <a:rPr lang="en-US" dirty="0" err="1"/>
              <a:t>arbeiten</a:t>
            </a:r>
            <a:r>
              <a:rPr lang="en-US" dirty="0"/>
              <a:t> </a:t>
            </a:r>
            <a:r>
              <a:rPr lang="en-US" dirty="0" err="1"/>
              <a:t>wann</a:t>
            </a:r>
            <a:r>
              <a:rPr lang="en-US" dirty="0"/>
              <a:t> </a:t>
            </a:r>
            <a:r>
              <a:rPr lang="en-US" dirty="0" err="1"/>
              <a:t>ich</a:t>
            </a:r>
            <a:r>
              <a:rPr lang="en-US" dirty="0"/>
              <a:t> will</a:t>
            </a:r>
          </a:p>
          <a:p>
            <a:pPr marL="171450" indent="-171450">
              <a:buFont typeface="Arial" panose="020B0604020202020204" pitchFamily="34" charset="0"/>
              <a:buChar char="•"/>
            </a:pPr>
            <a:r>
              <a:rPr lang="en-US" dirty="0"/>
              <a:t>Ich </a:t>
            </a:r>
            <a:r>
              <a:rPr lang="en-US" dirty="0" err="1"/>
              <a:t>habe</a:t>
            </a:r>
            <a:r>
              <a:rPr lang="en-US" dirty="0"/>
              <a:t> absolute </a:t>
            </a:r>
            <a:r>
              <a:rPr lang="en-US" dirty="0" err="1"/>
              <a:t>freiheit</a:t>
            </a:r>
            <a:endParaRPr lang="en-US" dirty="0"/>
          </a:p>
          <a:p>
            <a:pPr marL="171450" indent="-171450">
              <a:buFont typeface="Arial" panose="020B0604020202020204" pitchFamily="34" charset="0"/>
              <a:buChar char="•"/>
            </a:pPr>
            <a:r>
              <a:rPr lang="en-US" dirty="0"/>
              <a:t>Die </a:t>
            </a:r>
            <a:r>
              <a:rPr lang="en-US" dirty="0" err="1"/>
              <a:t>geht</a:t>
            </a:r>
            <a:r>
              <a:rPr lang="en-US" dirty="0"/>
              <a:t> </a:t>
            </a:r>
            <a:r>
              <a:rPr lang="en-US" dirty="0" err="1"/>
              <a:t>soweit</a:t>
            </a:r>
            <a:r>
              <a:rPr lang="en-US" dirty="0"/>
              <a:t> </a:t>
            </a:r>
            <a:r>
              <a:rPr lang="en-US" dirty="0" err="1"/>
              <a:t>dass</a:t>
            </a:r>
            <a:r>
              <a:rPr lang="en-US" dirty="0"/>
              <a:t> </a:t>
            </a:r>
            <a:r>
              <a:rPr lang="en-US" dirty="0" err="1"/>
              <a:t>ich</a:t>
            </a:r>
            <a:r>
              <a:rPr lang="en-US" dirty="0"/>
              <a:t> </a:t>
            </a:r>
            <a:r>
              <a:rPr lang="en-US" dirty="0" err="1"/>
              <a:t>keine</a:t>
            </a:r>
            <a:r>
              <a:rPr lang="en-US" dirty="0"/>
              <a:t> fixe </a:t>
            </a:r>
            <a:r>
              <a:rPr lang="en-US" dirty="0" err="1"/>
              <a:t>Arbeitszeiten</a:t>
            </a:r>
            <a:r>
              <a:rPr lang="en-US" dirty="0"/>
              <a:t> </a:t>
            </a:r>
            <a:r>
              <a:rPr lang="en-US" dirty="0" err="1"/>
              <a:t>oder</a:t>
            </a:r>
            <a:r>
              <a:rPr lang="en-US" dirty="0"/>
              <a:t> </a:t>
            </a:r>
            <a:r>
              <a:rPr lang="en-US" dirty="0" err="1"/>
              <a:t>Mindeststunden</a:t>
            </a:r>
            <a:r>
              <a:rPr lang="en-US" dirty="0"/>
              <a:t> </a:t>
            </a:r>
            <a:r>
              <a:rPr lang="en-US" dirty="0" err="1"/>
              <a:t>habe</a:t>
            </a:r>
            <a:endParaRPr lang="en-US" dirty="0"/>
          </a:p>
          <a:p>
            <a:pPr marL="171450" indent="-171450">
              <a:buFont typeface="Arial" panose="020B0604020202020204" pitchFamily="34" charset="0"/>
              <a:buChar char="•"/>
            </a:pPr>
            <a:r>
              <a:rPr lang="en-US" dirty="0"/>
              <a:t>Ich </a:t>
            </a:r>
            <a:r>
              <a:rPr lang="en-US" dirty="0" err="1"/>
              <a:t>kann</a:t>
            </a:r>
            <a:r>
              <a:rPr lang="en-US" dirty="0"/>
              <a:t> </a:t>
            </a:r>
            <a:r>
              <a:rPr lang="en-US" dirty="0" err="1"/>
              <a:t>jederzeit</a:t>
            </a:r>
            <a:r>
              <a:rPr lang="en-US" dirty="0"/>
              <a:t> an </a:t>
            </a:r>
            <a:r>
              <a:rPr lang="en-US" dirty="0" err="1"/>
              <a:t>einem</a:t>
            </a:r>
            <a:r>
              <a:rPr lang="en-US" dirty="0"/>
              <a:t> Meeting </a:t>
            </a:r>
            <a:r>
              <a:rPr lang="en-US" dirty="0" err="1"/>
              <a:t>nicht</a:t>
            </a:r>
            <a:r>
              <a:rPr lang="en-US" dirty="0"/>
              <a:t> </a:t>
            </a:r>
            <a:r>
              <a:rPr lang="en-US" dirty="0" err="1"/>
              <a:t>teilnehmen</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189718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Frustration in der </a:t>
            </a:r>
            <a:r>
              <a:rPr lang="en-US" sz="1200" b="0" i="0" kern="1200" dirty="0" err="1">
                <a:solidFill>
                  <a:schemeClr val="tx1"/>
                </a:solidFill>
                <a:effectLst/>
                <a:latin typeface="+mn-lt"/>
                <a:ea typeface="+mn-ea"/>
                <a:cs typeface="+mn-cs"/>
              </a:rPr>
              <a:t>Organisation</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Persönlicher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Konflikt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jemandem</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Worklife</a:t>
            </a:r>
            <a:r>
              <a:rPr lang="en-US" sz="1200" b="0" i="0" kern="1200" dirty="0">
                <a:solidFill>
                  <a:schemeClr val="tx1"/>
                </a:solidFill>
                <a:effectLst/>
                <a:latin typeface="+mn-lt"/>
                <a:ea typeface="+mn-ea"/>
                <a:cs typeface="+mn-cs"/>
              </a:rPr>
              <a:t> balance </a:t>
            </a:r>
            <a:r>
              <a:rPr lang="en-US" sz="1200" b="0" i="0" kern="1200" dirty="0" err="1">
                <a:solidFill>
                  <a:schemeClr val="tx1"/>
                </a:solidFill>
                <a:effectLst/>
                <a:latin typeface="+mn-lt"/>
                <a:ea typeface="+mn-ea"/>
                <a:cs typeface="+mn-cs"/>
              </a:rPr>
              <a:t>Probleme</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Persönliche</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Professionelle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Weiterentwicklung</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Stimme</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Vernunft</a:t>
            </a:r>
            <a:endParaRPr lang="en-US" sz="1200" b="0" i="0" kern="1200" dirty="0">
              <a:solidFill>
                <a:schemeClr val="tx1"/>
              </a:solidFill>
              <a:effectLst/>
              <a:latin typeface="+mn-lt"/>
              <a:ea typeface="+mn-ea"/>
              <a:cs typeface="+mn-cs"/>
            </a:endParaRP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482976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 </a:t>
            </a:r>
            <a:r>
              <a:rPr lang="en-US" sz="1200" b="0" i="0" kern="1200" dirty="0" err="1">
                <a:solidFill>
                  <a:schemeClr val="tx1"/>
                </a:solidFill>
                <a:effectLst/>
                <a:latin typeface="+mn-lt"/>
                <a:ea typeface="+mn-ea"/>
                <a:cs typeface="+mn-cs"/>
              </a:rPr>
              <a:t>kann</a:t>
            </a:r>
            <a:r>
              <a:rPr lang="en-US" sz="1200" b="0" i="0" kern="1200" dirty="0">
                <a:solidFill>
                  <a:schemeClr val="tx1"/>
                </a:solidFill>
                <a:effectLst/>
                <a:latin typeface="+mn-lt"/>
                <a:ea typeface="+mn-ea"/>
                <a:cs typeface="+mn-cs"/>
              </a:rPr>
              <a:t> diverse </a:t>
            </a:r>
            <a:r>
              <a:rPr lang="en-US" sz="1200" b="0" i="0" kern="1200" dirty="0" err="1">
                <a:solidFill>
                  <a:schemeClr val="tx1"/>
                </a:solidFill>
                <a:effectLst/>
                <a:latin typeface="+mn-lt"/>
                <a:ea typeface="+mn-ea"/>
                <a:cs typeface="+mn-cs"/>
              </a:rPr>
              <a:t>Hüte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dem</a:t>
            </a:r>
            <a:r>
              <a:rPr lang="en-US" sz="1200" b="0" i="0" kern="1200" dirty="0">
                <a:solidFill>
                  <a:schemeClr val="tx1"/>
                </a:solidFill>
                <a:effectLst/>
                <a:latin typeface="+mn-lt"/>
                <a:ea typeface="+mn-ea"/>
                <a:cs typeface="+mn-cs"/>
              </a:rPr>
              <a:t> in </a:t>
            </a:r>
            <a:r>
              <a:rPr lang="en-US" sz="1200" b="0" i="0" kern="1200" dirty="0" err="1">
                <a:solidFill>
                  <a:schemeClr val="tx1"/>
                </a:solidFill>
                <a:effectLst/>
                <a:latin typeface="+mn-lt"/>
                <a:ea typeface="+mn-ea"/>
                <a:cs typeface="+mn-cs"/>
              </a:rPr>
              <a:t>welche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Richtung</a:t>
            </a:r>
            <a:r>
              <a:rPr lang="en-US" sz="1200" b="0" i="0" kern="1200" dirty="0">
                <a:solidFill>
                  <a:schemeClr val="tx1"/>
                </a:solidFill>
                <a:effectLst/>
                <a:latin typeface="+mn-lt"/>
                <a:ea typeface="+mn-ea"/>
                <a:cs typeface="+mn-cs"/>
              </a:rPr>
              <a:t> man </a:t>
            </a:r>
            <a:r>
              <a:rPr lang="en-US" sz="1200" b="0" i="0" kern="1200" dirty="0" err="1">
                <a:solidFill>
                  <a:schemeClr val="tx1"/>
                </a:solidFill>
                <a:effectLst/>
                <a:latin typeface="+mn-lt"/>
                <a:ea typeface="+mn-ea"/>
                <a:cs typeface="+mn-cs"/>
              </a:rPr>
              <a:t>sich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persönlich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entwickeln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möchte</a:t>
            </a:r>
            <a:r>
              <a:rPr lang="en-US" sz="1200" b="0" i="0" kern="1200" dirty="0">
                <a:solidFill>
                  <a:schemeClr val="tx1"/>
                </a:solidFill>
                <a:effectLst/>
                <a:latin typeface="+mn-lt"/>
                <a:ea typeface="+mn-ea"/>
                <a:cs typeface="+mn-cs"/>
              </a:rPr>
              <a: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18618107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Wie</a:t>
            </a:r>
            <a:r>
              <a:rPr lang="en-US" dirty="0"/>
              <a:t> </a:t>
            </a:r>
            <a:r>
              <a:rPr lang="en-US" dirty="0" err="1"/>
              <a:t>treffen</a:t>
            </a:r>
            <a:r>
              <a:rPr lang="en-US" dirty="0"/>
              <a:t> </a:t>
            </a:r>
            <a:r>
              <a:rPr lang="en-US" dirty="0" err="1"/>
              <a:t>wir</a:t>
            </a:r>
            <a:r>
              <a:rPr lang="en-US" dirty="0"/>
              <a:t> </a:t>
            </a:r>
            <a:r>
              <a:rPr lang="en-US" dirty="0" err="1"/>
              <a:t>Entscheidungen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9014035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Haben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genug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Personen</a:t>
            </a:r>
            <a:r>
              <a:rPr lang="en-US" sz="1200" b="0" i="0" kern="1200" dirty="0">
                <a:solidFill>
                  <a:schemeClr val="tx1"/>
                </a:solidFill>
                <a:effectLst/>
                <a:latin typeface="+mn-lt"/>
                <a:ea typeface="+mn-ea"/>
                <a:cs typeface="+mn-cs"/>
              </a:rPr>
              <a:t> von </a:t>
            </a:r>
            <a:r>
              <a:rPr lang="en-US" sz="1200" b="0" i="0" kern="1200" dirty="0" err="1">
                <a:solidFill>
                  <a:schemeClr val="tx1"/>
                </a:solidFill>
                <a:effectLst/>
                <a:latin typeface="+mn-lt"/>
                <a:ea typeface="+mn-ea"/>
                <a:cs typeface="+mn-cs"/>
              </a:rPr>
              <a:t>unterschiedlichen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Disziplinen</a:t>
            </a:r>
            <a:r>
              <a:rPr lang="en-US" sz="1200" b="0" i="0" kern="1200" dirty="0">
                <a:solidFill>
                  <a:schemeClr val="tx1"/>
                </a:solidFill>
                <a:effectLst/>
                <a:latin typeface="+mn-lt"/>
                <a:ea typeface="+mn-ea"/>
                <a:cs typeface="+mn-cs"/>
              </a:rPr>
              <a:t> in der Gruppe um die </a:t>
            </a:r>
            <a:r>
              <a:rPr lang="en-US" sz="1200" b="0" i="0" kern="1200" dirty="0" err="1">
                <a:solidFill>
                  <a:schemeClr val="tx1"/>
                </a:solidFill>
                <a:effectLst/>
                <a:latin typeface="+mn-lt"/>
                <a:ea typeface="+mn-ea"/>
                <a:cs typeface="+mn-cs"/>
              </a:rPr>
              <a:t>Auswirkungen</a:t>
            </a:r>
            <a:r>
              <a:rPr lang="en-US" sz="1200" b="0" i="0" kern="1200" dirty="0">
                <a:solidFill>
                  <a:schemeClr val="tx1"/>
                </a:solidFill>
                <a:effectLst/>
                <a:latin typeface="+mn-lt"/>
                <a:ea typeface="+mn-ea"/>
                <a:cs typeface="+mn-cs"/>
              </a:rPr>
              <a:t> des </a:t>
            </a:r>
            <a:r>
              <a:rPr lang="en-US" sz="1200" b="0" i="0" kern="1200" dirty="0" err="1">
                <a:solidFill>
                  <a:schemeClr val="tx1"/>
                </a:solidFill>
                <a:effectLst/>
                <a:latin typeface="+mn-lt"/>
                <a:ea typeface="+mn-ea"/>
                <a:cs typeface="+mn-cs"/>
              </a:rPr>
              <a:t>Entscheides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verstehen? </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Haben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Leute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genügen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Tiefe</a:t>
            </a:r>
            <a:r>
              <a:rPr lang="en-US" sz="1200" b="0" i="0" kern="1200" dirty="0">
                <a:solidFill>
                  <a:schemeClr val="tx1"/>
                </a:solidFill>
                <a:effectLst/>
                <a:latin typeface="+mn-lt"/>
                <a:ea typeface="+mn-ea"/>
                <a:cs typeface="+mn-cs"/>
              </a:rPr>
              <a:t> an Expertise in der Gruppe?</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Trifft</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Entscheid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andere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Strategien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zieht</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Fäden</a:t>
            </a:r>
            <a:r>
              <a:rPr lang="en-US" sz="1200" b="0" i="0" kern="1200" dirty="0">
                <a:solidFill>
                  <a:schemeClr val="tx1"/>
                </a:solidFill>
                <a:effectLst/>
                <a:latin typeface="+mn-lt"/>
                <a:ea typeface="+mn-ea"/>
                <a:cs typeface="+mn-cs"/>
              </a:rPr>
              <a:t> in der Gruppe und </a:t>
            </a:r>
            <a:r>
              <a:rPr lang="en-US" sz="1200" b="0" i="0" kern="1200" dirty="0" err="1">
                <a:solidFill>
                  <a:schemeClr val="tx1"/>
                </a:solidFill>
                <a:effectLst/>
                <a:latin typeface="+mn-lt"/>
                <a:ea typeface="+mn-ea"/>
                <a:cs typeface="+mn-cs"/>
              </a:rPr>
              <a:t>wer</a:t>
            </a:r>
            <a:r>
              <a:rPr lang="en-US" sz="1200" b="0" i="0" kern="1200" dirty="0">
                <a:solidFill>
                  <a:schemeClr val="tx1"/>
                </a:solidFill>
                <a:effectLst/>
                <a:latin typeface="+mn-lt"/>
                <a:ea typeface="+mn-ea"/>
                <a:cs typeface="+mn-cs"/>
              </a:rPr>
              <a:t> hat </a:t>
            </a:r>
            <a:r>
              <a:rPr lang="en-US" sz="1200" b="0" i="0" kern="1200" dirty="0" err="1">
                <a:solidFill>
                  <a:schemeClr val="tx1"/>
                </a:solidFill>
                <a:effectLst/>
                <a:latin typeface="+mn-lt"/>
                <a:ea typeface="+mn-ea"/>
                <a:cs typeface="+mn-cs"/>
              </a:rPr>
              <a:t>Verantwortung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für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welchen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Teil</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3232963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jetzt</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richtige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Zeitpunkt</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Welcher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letzte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Mögliche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Zeitpunkt</a:t>
            </a:r>
            <a:r>
              <a:rPr lang="en-US" sz="1200" b="0" i="0" kern="1200" dirty="0">
                <a:solidFill>
                  <a:schemeClr val="tx1"/>
                </a:solidFill>
                <a:effectLst/>
                <a:latin typeface="+mn-lt"/>
                <a:ea typeface="+mn-ea"/>
                <a:cs typeface="+mn-cs"/>
              </a:rPr>
              <a:t> um die </a:t>
            </a:r>
            <a:r>
              <a:rPr lang="en-US" sz="1200" b="0" i="0" kern="1200" dirty="0" err="1">
                <a:solidFill>
                  <a:schemeClr val="tx1"/>
                </a:solidFill>
                <a:effectLst/>
                <a:latin typeface="+mn-lt"/>
                <a:ea typeface="+mn-ea"/>
                <a:cs typeface="+mn-cs"/>
              </a:rPr>
              <a:t>Entscheidung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treffen</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dieser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Zeitpunkt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schon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vorbei</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Sollten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was </a:t>
            </a:r>
            <a:r>
              <a:rPr lang="en-US" sz="1200" b="0" i="0" kern="1200" dirty="0" err="1">
                <a:solidFill>
                  <a:schemeClr val="tx1"/>
                </a:solidFill>
                <a:effectLst/>
                <a:latin typeface="+mn-lt"/>
                <a:ea typeface="+mn-ea"/>
                <a:cs typeface="+mn-cs"/>
              </a:rPr>
              <a:t>tun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wenn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sicher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Beste</a:t>
            </a:r>
            <a:r>
              <a:rPr lang="en-US" sz="1200" b="0" i="0" kern="1200" dirty="0">
                <a:solidFill>
                  <a:schemeClr val="tx1"/>
                </a:solidFill>
                <a:effectLst/>
                <a:latin typeface="+mn-lt"/>
                <a:ea typeface="+mn-ea"/>
                <a:cs typeface="+mn-cs"/>
              </a:rPr>
              <a:t> Ansatz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2030899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Welche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Annahmen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haben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das </a:t>
            </a:r>
            <a:r>
              <a:rPr lang="en-US" sz="1200" b="0" i="0" kern="1200" dirty="0" err="1">
                <a:solidFill>
                  <a:schemeClr val="tx1"/>
                </a:solidFill>
                <a:effectLst/>
                <a:latin typeface="+mn-lt"/>
                <a:ea typeface="+mn-ea"/>
                <a:cs typeface="+mn-cs"/>
              </a:rPr>
              <a:t>Gefühl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wahr</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Welche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haben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um </a:t>
            </a:r>
            <a:r>
              <a:rPr lang="en-US" sz="1200" b="0" i="0" kern="1200" dirty="0" err="1">
                <a:solidFill>
                  <a:schemeClr val="tx1"/>
                </a:solidFill>
                <a:effectLst/>
                <a:latin typeface="+mn-lt"/>
                <a:ea typeface="+mn-ea"/>
                <a:cs typeface="+mn-cs"/>
              </a:rPr>
              <a:t>unsere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Annahmen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prüfen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Was </a:t>
            </a:r>
            <a:r>
              <a:rPr lang="en-US" sz="1200" b="0" i="0" kern="1200" dirty="0" err="1">
                <a:solidFill>
                  <a:schemeClr val="tx1"/>
                </a:solidFill>
                <a:effectLst/>
                <a:latin typeface="+mn-lt"/>
                <a:ea typeface="+mn-ea"/>
                <a:cs typeface="+mn-cs"/>
              </a:rPr>
              <a:t>passiert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wenn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unsere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Annahmen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falsch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Welche</a:t>
            </a:r>
            <a:r>
              <a:rPr lang="en-US" sz="1200" b="0" i="0" kern="1200" dirty="0">
                <a:solidFill>
                  <a:schemeClr val="tx1"/>
                </a:solidFill>
                <a:effectLst/>
                <a:latin typeface="+mn-lt"/>
                <a:ea typeface="+mn-ea"/>
                <a:cs typeface="+mn-cs"/>
              </a:rPr>
              <a:t> preventive </a:t>
            </a:r>
            <a:r>
              <a:rPr lang="en-US" sz="1200" b="0" i="0" kern="1200" dirty="0" err="1">
                <a:solidFill>
                  <a:schemeClr val="tx1"/>
                </a:solidFill>
                <a:effectLst/>
                <a:latin typeface="+mn-lt"/>
                <a:ea typeface="+mn-ea"/>
                <a:cs typeface="+mn-cs"/>
              </a:rPr>
              <a:t>Massnahmen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können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treffen</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wichtig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oder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dringlich</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196040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Konsensus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wichtig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innerhalb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einer</a:t>
            </a:r>
            <a:r>
              <a:rPr lang="en-US" sz="1200" b="0" i="0" kern="1200" dirty="0">
                <a:solidFill>
                  <a:schemeClr val="tx1"/>
                </a:solidFill>
                <a:effectLst/>
                <a:latin typeface="+mn-lt"/>
                <a:ea typeface="+mn-ea"/>
                <a:cs typeface="+mn-cs"/>
              </a:rPr>
              <a:t> Taskforce </a:t>
            </a:r>
            <a:r>
              <a:rPr lang="en-US" sz="1200" b="0" i="0" kern="1200" dirty="0" err="1">
                <a:solidFill>
                  <a:schemeClr val="tx1"/>
                </a:solidFill>
                <a:effectLst/>
                <a:latin typeface="+mn-lt"/>
                <a:ea typeface="+mn-ea"/>
                <a:cs typeface="+mn-cs"/>
              </a:rPr>
              <a:t>aber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über</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Ganze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Firma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hinweg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OK </a:t>
            </a:r>
            <a:r>
              <a:rPr lang="en-US" sz="1200" b="0" i="0" kern="1200" dirty="0" err="1">
                <a:solidFill>
                  <a:schemeClr val="tx1"/>
                </a:solidFill>
                <a:effectLst/>
                <a:latin typeface="+mn-lt"/>
                <a:ea typeface="+mn-ea"/>
                <a:cs typeface="+mn-cs"/>
              </a:rPr>
              <a:t>wenn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Leute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anderer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Meinung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19709811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Wie</a:t>
            </a:r>
            <a:r>
              <a:rPr lang="en-US" dirty="0"/>
              <a:t> </a:t>
            </a:r>
            <a:r>
              <a:rPr lang="en-US" dirty="0" err="1"/>
              <a:t>viele</a:t>
            </a:r>
            <a:r>
              <a:rPr lang="en-US" dirty="0"/>
              <a:t> </a:t>
            </a:r>
            <a:r>
              <a:rPr lang="en-US" dirty="0" err="1"/>
              <a:t>neue</a:t>
            </a:r>
            <a:r>
              <a:rPr lang="en-US" dirty="0"/>
              <a:t> </a:t>
            </a:r>
            <a:r>
              <a:rPr lang="en-US" dirty="0" err="1"/>
              <a:t>Kunden</a:t>
            </a:r>
            <a:r>
              <a:rPr lang="en-US" dirty="0"/>
              <a:t>?</a:t>
            </a:r>
          </a:p>
          <a:p>
            <a:r>
              <a:rPr lang="en-US" dirty="0" err="1"/>
              <a:t>Wer</a:t>
            </a:r>
            <a:r>
              <a:rPr lang="en-US" dirty="0"/>
              <a:t> </a:t>
            </a:r>
            <a:r>
              <a:rPr lang="en-US" dirty="0" err="1"/>
              <a:t>schaut</a:t>
            </a:r>
            <a:r>
              <a:rPr lang="en-US" dirty="0"/>
              <a:t> </a:t>
            </a:r>
            <a:r>
              <a:rPr lang="en-US" dirty="0" err="1"/>
              <a:t>unsere</a:t>
            </a:r>
            <a:r>
              <a:rPr lang="en-US" dirty="0"/>
              <a:t> </a:t>
            </a:r>
            <a:r>
              <a:rPr lang="en-US" dirty="0" err="1"/>
              <a:t>Dokumentation</a:t>
            </a:r>
            <a:r>
              <a:rPr lang="en-US" dirty="0"/>
              <a:t> an?</a:t>
            </a:r>
          </a:p>
          <a:p>
            <a:r>
              <a:rPr lang="en-US" dirty="0" err="1"/>
              <a:t>Wie</a:t>
            </a:r>
            <a:r>
              <a:rPr lang="en-US" dirty="0"/>
              <a:t> </a:t>
            </a:r>
            <a:r>
              <a:rPr lang="en-US" dirty="0" err="1"/>
              <a:t>sind</a:t>
            </a:r>
            <a:r>
              <a:rPr lang="en-US" dirty="0"/>
              <a:t> </a:t>
            </a:r>
            <a:r>
              <a:rPr lang="en-US" dirty="0" err="1"/>
              <a:t>unsere</a:t>
            </a:r>
            <a:r>
              <a:rPr lang="en-US" dirty="0"/>
              <a:t> </a:t>
            </a:r>
            <a:r>
              <a:rPr lang="en-US" dirty="0" err="1"/>
              <a:t>Kunden</a:t>
            </a:r>
            <a:r>
              <a:rPr lang="en-US" dirty="0"/>
              <a:t> </a:t>
            </a:r>
            <a:r>
              <a:rPr lang="en-US" dirty="0" err="1"/>
              <a:t>zufrieden</a:t>
            </a:r>
            <a:r>
              <a:rPr lang="en-US" dirty="0"/>
              <a:t> </a:t>
            </a:r>
            <a:r>
              <a:rPr lang="en-US" dirty="0" err="1"/>
              <a:t>mit</a:t>
            </a:r>
            <a:r>
              <a:rPr lang="en-US" dirty="0"/>
              <a:t> </a:t>
            </a:r>
            <a:r>
              <a:rPr lang="en-US" dirty="0" err="1"/>
              <a:t>unserem</a:t>
            </a:r>
            <a:r>
              <a:rPr lang="en-US" dirty="0"/>
              <a:t> Support?</a:t>
            </a:r>
          </a:p>
          <a:p>
            <a:r>
              <a:rPr lang="en-US" dirty="0" err="1"/>
              <a:t>Alle</a:t>
            </a:r>
            <a:r>
              <a:rPr lang="en-US" dirty="0"/>
              <a:t> </a:t>
            </a:r>
            <a:r>
              <a:rPr lang="en-US" dirty="0" err="1"/>
              <a:t>diese</a:t>
            </a:r>
            <a:r>
              <a:rPr lang="en-US" dirty="0"/>
              <a:t> </a:t>
            </a:r>
            <a:r>
              <a:rPr lang="en-US" dirty="0" err="1"/>
              <a:t>Metriken</a:t>
            </a:r>
            <a:r>
              <a:rPr lang="en-US" dirty="0"/>
              <a:t> </a:t>
            </a:r>
            <a:r>
              <a:rPr lang="en-US" dirty="0" err="1"/>
              <a:t>fliessen</a:t>
            </a:r>
            <a:r>
              <a:rPr lang="en-US" dirty="0"/>
              <a:t> </a:t>
            </a:r>
            <a:r>
              <a:rPr lang="en-US" dirty="0" err="1"/>
              <a:t>zusammen</a:t>
            </a:r>
            <a:r>
              <a:rPr lang="en-US" dirty="0"/>
              <a:t> und </a:t>
            </a:r>
            <a:r>
              <a:rPr lang="en-US" dirty="0" err="1"/>
              <a:t>geben</a:t>
            </a:r>
            <a:r>
              <a:rPr lang="en-US" dirty="0"/>
              <a:t> </a:t>
            </a:r>
            <a:r>
              <a:rPr lang="en-US" dirty="0" err="1"/>
              <a:t>uns</a:t>
            </a:r>
            <a:r>
              <a:rPr lang="en-US" dirty="0"/>
              <a:t> </a:t>
            </a:r>
            <a:r>
              <a:rPr lang="en-US" dirty="0" err="1"/>
              <a:t>einen</a:t>
            </a:r>
            <a:r>
              <a:rPr lang="en-US" dirty="0"/>
              <a:t> </a:t>
            </a:r>
            <a:r>
              <a:rPr lang="en-US" dirty="0" err="1"/>
              <a:t>Indikator</a:t>
            </a:r>
            <a:r>
              <a:rPr lang="en-US" dirty="0"/>
              <a:t> wo </a:t>
            </a:r>
            <a:r>
              <a:rPr lang="en-US" dirty="0" err="1"/>
              <a:t>wir</a:t>
            </a:r>
            <a:r>
              <a:rPr lang="en-US" dirty="0"/>
              <a:t> </a:t>
            </a:r>
            <a:r>
              <a:rPr lang="en-US" dirty="0" err="1"/>
              <a:t>stehen</a:t>
            </a:r>
            <a:r>
              <a:rPr lang="en-US" dirty="0"/>
              <a:t> und </a:t>
            </a:r>
            <a:r>
              <a:rPr lang="en-US" dirty="0" err="1"/>
              <a:t>ob</a:t>
            </a:r>
            <a:r>
              <a:rPr lang="en-US" dirty="0"/>
              <a:t> </a:t>
            </a:r>
            <a:r>
              <a:rPr lang="en-US" dirty="0" err="1"/>
              <a:t>unsere</a:t>
            </a:r>
            <a:r>
              <a:rPr lang="en-US" dirty="0"/>
              <a:t> </a:t>
            </a:r>
            <a:r>
              <a:rPr lang="en-US" dirty="0" err="1"/>
              <a:t>Massnahmen</a:t>
            </a:r>
            <a:r>
              <a:rPr lang="en-US" dirty="0"/>
              <a:t> </a:t>
            </a:r>
            <a:r>
              <a:rPr lang="en-US" dirty="0" err="1"/>
              <a:t>effektiv</a:t>
            </a:r>
            <a:r>
              <a:rPr lang="en-US" dirty="0"/>
              <a:t> </a:t>
            </a:r>
            <a:r>
              <a:rPr lang="en-US" dirty="0" err="1"/>
              <a:t>sind</a:t>
            </a:r>
            <a:r>
              <a:rPr lang="en-US" dirty="0"/>
              <a: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36921377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Ist</a:t>
            </a:r>
            <a:r>
              <a:rPr lang="en-US" dirty="0"/>
              <a:t> </a:t>
            </a:r>
            <a:r>
              <a:rPr lang="en-US" dirty="0" err="1"/>
              <a:t>wirklich</a:t>
            </a:r>
            <a:r>
              <a:rPr lang="en-US" dirty="0"/>
              <a:t> </a:t>
            </a:r>
            <a:r>
              <a:rPr lang="en-US" dirty="0" err="1"/>
              <a:t>alles</a:t>
            </a:r>
            <a:r>
              <a:rPr lang="en-US" dirty="0"/>
              <a:t> Transparent?</a:t>
            </a:r>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10939773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company is in a bad situation and all non-essential spending will immediately cease.</a:t>
            </a:r>
          </a:p>
          <a:p>
            <a:r>
              <a:rPr lang="en-US" sz="1200" b="0" i="0" kern="1200" dirty="0">
                <a:solidFill>
                  <a:schemeClr val="tx1"/>
                </a:solidFill>
                <a:effectLst/>
                <a:latin typeface="+mn-lt"/>
                <a:ea typeface="+mn-ea"/>
                <a:cs typeface="+mn-cs"/>
              </a:rPr>
              <a:t>To We have a strong cash position, with a healthy forecast, and we are in a position to invest in our growth.</a:t>
            </a:r>
          </a:p>
          <a:p>
            <a:endParaRPr lang="en-US" dirty="0"/>
          </a:p>
          <a:p>
            <a:r>
              <a:rPr lang="en-US" dirty="0"/>
              <a:t>There is a financial projection for the year and a monthly update</a:t>
            </a:r>
          </a:p>
          <a:p>
            <a:r>
              <a:rPr lang="en-US" dirty="0"/>
              <a:t>F</a:t>
            </a:r>
            <a:r>
              <a:rPr lang="de-CH" dirty="0" err="1"/>
              <a:t>inancial</a:t>
            </a:r>
            <a:r>
              <a:rPr lang="de-CH" dirty="0"/>
              <a:t> </a:t>
            </a:r>
            <a:r>
              <a:rPr lang="de-CH" dirty="0" err="1"/>
              <a:t>decision</a:t>
            </a:r>
            <a:r>
              <a:rPr lang="de-CH" dirty="0"/>
              <a:t> </a:t>
            </a:r>
            <a:r>
              <a:rPr lang="de-CH" dirty="0" err="1"/>
              <a:t>making</a:t>
            </a:r>
            <a:r>
              <a:rPr lang="de-CH" dirty="0"/>
              <a:t> </a:t>
            </a:r>
            <a:r>
              <a:rPr lang="de-CH" dirty="0" err="1"/>
              <a:t>is</a:t>
            </a:r>
            <a:r>
              <a:rPr lang="de-CH" dirty="0"/>
              <a:t> transparent</a:t>
            </a:r>
          </a:p>
          <a:p>
            <a:r>
              <a:rPr lang="en-US" dirty="0"/>
              <a:t>E</a:t>
            </a:r>
            <a:r>
              <a:rPr lang="de-CH" dirty="0" err="1"/>
              <a:t>very</a:t>
            </a:r>
            <a:r>
              <a:rPr lang="de-CH" dirty="0"/>
              <a:t> </a:t>
            </a:r>
            <a:r>
              <a:rPr lang="de-CH" dirty="0" err="1"/>
              <a:t>policy</a:t>
            </a:r>
            <a:r>
              <a:rPr lang="de-CH" dirty="0"/>
              <a:t> </a:t>
            </a:r>
            <a:r>
              <a:rPr lang="de-CH" dirty="0" err="1"/>
              <a:t>that</a:t>
            </a:r>
            <a:r>
              <a:rPr lang="de-CH" dirty="0"/>
              <a:t> </a:t>
            </a:r>
            <a:r>
              <a:rPr lang="de-CH" dirty="0" err="1"/>
              <a:t>impacts</a:t>
            </a:r>
            <a:r>
              <a:rPr lang="de-CH" dirty="0"/>
              <a:t> </a:t>
            </a:r>
            <a:r>
              <a:rPr lang="de-CH" dirty="0" err="1"/>
              <a:t>finance</a:t>
            </a:r>
            <a:r>
              <a:rPr lang="de-CH" dirty="0"/>
              <a:t> </a:t>
            </a:r>
            <a:r>
              <a:rPr lang="de-CH" dirty="0" err="1"/>
              <a:t>can</a:t>
            </a:r>
            <a:r>
              <a:rPr lang="de-CH" dirty="0"/>
              <a:t> </a:t>
            </a:r>
            <a:r>
              <a:rPr lang="de-CH" dirty="0" err="1"/>
              <a:t>be</a:t>
            </a:r>
            <a:r>
              <a:rPr lang="de-CH" dirty="0"/>
              <a:t> </a:t>
            </a:r>
            <a:r>
              <a:rPr lang="de-CH" dirty="0" err="1"/>
              <a:t>adjusted</a:t>
            </a:r>
            <a:r>
              <a:rPr lang="de-CH" dirty="0"/>
              <a:t> </a:t>
            </a:r>
            <a:r>
              <a:rPr lang="de-CH" dirty="0" err="1"/>
              <a:t>to</a:t>
            </a:r>
            <a:r>
              <a:rPr lang="de-CH" dirty="0"/>
              <a:t> </a:t>
            </a:r>
            <a:r>
              <a:rPr lang="de-CH" dirty="0" err="1"/>
              <a:t>the</a:t>
            </a:r>
            <a:r>
              <a:rPr lang="de-CH" dirty="0"/>
              <a:t> </a:t>
            </a:r>
            <a:r>
              <a:rPr lang="de-CH" dirty="0" err="1"/>
              <a:t>financial</a:t>
            </a:r>
            <a:r>
              <a:rPr lang="de-CH" dirty="0"/>
              <a:t> </a:t>
            </a:r>
            <a:r>
              <a:rPr lang="de-CH" dirty="0" err="1"/>
              <a:t>status</a:t>
            </a:r>
            <a:r>
              <a:rPr lang="de-CH" dirty="0"/>
              <a:t> </a:t>
            </a:r>
            <a:r>
              <a:rPr lang="de-CH" dirty="0" err="1"/>
              <a:t>of</a:t>
            </a:r>
            <a:r>
              <a:rPr lang="de-CH" dirty="0"/>
              <a:t> </a:t>
            </a:r>
            <a:r>
              <a:rPr lang="de-CH" dirty="0" err="1"/>
              <a:t>the</a:t>
            </a:r>
            <a:r>
              <a:rPr lang="de-CH" dirty="0"/>
              <a:t> </a:t>
            </a:r>
            <a:r>
              <a:rPr lang="de-CH" dirty="0" err="1"/>
              <a:t>company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1591475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Ich </a:t>
            </a:r>
            <a:r>
              <a:rPr lang="en-US" dirty="0" err="1"/>
              <a:t>kann</a:t>
            </a:r>
            <a:r>
              <a:rPr lang="en-US" dirty="0"/>
              <a:t> </a:t>
            </a:r>
            <a:r>
              <a:rPr lang="en-US" dirty="0" err="1"/>
              <a:t>soviel</a:t>
            </a:r>
            <a:r>
              <a:rPr lang="en-US" dirty="0"/>
              <a:t> </a:t>
            </a:r>
            <a:r>
              <a:rPr lang="en-US" dirty="0" err="1"/>
              <a:t>arbeiten</a:t>
            </a:r>
            <a:r>
              <a:rPr lang="en-US" dirty="0"/>
              <a:t> </a:t>
            </a:r>
            <a:r>
              <a:rPr lang="en-US" dirty="0" err="1"/>
              <a:t>wie</a:t>
            </a:r>
            <a:r>
              <a:rPr lang="en-US" dirty="0"/>
              <a:t> </a:t>
            </a:r>
            <a:r>
              <a:rPr lang="en-US" dirty="0" err="1"/>
              <a:t>ich</a:t>
            </a:r>
            <a:r>
              <a:rPr lang="en-US" dirty="0"/>
              <a:t> will</a:t>
            </a:r>
          </a:p>
          <a:p>
            <a:pPr marL="171450" indent="-171450">
              <a:buFont typeface="Arial" panose="020B0604020202020204" pitchFamily="34" charset="0"/>
              <a:buChar char="•"/>
            </a:pPr>
            <a:r>
              <a:rPr lang="en-US" dirty="0" err="1"/>
              <a:t>Wir</a:t>
            </a:r>
            <a:r>
              <a:rPr lang="en-US" dirty="0"/>
              <a:t> </a:t>
            </a:r>
            <a:r>
              <a:rPr lang="en-US" dirty="0" err="1"/>
              <a:t>haben</a:t>
            </a:r>
            <a:r>
              <a:rPr lang="en-US" dirty="0"/>
              <a:t> </a:t>
            </a:r>
            <a:r>
              <a:rPr lang="en-US" dirty="0" err="1"/>
              <a:t>eine</a:t>
            </a:r>
            <a:r>
              <a:rPr lang="en-US" dirty="0"/>
              <a:t> </a:t>
            </a:r>
            <a:r>
              <a:rPr lang="en-US" dirty="0" err="1"/>
              <a:t>Freetime</a:t>
            </a:r>
            <a:r>
              <a:rPr lang="en-US" dirty="0"/>
              <a:t> off policy.</a:t>
            </a:r>
          </a:p>
          <a:p>
            <a:pPr marL="171450" indent="-171450">
              <a:buFont typeface="Arial" panose="020B0604020202020204" pitchFamily="34" charset="0"/>
              <a:buChar char="•"/>
            </a:pPr>
            <a:r>
              <a:rPr lang="en-US" dirty="0"/>
              <a:t>Wen </a:t>
            </a:r>
            <a:r>
              <a:rPr lang="en-US" dirty="0" err="1"/>
              <a:t>immer</a:t>
            </a:r>
            <a:r>
              <a:rPr lang="en-US" dirty="0"/>
              <a:t> </a:t>
            </a:r>
            <a:r>
              <a:rPr lang="en-US" dirty="0" err="1"/>
              <a:t>ich</a:t>
            </a:r>
            <a:r>
              <a:rPr lang="en-US" dirty="0"/>
              <a:t> das </a:t>
            </a:r>
            <a:r>
              <a:rPr lang="en-US" dirty="0" err="1"/>
              <a:t>Gefühl</a:t>
            </a:r>
            <a:r>
              <a:rPr lang="en-US" dirty="0"/>
              <a:t> </a:t>
            </a:r>
            <a:r>
              <a:rPr lang="en-US" dirty="0" err="1"/>
              <a:t>habe</a:t>
            </a:r>
            <a:r>
              <a:rPr lang="en-US" dirty="0"/>
              <a:t> </a:t>
            </a:r>
            <a:r>
              <a:rPr lang="en-US" dirty="0" err="1"/>
              <a:t>ich</a:t>
            </a:r>
            <a:r>
              <a:rPr lang="en-US" dirty="0"/>
              <a:t> </a:t>
            </a:r>
            <a:r>
              <a:rPr lang="en-US" dirty="0" err="1"/>
              <a:t>brauche</a:t>
            </a:r>
            <a:r>
              <a:rPr lang="en-US" dirty="0"/>
              <a:t> </a:t>
            </a:r>
            <a:r>
              <a:rPr lang="en-US" dirty="0" err="1"/>
              <a:t>eine</a:t>
            </a:r>
            <a:r>
              <a:rPr lang="en-US" dirty="0"/>
              <a:t> Pause </a:t>
            </a:r>
            <a:r>
              <a:rPr lang="en-US" dirty="0" err="1"/>
              <a:t>gönne</a:t>
            </a:r>
            <a:r>
              <a:rPr lang="en-US" dirty="0"/>
              <a:t> </a:t>
            </a:r>
            <a:r>
              <a:rPr lang="en-US" dirty="0" err="1"/>
              <a:t>ich</a:t>
            </a:r>
            <a:r>
              <a:rPr lang="en-US" dirty="0"/>
              <a:t> </a:t>
            </a:r>
            <a:r>
              <a:rPr lang="en-US" dirty="0" err="1"/>
              <a:t>mir</a:t>
            </a:r>
            <a:r>
              <a:rPr lang="en-US" dirty="0"/>
              <a:t> die</a:t>
            </a:r>
          </a:p>
          <a:p>
            <a:pPr marL="171450" indent="-171450">
              <a:buFont typeface="Arial" panose="020B0604020202020204" pitchFamily="34" charset="0"/>
              <a:buChar char="•"/>
            </a:pPr>
            <a:r>
              <a:rPr lang="en-US" dirty="0" err="1"/>
              <a:t>Komme</a:t>
            </a:r>
            <a:r>
              <a:rPr lang="en-US" dirty="0"/>
              <a:t> </a:t>
            </a:r>
            <a:r>
              <a:rPr lang="en-US" dirty="0" err="1"/>
              <a:t>dann</a:t>
            </a:r>
            <a:r>
              <a:rPr lang="en-US" dirty="0"/>
              <a:t> Frisch und </a:t>
            </a:r>
            <a:r>
              <a:rPr lang="en-US" dirty="0" err="1"/>
              <a:t>erholt</a:t>
            </a:r>
            <a:r>
              <a:rPr lang="en-US" dirty="0"/>
              <a:t> </a:t>
            </a:r>
            <a:r>
              <a:rPr lang="en-US" dirty="0" err="1"/>
              <a:t>zurück</a:t>
            </a:r>
            <a:endParaRPr lang="en-US" dirty="0"/>
          </a:p>
          <a:p>
            <a:pPr marL="171450" indent="-171450">
              <a:buFont typeface="Arial" panose="020B0604020202020204" pitchFamily="34" charset="0"/>
              <a:buChar char="•"/>
            </a:pPr>
            <a:r>
              <a:rPr lang="en-US" dirty="0" err="1"/>
              <a:t>Voller</a:t>
            </a:r>
            <a:r>
              <a:rPr lang="en-US" dirty="0"/>
              <a:t> </a:t>
            </a:r>
            <a:r>
              <a:rPr lang="en-US" dirty="0" err="1"/>
              <a:t>Energie</a:t>
            </a:r>
            <a:r>
              <a:rPr lang="en-US" dirty="0"/>
              <a:t> und Elan</a:t>
            </a:r>
          </a:p>
          <a:p>
            <a:pPr marL="171450" indent="-171450">
              <a:buFont typeface="Arial" panose="020B0604020202020204" pitchFamily="34" charset="0"/>
              <a:buChar char="•"/>
            </a:pP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518845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22438152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19483378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7887959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Gibt’s</a:t>
            </a:r>
            <a:r>
              <a:rPr lang="en-US" baseline="0" dirty="0"/>
              <a:t> </a:t>
            </a:r>
            <a:r>
              <a:rPr lang="en-US" baseline="0" dirty="0" err="1"/>
              <a:t>herausforderungen</a:t>
            </a:r>
            <a:r>
              <a:rPr lang="en-US" baseline="0" dirty="0"/>
              <a:t>? Ja </a:t>
            </a:r>
            <a:r>
              <a:rPr lang="en-US" baseline="0" dirty="0" err="1"/>
              <a:t>eine</a:t>
            </a:r>
            <a:r>
              <a:rPr lang="en-US" baseline="0" dirty="0"/>
              <a:t> </a:t>
            </a:r>
            <a:r>
              <a:rPr lang="en-US" baseline="0" dirty="0" err="1"/>
              <a:t>jede</a:t>
            </a:r>
            <a:r>
              <a:rPr lang="en-US" baseline="0" dirty="0"/>
              <a:t> </a:t>
            </a:r>
            <a:r>
              <a:rPr lang="en-US" baseline="0" dirty="0" err="1"/>
              <a:t>Menge</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19046986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muss </a:t>
            </a:r>
            <a:r>
              <a:rPr lang="en-US" dirty="0" err="1"/>
              <a:t>aktiv</a:t>
            </a:r>
            <a:r>
              <a:rPr lang="en-US" dirty="0"/>
              <a:t> sein, </a:t>
            </a:r>
            <a:r>
              <a:rPr lang="en-US" dirty="0" err="1"/>
              <a:t>ich</a:t>
            </a:r>
            <a:r>
              <a:rPr lang="en-US" dirty="0"/>
              <a:t> </a:t>
            </a:r>
            <a:r>
              <a:rPr lang="en-US" dirty="0" err="1"/>
              <a:t>brauche</a:t>
            </a:r>
            <a:r>
              <a:rPr lang="en-US" dirty="0"/>
              <a:t> die </a:t>
            </a:r>
            <a:r>
              <a:rPr lang="en-US" dirty="0" err="1"/>
              <a:t>Energie</a:t>
            </a:r>
            <a:endParaRPr lang="en-US" dirty="0"/>
          </a:p>
          <a:p>
            <a:r>
              <a:rPr lang="en-US" dirty="0"/>
              <a:t>Ich muss </a:t>
            </a:r>
            <a:r>
              <a:rPr lang="en-US" dirty="0" err="1"/>
              <a:t>motiviert</a:t>
            </a:r>
            <a:r>
              <a:rPr lang="en-US" dirty="0"/>
              <a:t> sein und </a:t>
            </a:r>
            <a:r>
              <a:rPr lang="en-US" dirty="0" err="1"/>
              <a:t>Veränderung</a:t>
            </a:r>
            <a:r>
              <a:rPr lang="en-US" dirty="0"/>
              <a:t> </a:t>
            </a:r>
            <a:r>
              <a:rPr lang="en-US" dirty="0" err="1"/>
              <a:t>wollen</a:t>
            </a:r>
            <a:endParaRPr lang="en-US" dirty="0"/>
          </a:p>
          <a:p>
            <a:r>
              <a:rPr lang="en-US" dirty="0"/>
              <a:t>Ich muss </a:t>
            </a:r>
            <a:r>
              <a:rPr lang="en-US" dirty="0" err="1"/>
              <a:t>anderen</a:t>
            </a:r>
            <a:r>
              <a:rPr lang="en-US" dirty="0"/>
              <a:t> </a:t>
            </a:r>
            <a:r>
              <a:rPr lang="en-US" dirty="0" err="1"/>
              <a:t>helfen</a:t>
            </a:r>
            <a:r>
              <a:rPr lang="en-US" dirty="0"/>
              <a:t>, das </a:t>
            </a:r>
            <a:r>
              <a:rPr lang="en-US" dirty="0" err="1"/>
              <a:t>grosse</a:t>
            </a:r>
            <a:r>
              <a:rPr lang="en-US" dirty="0"/>
              <a:t> </a:t>
            </a:r>
            <a:r>
              <a:rPr lang="en-US" dirty="0" err="1"/>
              <a:t>ganze</a:t>
            </a:r>
            <a:r>
              <a:rPr lang="en-US" dirty="0"/>
              <a:t> </a:t>
            </a:r>
            <a:r>
              <a:rPr lang="en-US" dirty="0" err="1"/>
              <a:t>zählt</a:t>
            </a:r>
            <a:endParaRPr lang="en-US" dirty="0"/>
          </a:p>
          <a:p>
            <a:r>
              <a:rPr lang="en-US" dirty="0" err="1"/>
              <a:t>Niemand</a:t>
            </a:r>
            <a:r>
              <a:rPr lang="en-US" dirty="0"/>
              <a:t> </a:t>
            </a:r>
            <a:r>
              <a:rPr lang="en-US" dirty="0" err="1"/>
              <a:t>macht</a:t>
            </a:r>
            <a:r>
              <a:rPr lang="en-US" dirty="0"/>
              <a:t> die </a:t>
            </a:r>
            <a:r>
              <a:rPr lang="en-US" dirty="0" err="1"/>
              <a:t>Entscheidung</a:t>
            </a:r>
            <a:r>
              <a:rPr lang="en-US" dirty="0"/>
              <a:t> </a:t>
            </a:r>
            <a:r>
              <a:rPr lang="en-US" dirty="0" err="1"/>
              <a:t>für</a:t>
            </a:r>
            <a:r>
              <a:rPr lang="en-US" dirty="0"/>
              <a:t> </a:t>
            </a:r>
            <a:r>
              <a:rPr lang="en-US" dirty="0" err="1"/>
              <a:t>mich</a:t>
            </a:r>
            <a:endParaRPr lang="en-US" dirty="0"/>
          </a:p>
          <a:p>
            <a:r>
              <a:rPr lang="en-US" dirty="0" err="1"/>
              <a:t>Niemand</a:t>
            </a:r>
            <a:r>
              <a:rPr lang="en-US" dirty="0"/>
              <a:t> </a:t>
            </a:r>
            <a:r>
              <a:rPr lang="en-US" dirty="0" err="1"/>
              <a:t>wird</a:t>
            </a:r>
            <a:r>
              <a:rPr lang="en-US" dirty="0"/>
              <a:t> </a:t>
            </a:r>
            <a:r>
              <a:rPr lang="en-US" dirty="0" err="1"/>
              <a:t>mir</a:t>
            </a:r>
            <a:r>
              <a:rPr lang="en-US" dirty="0"/>
              <a:t> </a:t>
            </a:r>
            <a:r>
              <a:rPr lang="en-US" dirty="0" err="1"/>
              <a:t>sagen</a:t>
            </a:r>
            <a:r>
              <a:rPr lang="en-US" dirty="0"/>
              <a:t> was </a:t>
            </a:r>
            <a:r>
              <a:rPr lang="en-US" dirty="0" err="1"/>
              <a:t>ich</a:t>
            </a:r>
            <a:r>
              <a:rPr lang="en-US" dirty="0"/>
              <a:t> </a:t>
            </a:r>
            <a:r>
              <a:rPr lang="en-US" dirty="0" err="1"/>
              <a:t>tun</a:t>
            </a:r>
            <a:r>
              <a:rPr lang="en-US" dirty="0"/>
              <a:t> </a:t>
            </a:r>
            <a:r>
              <a:rPr lang="en-US" dirty="0" err="1"/>
              <a:t>soll</a:t>
            </a:r>
            <a:r>
              <a:rPr lang="en-US" dirty="0"/>
              <a:t> und </a:t>
            </a:r>
            <a:r>
              <a:rPr lang="en-US" dirty="0" err="1"/>
              <a:t>warum</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34032844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no “I’m the Rockstar that’s why I get promoted”</a:t>
            </a:r>
          </a:p>
          <a:p>
            <a:endParaRPr lang="en-US" baseline="0" dirty="0"/>
          </a:p>
          <a:p>
            <a:r>
              <a:rPr lang="en-US" baseline="0" dirty="0"/>
              <a:t>Ich </a:t>
            </a:r>
            <a:r>
              <a:rPr lang="en-US" baseline="0" dirty="0" err="1"/>
              <a:t>kann</a:t>
            </a:r>
            <a:r>
              <a:rPr lang="en-US" baseline="0" dirty="0"/>
              <a:t> </a:t>
            </a:r>
            <a:r>
              <a:rPr lang="en-US" baseline="0" dirty="0" err="1"/>
              <a:t>mich</a:t>
            </a:r>
            <a:r>
              <a:rPr lang="en-US" baseline="0" dirty="0"/>
              <a:t> </a:t>
            </a:r>
            <a:r>
              <a:rPr lang="en-US" baseline="0" dirty="0" err="1"/>
              <a:t>weiterentwickeln</a:t>
            </a:r>
            <a:r>
              <a:rPr lang="en-US" baseline="0" dirty="0"/>
              <a:t> in die </a:t>
            </a:r>
            <a:r>
              <a:rPr lang="en-US" baseline="0" dirty="0" err="1"/>
              <a:t>Breite</a:t>
            </a:r>
            <a:r>
              <a:rPr lang="en-US" baseline="0" dirty="0"/>
              <a:t> </a:t>
            </a:r>
            <a:r>
              <a:rPr lang="en-US" baseline="0" dirty="0" err="1"/>
              <a:t>oder</a:t>
            </a:r>
            <a:r>
              <a:rPr lang="en-US" baseline="0" dirty="0"/>
              <a:t> </a:t>
            </a:r>
            <a:r>
              <a:rPr lang="en-US" baseline="0" dirty="0" err="1"/>
              <a:t>Tiefe</a:t>
            </a:r>
            <a:r>
              <a:rPr lang="en-US" baseline="0" dirty="0"/>
              <a:t>.</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4994623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Vor</a:t>
            </a:r>
            <a:r>
              <a:rPr lang="en-US" baseline="0" dirty="0"/>
              <a:t> </a:t>
            </a:r>
            <a:r>
              <a:rPr lang="en-US" baseline="0" dirty="0" err="1"/>
              <a:t>allem</a:t>
            </a:r>
            <a:r>
              <a:rPr lang="en-US" baseline="0" dirty="0"/>
              <a:t> </a:t>
            </a:r>
            <a:r>
              <a:rPr lang="en-US" baseline="0" dirty="0" err="1"/>
              <a:t>geschriebene</a:t>
            </a:r>
            <a:r>
              <a:rPr lang="en-US" baseline="0" dirty="0"/>
              <a:t> </a:t>
            </a:r>
            <a:r>
              <a:rPr lang="en-US" baseline="0" dirty="0" err="1"/>
              <a:t>Kommunikation</a:t>
            </a:r>
            <a:r>
              <a:rPr lang="en-US" baseline="0" dirty="0"/>
              <a:t> </a:t>
            </a:r>
            <a:r>
              <a:rPr lang="en-US" baseline="0" dirty="0" err="1"/>
              <a:t>kann</a:t>
            </a:r>
            <a:r>
              <a:rPr lang="en-US" baseline="0" dirty="0"/>
              <a:t> </a:t>
            </a:r>
            <a:r>
              <a:rPr lang="en-US" baseline="0" dirty="0" err="1"/>
              <a:t>sehr</a:t>
            </a:r>
            <a:r>
              <a:rPr lang="en-US" baseline="0" dirty="0"/>
              <a:t> </a:t>
            </a:r>
            <a:r>
              <a:rPr lang="en-US" baseline="0" dirty="0" err="1"/>
              <a:t>schwierig</a:t>
            </a:r>
            <a:r>
              <a:rPr lang="en-US" baseline="0" dirty="0"/>
              <a:t> sein. </a:t>
            </a:r>
            <a:r>
              <a:rPr lang="en-US" baseline="0" dirty="0" err="1"/>
              <a:t>Dazu</a:t>
            </a:r>
            <a:r>
              <a:rPr lang="en-US" baseline="0" dirty="0"/>
              <a:t> </a:t>
            </a:r>
            <a:r>
              <a:rPr lang="en-US" baseline="0" dirty="0" err="1"/>
              <a:t>kommt</a:t>
            </a:r>
            <a:r>
              <a:rPr lang="en-US" baseline="0" dirty="0"/>
              <a:t> </a:t>
            </a:r>
            <a:r>
              <a:rPr lang="en-US" baseline="0" dirty="0" err="1"/>
              <a:t>noch</a:t>
            </a:r>
            <a:r>
              <a:rPr lang="en-US" baseline="0" dirty="0"/>
              <a:t> die </a:t>
            </a:r>
            <a:r>
              <a:rPr lang="en-US" baseline="0" dirty="0" err="1"/>
              <a:t>Fremdsprache</a:t>
            </a:r>
            <a:r>
              <a:rPr lang="en-US" baseline="0"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56</a:t>
            </a:fld>
            <a:endParaRPr lang="de-CH"/>
          </a:p>
        </p:txBody>
      </p:sp>
    </p:spTree>
    <p:extLst>
      <p:ext uri="{BB962C8B-B14F-4D97-AF65-F5344CB8AC3E}">
        <p14:creationId xmlns:p14="http://schemas.microsoft.com/office/powerpoint/2010/main" val="4910881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Persönliche</a:t>
            </a:r>
            <a:r>
              <a:rPr lang="en-US" baseline="0" dirty="0"/>
              <a:t>, </a:t>
            </a:r>
            <a:r>
              <a:rPr lang="en-US" baseline="0" dirty="0" err="1"/>
              <a:t>organisationelle</a:t>
            </a:r>
            <a:r>
              <a:rPr lang="en-US" baseline="0" dirty="0"/>
              <a:t> und </a:t>
            </a:r>
            <a:r>
              <a:rPr lang="en-US" baseline="0" dirty="0" err="1"/>
              <a:t>Prozessänderung</a:t>
            </a:r>
            <a:r>
              <a:rPr lang="en-US" baseline="0" dirty="0"/>
              <a:t> </a:t>
            </a:r>
            <a:r>
              <a:rPr lang="en-US" baseline="0" dirty="0" err="1"/>
              <a:t>ist</a:t>
            </a:r>
            <a:r>
              <a:rPr lang="en-US" baseline="0" dirty="0"/>
              <a:t> </a:t>
            </a:r>
            <a:r>
              <a:rPr lang="en-US" baseline="0" dirty="0" err="1"/>
              <a:t>nie</a:t>
            </a:r>
            <a:r>
              <a:rPr lang="en-US" baseline="0" dirty="0"/>
              <a:t> </a:t>
            </a:r>
            <a:r>
              <a:rPr lang="en-US" baseline="0" dirty="0" err="1"/>
              <a:t>vorbei</a:t>
            </a:r>
            <a:r>
              <a:rPr lang="en-US" baseline="0" dirty="0"/>
              <a:t>. </a:t>
            </a:r>
            <a:r>
              <a:rPr lang="en-US" baseline="0" dirty="0" err="1"/>
              <a:t>Veränderungen</a:t>
            </a:r>
            <a:r>
              <a:rPr lang="en-US" baseline="0" dirty="0"/>
              <a:t> </a:t>
            </a:r>
            <a:r>
              <a:rPr lang="en-US" baseline="0" dirty="0" err="1"/>
              <a:t>passiert</a:t>
            </a:r>
            <a:r>
              <a:rPr lang="en-US" baseline="0" dirty="0"/>
              <a:t> die </a:t>
            </a:r>
            <a:r>
              <a:rPr lang="en-US" baseline="0" dirty="0" err="1"/>
              <a:t>ganze</a:t>
            </a:r>
            <a:r>
              <a:rPr lang="en-US" baseline="0" dirty="0"/>
              <a:t> Zeit. Das </a:t>
            </a:r>
            <a:r>
              <a:rPr lang="en-US" baseline="0" dirty="0" err="1"/>
              <a:t>kann</a:t>
            </a:r>
            <a:r>
              <a:rPr lang="en-US" baseline="0" dirty="0"/>
              <a:t> </a:t>
            </a:r>
            <a:r>
              <a:rPr lang="en-US" baseline="0" dirty="0" err="1"/>
              <a:t>ermüdend</a:t>
            </a:r>
            <a:r>
              <a:rPr lang="en-US" baseline="0" dirty="0"/>
              <a:t> </a:t>
            </a:r>
            <a:r>
              <a:rPr lang="en-US" baseline="0" dirty="0" err="1"/>
              <a:t>seind</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57</a:t>
            </a:fld>
            <a:endParaRPr lang="de-CH"/>
          </a:p>
        </p:txBody>
      </p:sp>
    </p:spTree>
    <p:extLst>
      <p:ext uri="{BB962C8B-B14F-4D97-AF65-F5344CB8AC3E}">
        <p14:creationId xmlns:p14="http://schemas.microsoft.com/office/powerpoint/2010/main" val="11782414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58</a:t>
            </a:fld>
            <a:endParaRPr lang="de-CH"/>
          </a:p>
        </p:txBody>
      </p:sp>
    </p:spTree>
    <p:extLst>
      <p:ext uri="{BB962C8B-B14F-4D97-AF65-F5344CB8AC3E}">
        <p14:creationId xmlns:p14="http://schemas.microsoft.com/office/powerpoint/2010/main" val="3977604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Danke</a:t>
            </a:r>
            <a:r>
              <a:rPr lang="en-US" dirty="0"/>
              <a:t> </a:t>
            </a:r>
            <a:r>
              <a:rPr lang="en-US" dirty="0" err="1"/>
              <a:t>fürs</a:t>
            </a:r>
            <a:r>
              <a:rPr lang="en-US" dirty="0"/>
              <a:t> </a:t>
            </a:r>
            <a:r>
              <a:rPr lang="en-US" dirty="0" err="1"/>
              <a:t>zuhören</a:t>
            </a:r>
            <a:r>
              <a:rPr lang="en-US" dirty="0"/>
              <a:t> und </a:t>
            </a:r>
            <a:r>
              <a:rPr lang="en-US" dirty="0" err="1"/>
              <a:t>ich</a:t>
            </a:r>
            <a:r>
              <a:rPr lang="en-US" dirty="0"/>
              <a:t> </a:t>
            </a:r>
            <a:r>
              <a:rPr lang="en-US" dirty="0" err="1"/>
              <a:t>hoffe</a:t>
            </a:r>
            <a:r>
              <a:rPr lang="en-US" dirty="0"/>
              <a:t> </a:t>
            </a:r>
            <a:r>
              <a:rPr lang="en-US" dirty="0" err="1"/>
              <a:t>ihr</a:t>
            </a:r>
            <a:r>
              <a:rPr lang="en-US" dirty="0"/>
              <a:t> </a:t>
            </a:r>
            <a:r>
              <a:rPr lang="en-US" dirty="0" err="1"/>
              <a:t>konntet</a:t>
            </a:r>
            <a:r>
              <a:rPr lang="en-US" dirty="0"/>
              <a:t> </a:t>
            </a:r>
            <a:r>
              <a:rPr lang="en-US" dirty="0" err="1"/>
              <a:t>ein</a:t>
            </a:r>
            <a:r>
              <a:rPr lang="en-US" dirty="0"/>
              <a:t> </a:t>
            </a:r>
            <a:r>
              <a:rPr lang="en-US" dirty="0" err="1"/>
              <a:t>paar</a:t>
            </a:r>
            <a:r>
              <a:rPr lang="en-US" dirty="0"/>
              <a:t> </a:t>
            </a:r>
            <a:r>
              <a:rPr lang="en-US" dirty="0" err="1"/>
              <a:t>interessante</a:t>
            </a:r>
            <a:r>
              <a:rPr lang="en-US" dirty="0"/>
              <a:t> </a:t>
            </a:r>
            <a:r>
              <a:rPr lang="en-US" dirty="0" err="1"/>
              <a:t>Aspekte</a:t>
            </a:r>
            <a:r>
              <a:rPr lang="en-US" dirty="0"/>
              <a:t> </a:t>
            </a:r>
            <a:r>
              <a:rPr lang="en-US" dirty="0" err="1"/>
              <a:t>für</a:t>
            </a:r>
            <a:r>
              <a:rPr lang="en-US" dirty="0"/>
              <a:t> </a:t>
            </a:r>
            <a:r>
              <a:rPr lang="en-US" dirty="0" err="1"/>
              <a:t>eure</a:t>
            </a:r>
            <a:r>
              <a:rPr lang="en-US" dirty="0"/>
              <a:t> </a:t>
            </a:r>
            <a:r>
              <a:rPr lang="en-US" dirty="0" err="1"/>
              <a:t>Unternehmung</a:t>
            </a:r>
            <a:r>
              <a:rPr lang="en-US" dirty="0"/>
              <a:t> und </a:t>
            </a:r>
            <a:r>
              <a:rPr lang="en-US" dirty="0" err="1"/>
              <a:t>persönlichen</a:t>
            </a:r>
            <a:r>
              <a:rPr lang="en-US" dirty="0"/>
              <a:t> </a:t>
            </a:r>
            <a:r>
              <a:rPr lang="en-US" dirty="0" err="1"/>
              <a:t>Ziele</a:t>
            </a:r>
            <a:r>
              <a:rPr lang="en-US" dirty="0"/>
              <a:t> </a:t>
            </a:r>
            <a:r>
              <a:rPr lang="en-US" dirty="0" err="1"/>
              <a:t>mitnehmen</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59</a:t>
            </a:fld>
            <a:endParaRPr lang="de-CH"/>
          </a:p>
        </p:txBody>
      </p:sp>
    </p:spTree>
    <p:extLst>
      <p:ext uri="{BB962C8B-B14F-4D97-AF65-F5344CB8AC3E}">
        <p14:creationId xmlns:p14="http://schemas.microsoft.com/office/powerpoint/2010/main" val="956262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Ich </a:t>
            </a:r>
            <a:r>
              <a:rPr lang="en-US" dirty="0" err="1"/>
              <a:t>kann</a:t>
            </a:r>
            <a:r>
              <a:rPr lang="en-US" dirty="0"/>
              <a:t> </a:t>
            </a:r>
            <a:r>
              <a:rPr lang="en-US" dirty="0" err="1"/>
              <a:t>meine</a:t>
            </a:r>
            <a:r>
              <a:rPr lang="en-US" dirty="0"/>
              <a:t> Life / Work balance </a:t>
            </a:r>
            <a:r>
              <a:rPr lang="en-US" dirty="0" err="1"/>
              <a:t>oder</a:t>
            </a:r>
            <a:r>
              <a:rPr lang="en-US" dirty="0"/>
              <a:t> </a:t>
            </a:r>
            <a:r>
              <a:rPr lang="en-US" dirty="0" err="1"/>
              <a:t>wie</a:t>
            </a:r>
            <a:r>
              <a:rPr lang="en-US" dirty="0"/>
              <a:t> </a:t>
            </a:r>
            <a:r>
              <a:rPr lang="en-US" dirty="0" err="1"/>
              <a:t>ich</a:t>
            </a:r>
            <a:r>
              <a:rPr lang="en-US" dirty="0"/>
              <a:t> </a:t>
            </a:r>
            <a:r>
              <a:rPr lang="en-US" dirty="0" err="1"/>
              <a:t>immer</a:t>
            </a:r>
            <a:r>
              <a:rPr lang="en-US" dirty="0"/>
              <a:t> sage Wife / Work balance </a:t>
            </a:r>
            <a:br>
              <a:rPr lang="en-US" dirty="0"/>
            </a:br>
            <a:r>
              <a:rPr lang="en-US" dirty="0"/>
              <a:t>(</a:t>
            </a:r>
            <a:r>
              <a:rPr lang="en-US" dirty="0" err="1"/>
              <a:t>Schicksal</a:t>
            </a:r>
            <a:r>
              <a:rPr lang="en-US" dirty="0"/>
              <a:t> </a:t>
            </a:r>
            <a:r>
              <a:rPr lang="en-US" dirty="0" err="1"/>
              <a:t>wenn</a:t>
            </a:r>
            <a:r>
              <a:rPr lang="en-US" dirty="0"/>
              <a:t> man </a:t>
            </a:r>
            <a:r>
              <a:rPr lang="en-US" dirty="0" err="1"/>
              <a:t>verheiratet</a:t>
            </a:r>
            <a:r>
              <a:rPr lang="en-US" dirty="0"/>
              <a:t> </a:t>
            </a:r>
            <a:r>
              <a:rPr lang="en-US" dirty="0" err="1"/>
              <a:t>ist</a:t>
            </a:r>
            <a:r>
              <a:rPr lang="en-US" dirty="0"/>
              <a:t> ;) )</a:t>
            </a:r>
          </a:p>
          <a:p>
            <a:pPr marL="171450" indent="-171450">
              <a:buFont typeface="Arial" panose="020B0604020202020204" pitchFamily="34" charset="0"/>
              <a:buChar char="•"/>
            </a:pPr>
            <a:r>
              <a:rPr lang="en-US" dirty="0" err="1"/>
              <a:t>D.h</a:t>
            </a:r>
            <a:r>
              <a:rPr lang="en-US" dirty="0"/>
              <a:t>. </a:t>
            </a:r>
            <a:r>
              <a:rPr lang="en-US" dirty="0" err="1"/>
              <a:t>ich</a:t>
            </a:r>
            <a:r>
              <a:rPr lang="en-US" dirty="0"/>
              <a:t> </a:t>
            </a:r>
            <a:r>
              <a:rPr lang="en-US" dirty="0" err="1"/>
              <a:t>kann</a:t>
            </a:r>
            <a:r>
              <a:rPr lang="en-US" dirty="0"/>
              <a:t> </a:t>
            </a:r>
            <a:r>
              <a:rPr lang="en-US" dirty="0" err="1"/>
              <a:t>meine</a:t>
            </a:r>
            <a:r>
              <a:rPr lang="en-US" dirty="0"/>
              <a:t> </a:t>
            </a:r>
            <a:r>
              <a:rPr lang="en-US" dirty="0" err="1"/>
              <a:t>Arbeit</a:t>
            </a:r>
            <a:r>
              <a:rPr lang="en-US" dirty="0"/>
              <a:t> </a:t>
            </a:r>
            <a:r>
              <a:rPr lang="en-US" dirty="0" err="1"/>
              <a:t>rund</a:t>
            </a:r>
            <a:r>
              <a:rPr lang="en-US" dirty="0"/>
              <a:t> um </a:t>
            </a:r>
            <a:r>
              <a:rPr lang="en-US" dirty="0" err="1"/>
              <a:t>mein</a:t>
            </a:r>
            <a:r>
              <a:rPr lang="en-US" dirty="0"/>
              <a:t> </a:t>
            </a:r>
            <a:r>
              <a:rPr lang="en-US" dirty="0" err="1"/>
              <a:t>Privatleben</a:t>
            </a:r>
            <a:r>
              <a:rPr lang="en-US" dirty="0"/>
              <a:t> </a:t>
            </a:r>
            <a:r>
              <a:rPr lang="en-US" dirty="0" err="1"/>
              <a:t>organisieren</a:t>
            </a:r>
            <a:r>
              <a:rPr lang="en-US" dirty="0"/>
              <a:t>.</a:t>
            </a:r>
          </a:p>
          <a:p>
            <a:pPr marL="171450" indent="-171450">
              <a:buFont typeface="Arial" panose="020B0604020202020204" pitchFamily="34" charset="0"/>
              <a:buChar char="•"/>
            </a:pPr>
            <a:r>
              <a:rPr lang="en-US" dirty="0"/>
              <a:t>“Sometimes shit hits the fan”</a:t>
            </a:r>
          </a:p>
          <a:p>
            <a:pPr marL="171450" indent="-171450">
              <a:buFont typeface="Arial" panose="020B0604020202020204" pitchFamily="34" charset="0"/>
              <a:buChar char="•"/>
            </a:pPr>
            <a:r>
              <a:rPr lang="en-US" dirty="0"/>
              <a:t>Das </a:t>
            </a:r>
            <a:r>
              <a:rPr lang="en-US" dirty="0" err="1"/>
              <a:t>passiert</a:t>
            </a:r>
            <a:r>
              <a:rPr lang="en-US" dirty="0"/>
              <a:t> </a:t>
            </a:r>
            <a:r>
              <a:rPr lang="en-US" dirty="0" err="1"/>
              <a:t>jedem</a:t>
            </a:r>
            <a:r>
              <a:rPr lang="en-US" dirty="0"/>
              <a:t> </a:t>
            </a:r>
            <a:r>
              <a:rPr lang="en-US" dirty="0" err="1"/>
              <a:t>einmal</a:t>
            </a:r>
            <a:r>
              <a:rPr lang="en-US" dirty="0"/>
              <a:t> </a:t>
            </a:r>
            <a:r>
              <a:rPr lang="en-US" dirty="0" err="1"/>
              <a:t>im</a:t>
            </a:r>
            <a:r>
              <a:rPr lang="en-US" dirty="0"/>
              <a:t> Leben</a:t>
            </a:r>
          </a:p>
          <a:p>
            <a:pPr marL="171450" indent="-171450">
              <a:buFont typeface="Arial" panose="020B0604020202020204" pitchFamily="34" charset="0"/>
              <a:buChar char="•"/>
            </a:pPr>
            <a:r>
              <a:rPr lang="en-US" dirty="0" err="1"/>
              <a:t>Beispiel</a:t>
            </a:r>
            <a:r>
              <a:rPr lang="en-US" dirty="0"/>
              <a:t> </a:t>
            </a:r>
            <a:r>
              <a:rPr lang="en-US" dirty="0" err="1"/>
              <a:t>Rücken</a:t>
            </a:r>
            <a:r>
              <a:rPr lang="en-US" dirty="0"/>
              <a:t> </a:t>
            </a:r>
            <a:r>
              <a:rPr lang="en-US" dirty="0" err="1"/>
              <a:t>meiner</a:t>
            </a:r>
            <a:r>
              <a:rPr lang="en-US" dirty="0"/>
              <a:t> Frau, Tot der Frau </a:t>
            </a:r>
            <a:r>
              <a:rPr lang="en-US" dirty="0" err="1"/>
              <a:t>eines</a:t>
            </a:r>
            <a:r>
              <a:rPr lang="en-US" dirty="0"/>
              <a:t> </a:t>
            </a:r>
            <a:r>
              <a:rPr lang="en-US" dirty="0" err="1"/>
              <a:t>Arbeitskollegen</a:t>
            </a:r>
            <a:endParaRPr lang="en-US" dirty="0"/>
          </a:p>
          <a:p>
            <a:pPr marL="171450" indent="-171450">
              <a:buFont typeface="Arial" panose="020B0604020202020204" pitchFamily="34" charset="0"/>
              <a:buChar char="•"/>
            </a:pPr>
            <a:r>
              <a:rPr lang="en-US" dirty="0" err="1"/>
              <a:t>Wie</a:t>
            </a:r>
            <a:r>
              <a:rPr lang="en-US" dirty="0"/>
              <a:t> </a:t>
            </a:r>
            <a:r>
              <a:rPr lang="en-US" dirty="0" err="1"/>
              <a:t>wichtig</a:t>
            </a:r>
            <a:r>
              <a:rPr lang="en-US" dirty="0"/>
              <a:t> </a:t>
            </a:r>
            <a:r>
              <a:rPr lang="en-US" dirty="0" err="1"/>
              <a:t>dass</a:t>
            </a:r>
            <a:r>
              <a:rPr lang="en-US" dirty="0"/>
              <a:t> das </a:t>
            </a:r>
            <a:r>
              <a:rPr lang="en-US" dirty="0" err="1"/>
              <a:t>Privatleben</a:t>
            </a:r>
            <a:r>
              <a:rPr lang="en-US" dirty="0"/>
              <a:t> und seine </a:t>
            </a:r>
            <a:r>
              <a:rPr lang="en-US" dirty="0" err="1"/>
              <a:t>Freunde</a:t>
            </a:r>
            <a:r>
              <a:rPr lang="en-US" dirty="0"/>
              <a:t> </a:t>
            </a:r>
            <a:r>
              <a:rPr lang="en-US" dirty="0" err="1"/>
              <a:t>sind</a:t>
            </a:r>
            <a:endParaRPr lang="en-US" dirty="0"/>
          </a:p>
          <a:p>
            <a:pPr marL="171450" indent="-171450">
              <a:buFont typeface="Arial" panose="020B0604020202020204" pitchFamily="34" charset="0"/>
              <a:buChar char="•"/>
            </a:pPr>
            <a:r>
              <a:rPr lang="en-US" dirty="0" err="1"/>
              <a:t>Manchmal</a:t>
            </a:r>
            <a:r>
              <a:rPr lang="en-US" dirty="0"/>
              <a:t> </a:t>
            </a:r>
            <a:r>
              <a:rPr lang="en-US" dirty="0" err="1"/>
              <a:t>hört</a:t>
            </a:r>
            <a:r>
              <a:rPr lang="en-US" dirty="0"/>
              <a:t> man </a:t>
            </a:r>
            <a:r>
              <a:rPr lang="en-US" dirty="0" err="1"/>
              <a:t>dann</a:t>
            </a:r>
            <a:r>
              <a:rPr lang="en-US" dirty="0"/>
              <a:t> “ja </a:t>
            </a:r>
            <a:r>
              <a:rPr lang="en-US" dirty="0" err="1"/>
              <a:t>aber</a:t>
            </a:r>
            <a:r>
              <a:rPr lang="en-US" dirty="0"/>
              <a:t> </a:t>
            </a:r>
            <a:r>
              <a:rPr lang="en-US" dirty="0" err="1"/>
              <a:t>dann</a:t>
            </a:r>
            <a:r>
              <a:rPr lang="en-US" dirty="0"/>
              <a:t> </a:t>
            </a:r>
            <a:r>
              <a:rPr lang="en-US" dirty="0" err="1"/>
              <a:t>bist</a:t>
            </a:r>
            <a:r>
              <a:rPr lang="en-US" dirty="0"/>
              <a:t> du </a:t>
            </a:r>
            <a:r>
              <a:rPr lang="en-US" dirty="0" err="1"/>
              <a:t>nicht</a:t>
            </a:r>
            <a:r>
              <a:rPr lang="en-US" dirty="0"/>
              <a:t> am </a:t>
            </a:r>
            <a:r>
              <a:rPr lang="en-US" dirty="0" err="1"/>
              <a:t>arbeiten</a:t>
            </a:r>
            <a:r>
              <a:rPr lang="en-US" dirty="0"/>
              <a:t>”, ja </a:t>
            </a:r>
            <a:r>
              <a:rPr lang="en-US" dirty="0" err="1"/>
              <a:t>genau</a:t>
            </a:r>
            <a:r>
              <a:rPr lang="en-US" dirty="0"/>
              <a:t>! </a:t>
            </a:r>
            <a:r>
              <a:rPr lang="en-US" dirty="0" err="1"/>
              <a:t>Genau</a:t>
            </a:r>
            <a:r>
              <a:rPr lang="en-US" dirty="0"/>
              <a:t> die Zeit </a:t>
            </a:r>
            <a:r>
              <a:rPr lang="en-US" dirty="0" err="1"/>
              <a:t>für</a:t>
            </a:r>
            <a:r>
              <a:rPr lang="en-US" dirty="0"/>
              <a:t> </a:t>
            </a:r>
            <a:r>
              <a:rPr lang="en-US" dirty="0" err="1"/>
              <a:t>mich</a:t>
            </a:r>
            <a:r>
              <a:rPr lang="en-US" dirty="0"/>
              <a:t> </a:t>
            </a:r>
            <a:r>
              <a:rPr lang="en-US" dirty="0" err="1"/>
              <a:t>ermöglicht</a:t>
            </a:r>
            <a:r>
              <a:rPr lang="en-US" dirty="0"/>
              <a:t> </a:t>
            </a:r>
            <a:r>
              <a:rPr lang="en-US" dirty="0" err="1"/>
              <a:t>Raum</a:t>
            </a:r>
            <a:r>
              <a:rPr lang="en-US" dirty="0"/>
              <a:t> </a:t>
            </a:r>
            <a:r>
              <a:rPr lang="en-US" dirty="0" err="1"/>
              <a:t>für</a:t>
            </a:r>
            <a:r>
              <a:rPr lang="en-US" dirty="0"/>
              <a:t> </a:t>
            </a:r>
            <a:r>
              <a:rPr lang="en-US" dirty="0" err="1"/>
              <a:t>Kreativität</a:t>
            </a:r>
            <a:r>
              <a:rPr lang="en-US" dirty="0"/>
              <a:t> und </a:t>
            </a:r>
            <a:r>
              <a:rPr lang="en-US" dirty="0" err="1"/>
              <a:t>Veränderung</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8685161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60</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61</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62</a:t>
            </a:fld>
            <a:endParaRPr lang="de-CH"/>
          </a:p>
        </p:txBody>
      </p:sp>
    </p:spTree>
    <p:extLst>
      <p:ext uri="{BB962C8B-B14F-4D97-AF65-F5344CB8AC3E}">
        <p14:creationId xmlns:p14="http://schemas.microsoft.com/office/powerpoint/2010/main" val="3987399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Ich </a:t>
            </a:r>
            <a:r>
              <a:rPr lang="en-US" dirty="0" err="1"/>
              <a:t>kann</a:t>
            </a:r>
            <a:r>
              <a:rPr lang="en-US" dirty="0"/>
              <a:t> </a:t>
            </a:r>
            <a:r>
              <a:rPr lang="en-US" dirty="0" err="1"/>
              <a:t>auch</a:t>
            </a:r>
            <a:r>
              <a:rPr lang="en-US" dirty="0"/>
              <a:t> </a:t>
            </a:r>
            <a:r>
              <a:rPr lang="en-US" dirty="0" err="1"/>
              <a:t>tun</a:t>
            </a:r>
            <a:r>
              <a:rPr lang="en-US" dirty="0"/>
              <a:t> was </a:t>
            </a:r>
            <a:r>
              <a:rPr lang="en-US" dirty="0" err="1"/>
              <a:t>ich</a:t>
            </a:r>
            <a:r>
              <a:rPr lang="en-US" dirty="0"/>
              <a:t> will. </a:t>
            </a:r>
          </a:p>
          <a:p>
            <a:pPr marL="171450" indent="-171450">
              <a:buFont typeface="Arial" panose="020B0604020202020204" pitchFamily="34" charset="0"/>
              <a:buChar char="•"/>
            </a:pPr>
            <a:r>
              <a:rPr lang="en-US" dirty="0" err="1"/>
              <a:t>Es</a:t>
            </a:r>
            <a:r>
              <a:rPr lang="en-US" dirty="0"/>
              <a:t> </a:t>
            </a:r>
            <a:r>
              <a:rPr lang="en-US" dirty="0" err="1"/>
              <a:t>ist</a:t>
            </a:r>
            <a:r>
              <a:rPr lang="en-US" dirty="0"/>
              <a:t> </a:t>
            </a:r>
            <a:r>
              <a:rPr lang="en-US" dirty="0" err="1"/>
              <a:t>meine</a:t>
            </a:r>
            <a:r>
              <a:rPr lang="en-US" dirty="0"/>
              <a:t> </a:t>
            </a:r>
            <a:r>
              <a:rPr lang="en-US" dirty="0" err="1"/>
              <a:t>Entscheidung</a:t>
            </a:r>
            <a:r>
              <a:rPr lang="en-US" dirty="0"/>
              <a:t> an was </a:t>
            </a:r>
            <a:r>
              <a:rPr lang="en-US" dirty="0" err="1"/>
              <a:t>ich</a:t>
            </a:r>
            <a:r>
              <a:rPr lang="en-US" dirty="0"/>
              <a:t> </a:t>
            </a:r>
            <a:r>
              <a:rPr lang="en-US" dirty="0" err="1"/>
              <a:t>arbeite</a:t>
            </a:r>
            <a:r>
              <a:rPr lang="en-US" dirty="0"/>
              <a:t>. </a:t>
            </a:r>
          </a:p>
          <a:p>
            <a:pPr marL="171450" indent="-171450">
              <a:buFont typeface="Arial" panose="020B0604020202020204" pitchFamily="34" charset="0"/>
              <a:buChar char="•"/>
            </a:pPr>
            <a:r>
              <a:rPr lang="en-US" dirty="0" err="1"/>
              <a:t>Keine</a:t>
            </a:r>
            <a:r>
              <a:rPr lang="en-US" dirty="0"/>
              <a:t> Manager die </a:t>
            </a:r>
            <a:r>
              <a:rPr lang="en-US" dirty="0" err="1"/>
              <a:t>mir</a:t>
            </a:r>
            <a:r>
              <a:rPr lang="en-US" dirty="0"/>
              <a:t> </a:t>
            </a:r>
            <a:r>
              <a:rPr lang="en-US" dirty="0" err="1"/>
              <a:t>sagen</a:t>
            </a:r>
            <a:r>
              <a:rPr lang="en-US" dirty="0"/>
              <a:t> was </a:t>
            </a:r>
            <a:r>
              <a:rPr lang="en-US" dirty="0" err="1"/>
              <a:t>ich</a:t>
            </a:r>
            <a:r>
              <a:rPr lang="en-US" dirty="0"/>
              <a:t> </a:t>
            </a:r>
            <a:r>
              <a:rPr lang="en-US" dirty="0" err="1"/>
              <a:t>zu</a:t>
            </a:r>
            <a:r>
              <a:rPr lang="en-US" dirty="0"/>
              <a:t> </a:t>
            </a:r>
            <a:r>
              <a:rPr lang="en-US" dirty="0" err="1"/>
              <a:t>tun</a:t>
            </a:r>
            <a:r>
              <a:rPr lang="en-US" dirty="0"/>
              <a:t> </a:t>
            </a:r>
            <a:r>
              <a:rPr lang="en-US" dirty="0" err="1"/>
              <a:t>habe</a:t>
            </a:r>
            <a:r>
              <a:rPr lang="en-US" dirty="0"/>
              <a:t>. </a:t>
            </a:r>
          </a:p>
          <a:p>
            <a:pPr marL="171450" indent="-171450">
              <a:buFont typeface="Arial" panose="020B0604020202020204" pitchFamily="34" charset="0"/>
              <a:buChar char="•"/>
            </a:pPr>
            <a:r>
              <a:rPr lang="en-US" dirty="0"/>
              <a:t>Ich </a:t>
            </a:r>
            <a:r>
              <a:rPr lang="en-US" dirty="0" err="1"/>
              <a:t>arbeite</a:t>
            </a:r>
            <a:r>
              <a:rPr lang="en-US" dirty="0"/>
              <a:t> an </a:t>
            </a:r>
            <a:r>
              <a:rPr lang="en-US" dirty="0" err="1"/>
              <a:t>Dingen</a:t>
            </a:r>
            <a:r>
              <a:rPr lang="en-US" dirty="0"/>
              <a:t> </a:t>
            </a:r>
            <a:r>
              <a:rPr lang="en-US" dirty="0" err="1"/>
              <a:t>bei</a:t>
            </a:r>
            <a:r>
              <a:rPr lang="en-US" dirty="0"/>
              <a:t> </a:t>
            </a:r>
            <a:r>
              <a:rPr lang="en-US" dirty="0" err="1"/>
              <a:t>denen</a:t>
            </a:r>
            <a:r>
              <a:rPr lang="en-US" dirty="0"/>
              <a:t> </a:t>
            </a:r>
            <a:r>
              <a:rPr lang="en-US" dirty="0" err="1"/>
              <a:t>ich</a:t>
            </a:r>
            <a:r>
              <a:rPr lang="en-US" dirty="0"/>
              <a:t> Wert </a:t>
            </a:r>
            <a:r>
              <a:rPr lang="en-US" dirty="0" err="1"/>
              <a:t>generieren</a:t>
            </a:r>
            <a:r>
              <a:rPr lang="en-US" dirty="0"/>
              <a:t> </a:t>
            </a:r>
            <a:r>
              <a:rPr lang="en-US" dirty="0" err="1"/>
              <a:t>kann</a:t>
            </a:r>
            <a:r>
              <a:rPr lang="en-US"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127877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Das </a:t>
            </a:r>
            <a:r>
              <a:rPr lang="en-US" dirty="0" err="1"/>
              <a:t>tönt</a:t>
            </a:r>
            <a:r>
              <a:rPr lang="en-US" dirty="0"/>
              <a:t> </a:t>
            </a:r>
            <a:r>
              <a:rPr lang="en-US" dirty="0" err="1"/>
              <a:t>wie</a:t>
            </a:r>
            <a:r>
              <a:rPr lang="en-US" dirty="0"/>
              <a:t> Chaos</a:t>
            </a: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714647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 </a:t>
            </a:r>
            <a:r>
              <a:rPr lang="en-US" dirty="0" err="1"/>
              <a:t>manchmal</a:t>
            </a:r>
            <a:r>
              <a:rPr lang="en-US" dirty="0"/>
              <a:t> </a:t>
            </a:r>
            <a:r>
              <a:rPr lang="en-US" dirty="0" err="1"/>
              <a:t>ist</a:t>
            </a:r>
            <a:r>
              <a:rPr lang="en-US" dirty="0"/>
              <a:t> </a:t>
            </a:r>
            <a:r>
              <a:rPr lang="en-US" dirty="0" err="1"/>
              <a:t>es</a:t>
            </a:r>
            <a:r>
              <a:rPr lang="en-US" dirty="0"/>
              <a:t> Chaos </a:t>
            </a:r>
            <a:r>
              <a:rPr lang="en-US" dirty="0" err="1"/>
              <a:t>aber</a:t>
            </a:r>
            <a:r>
              <a:rPr lang="en-US" dirty="0"/>
              <a:t> bevor </a:t>
            </a:r>
            <a:r>
              <a:rPr lang="en-US" dirty="0" err="1"/>
              <a:t>ich</a:t>
            </a:r>
            <a:r>
              <a:rPr lang="en-US" dirty="0"/>
              <a:t> </a:t>
            </a:r>
            <a:r>
              <a:rPr lang="en-US" dirty="0" err="1"/>
              <a:t>weiter</a:t>
            </a:r>
            <a:r>
              <a:rPr lang="en-US" dirty="0"/>
              <a:t> </a:t>
            </a:r>
            <a:r>
              <a:rPr lang="en-US" dirty="0" err="1"/>
              <a:t>darauf</a:t>
            </a:r>
            <a:r>
              <a:rPr lang="en-US" dirty="0"/>
              <a:t> </a:t>
            </a:r>
            <a:r>
              <a:rPr lang="en-US" dirty="0" err="1"/>
              <a:t>eingehe</a:t>
            </a:r>
            <a:r>
              <a:rPr lang="en-US" dirty="0"/>
              <a:t> was </a:t>
            </a:r>
            <a:r>
              <a:rPr lang="en-US" dirty="0" err="1"/>
              <a:t>wir</a:t>
            </a:r>
            <a:r>
              <a:rPr lang="en-US" dirty="0"/>
              <a:t> </a:t>
            </a:r>
            <a:r>
              <a:rPr lang="en-US" dirty="0" err="1"/>
              <a:t>tun</a:t>
            </a:r>
            <a:r>
              <a:rPr lang="en-US" dirty="0"/>
              <a:t> um das Chaos </a:t>
            </a:r>
            <a:r>
              <a:rPr lang="en-US" dirty="0" err="1"/>
              <a:t>zu</a:t>
            </a:r>
            <a:r>
              <a:rPr lang="en-US" dirty="0"/>
              <a:t> </a:t>
            </a:r>
            <a:r>
              <a:rPr lang="en-US" dirty="0" err="1"/>
              <a:t>kontrollieren</a:t>
            </a:r>
            <a:r>
              <a:rPr lang="en-US" dirty="0"/>
              <a:t> </a:t>
            </a:r>
            <a:r>
              <a:rPr lang="en-US" dirty="0" err="1"/>
              <a:t>mache</a:t>
            </a:r>
            <a:r>
              <a:rPr lang="en-US" dirty="0"/>
              <a:t> </a:t>
            </a:r>
            <a:r>
              <a:rPr lang="en-US" dirty="0" err="1"/>
              <a:t>ich</a:t>
            </a:r>
            <a:r>
              <a:rPr lang="en-US" dirty="0"/>
              <a:t> </a:t>
            </a:r>
            <a:r>
              <a:rPr lang="en-US" dirty="0" err="1"/>
              <a:t>ein</a:t>
            </a:r>
            <a:r>
              <a:rPr lang="en-US" dirty="0"/>
              <a:t> </a:t>
            </a:r>
            <a:r>
              <a:rPr lang="en-US" dirty="0" err="1"/>
              <a:t>Schritt</a:t>
            </a:r>
            <a:r>
              <a:rPr lang="en-US" dirty="0"/>
              <a:t> </a:t>
            </a:r>
            <a:r>
              <a:rPr lang="en-US" dirty="0" err="1"/>
              <a:t>zurück</a:t>
            </a:r>
            <a:r>
              <a:rPr lang="en-US" dirty="0"/>
              <a:t> und </a:t>
            </a:r>
            <a:r>
              <a:rPr lang="en-US" dirty="0" err="1"/>
              <a:t>analysiere</a:t>
            </a:r>
            <a:r>
              <a:rPr lang="en-US" dirty="0"/>
              <a:t> </a:t>
            </a:r>
            <a:r>
              <a:rPr lang="en-US" dirty="0" err="1"/>
              <a:t>aus</a:t>
            </a:r>
            <a:r>
              <a:rPr lang="en-US" dirty="0"/>
              <a:t> </a:t>
            </a:r>
            <a:r>
              <a:rPr lang="en-US" dirty="0" err="1"/>
              <a:t>meiner</a:t>
            </a:r>
            <a:r>
              <a:rPr lang="en-US" dirty="0"/>
              <a:t> </a:t>
            </a:r>
            <a:r>
              <a:rPr lang="en-US" dirty="0" err="1"/>
              <a:t>Erfahrung</a:t>
            </a:r>
            <a:r>
              <a:rPr lang="en-US" dirty="0"/>
              <a:t> </a:t>
            </a:r>
            <a:r>
              <a:rPr lang="en-US" dirty="0" err="1"/>
              <a:t>wie</a:t>
            </a:r>
            <a:r>
              <a:rPr lang="en-US" dirty="0"/>
              <a:t> </a:t>
            </a:r>
            <a:r>
              <a:rPr lang="en-US" dirty="0" err="1"/>
              <a:t>traditionelle</a:t>
            </a:r>
            <a:r>
              <a:rPr lang="en-US" dirty="0"/>
              <a:t> </a:t>
            </a:r>
            <a:r>
              <a:rPr lang="en-US" dirty="0" err="1"/>
              <a:t>Firmen</a:t>
            </a:r>
            <a:r>
              <a:rPr lang="en-US" dirty="0"/>
              <a:t> </a:t>
            </a:r>
            <a:r>
              <a:rPr lang="en-US" dirty="0" err="1"/>
              <a:t>arbeiten</a:t>
            </a:r>
            <a:r>
              <a:rPr lang="en-US"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425253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04.05.2017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04.05.2017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04.05.2017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04.05.2017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04.05.2017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04.05.2017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04.05.2017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04.05.2017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04.05.2017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04.05.2017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04.05.2017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04.05.2017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microsoft.com/office/2007/relationships/hdphoto" Target="../media/hdphoto2.wdp"/></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8979" y="2411332"/>
            <a:ext cx="10314042"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1 Company / 45 employees</a:t>
            </a:r>
            <a:endParaRPr lang="de-CH" sz="105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6058970" y="4243701"/>
            <a:ext cx="5354351"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in 15 time zones</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tangle 2"/>
          <p:cNvSpPr/>
          <p:nvPr/>
        </p:nvSpPr>
        <p:spPr>
          <a:xfrm>
            <a:off x="6567536" y="3856586"/>
            <a:ext cx="1415772"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10</a:t>
            </a:r>
            <a:endParaRPr lang="de-CH" sz="6000" dirty="0">
              <a:solidFill>
                <a:schemeClr val="tx2"/>
              </a:solidFill>
              <a:latin typeface="Yanone Kaffeesatz Regular" panose="02000000000000000000" pitchFamily="2" charset="0"/>
            </a:endParaRPr>
          </a:p>
        </p:txBody>
      </p:sp>
      <p:sp>
        <p:nvSpPr>
          <p:cNvPr id="8" name="Rectangle 7"/>
          <p:cNvSpPr/>
          <p:nvPr/>
        </p:nvSpPr>
        <p:spPr>
          <a:xfrm>
            <a:off x="6719936" y="4008986"/>
            <a:ext cx="141577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11</a:t>
            </a:r>
            <a:endParaRPr lang="de-CH" sz="60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676" y="2328263"/>
            <a:ext cx="8512267"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Most of the wrong decisions </a:t>
            </a:r>
            <a:br>
              <a:rPr lang="en-US" sz="6600" dirty="0">
                <a:solidFill>
                  <a:schemeClr val="tx2"/>
                </a:solidFill>
                <a:latin typeface="Yanone Kaffeesatz Regular" panose="02000000000000000000" pitchFamily="2" charset="0"/>
              </a:rPr>
            </a:br>
            <a:r>
              <a:rPr lang="en-US" sz="6600" dirty="0">
                <a:solidFill>
                  <a:schemeClr val="tx2"/>
                </a:solidFill>
                <a:latin typeface="Yanone Kaffeesatz Regular" panose="02000000000000000000" pitchFamily="2" charset="0"/>
              </a:rPr>
              <a:t>were made by </a:t>
            </a:r>
            <a:r>
              <a:rPr lang="en-US" sz="6600" dirty="0">
                <a:solidFill>
                  <a:schemeClr val="accent4"/>
                </a:solidFill>
                <a:latin typeface="Yanone Kaffeesatz Regular" panose="02000000000000000000" pitchFamily="2" charset="0"/>
              </a:rPr>
              <a:t>a single individual</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285841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9744" y="2328263"/>
            <a:ext cx="9086142"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Authority and strict rules</a:t>
            </a:r>
          </a:p>
          <a:p>
            <a:pPr algn="ctr"/>
            <a:r>
              <a:rPr lang="en-US" sz="6600" dirty="0">
                <a:solidFill>
                  <a:schemeClr val="tx2"/>
                </a:solidFill>
                <a:latin typeface="Yanone Kaffeesatz Regular" panose="02000000000000000000" pitchFamily="2" charset="0"/>
              </a:rPr>
              <a:t>generate </a:t>
            </a:r>
            <a:r>
              <a:rPr lang="en-US" sz="6600" dirty="0">
                <a:solidFill>
                  <a:schemeClr val="accent4"/>
                </a:solidFill>
                <a:latin typeface="Yanone Kaffeesatz Regular" panose="02000000000000000000" pitchFamily="2" charset="0"/>
              </a:rPr>
              <a:t>submission</a:t>
            </a:r>
            <a:r>
              <a:rPr lang="en-US" sz="6600" dirty="0">
                <a:solidFill>
                  <a:schemeClr val="tx2"/>
                </a:solidFill>
                <a:latin typeface="Yanone Kaffeesatz Regular" panose="02000000000000000000" pitchFamily="2" charset="0"/>
              </a:rPr>
              <a:t> and </a:t>
            </a:r>
            <a:r>
              <a:rPr lang="en-US" sz="6600" dirty="0">
                <a:solidFill>
                  <a:schemeClr val="accent4"/>
                </a:solidFill>
                <a:latin typeface="Yanone Kaffeesatz Regular" panose="02000000000000000000" pitchFamily="2" charset="0"/>
              </a:rPr>
              <a:t>adaption</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57056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387" y="2328263"/>
            <a:ext cx="5844869"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Matrices bring people </a:t>
            </a:r>
          </a:p>
          <a:p>
            <a:pPr algn="ctr"/>
            <a:r>
              <a:rPr lang="en-US" sz="6600" dirty="0">
                <a:solidFill>
                  <a:schemeClr val="tx2"/>
                </a:solidFill>
                <a:latin typeface="Yanone Kaffeesatz Regular" panose="02000000000000000000" pitchFamily="2" charset="0"/>
              </a:rPr>
              <a:t>to </a:t>
            </a:r>
            <a:r>
              <a:rPr lang="en-US" sz="6600" dirty="0">
                <a:solidFill>
                  <a:schemeClr val="accent4"/>
                </a:solidFill>
                <a:latin typeface="Yanone Kaffeesatz Regular" panose="02000000000000000000" pitchFamily="2" charset="0"/>
              </a:rPr>
              <a:t>cheat</a:t>
            </a:r>
            <a:r>
              <a:rPr lang="en-US" sz="6600" dirty="0">
                <a:solidFill>
                  <a:schemeClr val="tx2"/>
                </a:solidFill>
                <a:latin typeface="Yanone Kaffeesatz Regular" panose="02000000000000000000" pitchFamily="2" charset="0"/>
              </a:rPr>
              <a:t> the system</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44023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3" name="Rectangle 2"/>
          <p:cNvSpPr/>
          <p:nvPr/>
        </p:nvSpPr>
        <p:spPr>
          <a:xfrm>
            <a:off x="2090551" y="2865169"/>
            <a:ext cx="17620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pure</a:t>
            </a:r>
            <a:endParaRPr lang="de-CH" sz="8800" dirty="0"/>
          </a:p>
        </p:txBody>
      </p:sp>
      <p:sp>
        <p:nvSpPr>
          <p:cNvPr id="4" name="Rectangle 3"/>
          <p:cNvSpPr/>
          <p:nvPr/>
        </p:nvSpPr>
        <p:spPr>
          <a:xfrm>
            <a:off x="824851" y="1260182"/>
            <a:ext cx="18341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this is</a:t>
            </a:r>
            <a:endParaRPr lang="de-CH" sz="6600" dirty="0">
              <a:solidFill>
                <a:schemeClr val="tx2"/>
              </a:solidFill>
            </a:endParaRPr>
          </a:p>
        </p:txBody>
      </p:sp>
    </p:spTree>
    <p:extLst>
      <p:ext uri="{BB962C8B-B14F-4D97-AF65-F5344CB8AC3E}">
        <p14:creationId xmlns:p14="http://schemas.microsoft.com/office/powerpoint/2010/main" val="159018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7228" y="1154275"/>
            <a:ext cx="7856638" cy="3770263"/>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fail</a:t>
            </a:r>
            <a:r>
              <a:rPr lang="de-CH" sz="6600" dirty="0">
                <a:solidFill>
                  <a:schemeClr val="tx2"/>
                </a:solidFill>
                <a:latin typeface="Yanone Kaffeesatz Regular" panose="02000000000000000000" pitchFamily="2" charset="0"/>
              </a:rPr>
              <a:t> </a:t>
            </a:r>
            <a:r>
              <a:rPr lang="de-CH" sz="6600" dirty="0" err="1">
                <a:solidFill>
                  <a:schemeClr val="tx2"/>
                </a:solidFill>
                <a:latin typeface="Yanone Kaffeesatz Regular" panose="02000000000000000000" pitchFamily="2" charset="0"/>
              </a:rPr>
              <a:t>small</a:t>
            </a:r>
            <a:r>
              <a:rPr lang="de-CH" sz="6600" dirty="0">
                <a:solidFill>
                  <a:schemeClr val="tx2"/>
                </a:solidFill>
                <a:latin typeface="Yanone Kaffeesatz Regular" panose="02000000000000000000" pitchFamily="2" charset="0"/>
              </a:rPr>
              <a:t>, </a:t>
            </a:r>
            <a:r>
              <a:rPr lang="de-CH" sz="6600" dirty="0" err="1">
                <a:solidFill>
                  <a:schemeClr val="accent4"/>
                </a:solidFill>
                <a:latin typeface="Yanone Kaffeesatz Regular" panose="02000000000000000000" pitchFamily="2" charset="0"/>
              </a:rPr>
              <a:t>learn</a:t>
            </a:r>
            <a:r>
              <a:rPr lang="de-CH" sz="6600" dirty="0">
                <a:solidFill>
                  <a:schemeClr val="accent4"/>
                </a:solidFill>
                <a:latin typeface="Yanone Kaffeesatz Regular" panose="02000000000000000000" pitchFamily="2" charset="0"/>
              </a:rPr>
              <a:t> </a:t>
            </a:r>
            <a:r>
              <a:rPr lang="de-CH" sz="23900" dirty="0" err="1">
                <a:solidFill>
                  <a:schemeClr val="accent4"/>
                </a:solidFill>
                <a:latin typeface="Yanone Kaffeesatz Regular" panose="02000000000000000000" pitchFamily="2" charset="0"/>
              </a:rPr>
              <a:t>big</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5833648"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Strategies</a:t>
            </a:r>
            <a:endParaRPr lang="de-CH" sz="2400" dirty="0">
              <a:solidFill>
                <a:schemeClr val="accent2"/>
              </a:solidFill>
            </a:endParaRPr>
          </a:p>
        </p:txBody>
      </p:sp>
      <p:sp>
        <p:nvSpPr>
          <p:cNvPr id="3" name="Rectangle 2"/>
          <p:cNvSpPr/>
          <p:nvPr/>
        </p:nvSpPr>
        <p:spPr>
          <a:xfrm rot="16200000">
            <a:off x="1072773" y="2295860"/>
            <a:ext cx="3802644"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Values</a:t>
            </a:r>
            <a:endParaRPr lang="de-CH" sz="2400" dirty="0">
              <a:solidFill>
                <a:schemeClr val="accent4"/>
              </a:solidFill>
            </a:endParaRPr>
          </a:p>
        </p:txBody>
      </p:sp>
      <p:sp>
        <p:nvSpPr>
          <p:cNvPr id="4" name="Rectangle 3"/>
          <p:cNvSpPr/>
          <p:nvPr/>
        </p:nvSpPr>
        <p:spPr>
          <a:xfrm>
            <a:off x="3891980" y="4258655"/>
            <a:ext cx="5729454"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place to collaborate</a:t>
            </a:r>
            <a:endParaRPr lang="de-CH" sz="1100" dirty="0"/>
          </a:p>
        </p:txBody>
      </p:sp>
      <p:sp>
        <p:nvSpPr>
          <p:cNvPr id="5" name="Rectangle 4"/>
          <p:cNvSpPr/>
          <p:nvPr/>
        </p:nvSpPr>
        <p:spPr>
          <a:xfrm>
            <a:off x="3891980" y="1506679"/>
            <a:ext cx="5913798"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Organizational Roles</a:t>
            </a:r>
            <a:endParaRPr lang="de-CH" sz="1200" dirty="0"/>
          </a:p>
        </p:txBody>
      </p:sp>
    </p:spTree>
    <p:extLst>
      <p:ext uri="{BB962C8B-B14F-4D97-AF65-F5344CB8AC3E}">
        <p14:creationId xmlns:p14="http://schemas.microsoft.com/office/powerpoint/2010/main" val="334365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933" y="1303814"/>
            <a:ext cx="929613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culture?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5920210"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how do I know I fit the</a:t>
            </a:r>
            <a:endParaRPr lang="de-CH" sz="6600" dirty="0">
              <a:solidFill>
                <a:schemeClr val="tx2"/>
              </a:solidFill>
            </a:endParaRPr>
          </a:p>
        </p:txBody>
      </p:sp>
    </p:spTree>
    <p:extLst>
      <p:ext uri="{BB962C8B-B14F-4D97-AF65-F5344CB8AC3E}">
        <p14:creationId xmlns:p14="http://schemas.microsoft.com/office/powerpoint/2010/main" val="379344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83" y="1851645"/>
            <a:ext cx="5399235"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Values</a:t>
            </a:r>
            <a:endParaRPr lang="de-CH" sz="2000" dirty="0"/>
          </a:p>
        </p:txBody>
      </p:sp>
    </p:spTree>
    <p:extLst>
      <p:ext uri="{BB962C8B-B14F-4D97-AF65-F5344CB8AC3E}">
        <p14:creationId xmlns:p14="http://schemas.microsoft.com/office/powerpoint/2010/main" val="10780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26504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99768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472" y="6385432"/>
            <a:ext cx="2480166"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https://teamtime.zone/</a:t>
            </a:r>
          </a:p>
        </p:txBody>
      </p:sp>
      <p:pic>
        <p:nvPicPr>
          <p:cNvPr id="11" name="Picture 10"/>
          <p:cNvPicPr>
            <a:picLocks noChangeAspect="1"/>
          </p:cNvPicPr>
          <p:nvPr/>
        </p:nvPicPr>
        <p:blipFill rotWithShape="1">
          <a:blip r:embed="rId3"/>
          <a:srcRect r="672"/>
          <a:stretch/>
        </p:blipFill>
        <p:spPr>
          <a:xfrm>
            <a:off x="0" y="0"/>
            <a:ext cx="12203111" cy="6293224"/>
          </a:xfrm>
          <a:prstGeom prst="rect">
            <a:avLst/>
          </a:prstGeom>
        </p:spPr>
      </p:pic>
      <p:grpSp>
        <p:nvGrpSpPr>
          <p:cNvPr id="18" name="Group 17"/>
          <p:cNvGrpSpPr/>
          <p:nvPr/>
        </p:nvGrpSpPr>
        <p:grpSpPr>
          <a:xfrm>
            <a:off x="4879361" y="4433293"/>
            <a:ext cx="2827725" cy="1091527"/>
            <a:chOff x="4879361" y="4433293"/>
            <a:chExt cx="2827725" cy="1091527"/>
          </a:xfrm>
        </p:grpSpPr>
        <p:cxnSp>
          <p:nvCxnSpPr>
            <p:cNvPr id="13" name="Straight Arrow Connector 12"/>
            <p:cNvCxnSpPr>
              <a:cxnSpLocks/>
            </p:cNvCxnSpPr>
            <p:nvPr/>
          </p:nvCxnSpPr>
          <p:spPr>
            <a:xfrm>
              <a:off x="4879361" y="5048410"/>
              <a:ext cx="1944061"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23422" y="4725681"/>
              <a:ext cx="883664" cy="7991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5000487" y="4433293"/>
              <a:ext cx="1822935" cy="584775"/>
            </a:xfrm>
            <a:prstGeom prst="rect">
              <a:avLst/>
            </a:prstGeom>
            <a:noFill/>
          </p:spPr>
          <p:txBody>
            <a:bodyPr wrap="none" rtlCol="0">
              <a:spAutoFit/>
            </a:bodyPr>
            <a:lstStyle/>
            <a:p>
              <a:r>
                <a:rPr lang="en-US" sz="3200" dirty="0">
                  <a:solidFill>
                    <a:schemeClr val="accent2"/>
                  </a:solidFill>
                  <a:latin typeface="Yanone Kaffeesatz Regular" panose="02000000000000000000" pitchFamily="2" charset="0"/>
                </a:rPr>
                <a:t>That’s me </a:t>
              </a:r>
              <a:r>
                <a:rPr lang="en-US" sz="3200" dirty="0">
                  <a:solidFill>
                    <a:schemeClr val="accent2"/>
                  </a:solidFill>
                  <a:latin typeface="Yanone Kaffeesatz Regular" panose="02000000000000000000" pitchFamily="2" charset="0"/>
                  <a:sym typeface="Wingdings" panose="05000000000000000000" pitchFamily="2" charset="2"/>
                </a:rPr>
                <a:t></a:t>
              </a:r>
              <a:endParaRPr lang="de-CH" sz="3200" dirty="0">
                <a:solidFill>
                  <a:schemeClr val="accent2"/>
                </a:solidFill>
                <a:latin typeface="Yanone Kaffeesatz Regular" panose="02000000000000000000" pitchFamily="2" charset="0"/>
              </a:endParaRPr>
            </a:p>
          </p:txBody>
        </p:sp>
      </p:grpSp>
    </p:spTree>
    <p:extLst>
      <p:ext uri="{BB962C8B-B14F-4D97-AF65-F5344CB8AC3E}">
        <p14:creationId xmlns:p14="http://schemas.microsoft.com/office/powerpoint/2010/main" val="33193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6159" y="1774988"/>
            <a:ext cx="6160661" cy="2308324"/>
          </a:xfrm>
          <a:prstGeom prst="rect">
            <a:avLst/>
          </a:prstGeom>
        </p:spPr>
        <p:txBody>
          <a:bodyPr wrap="none">
            <a:spAutoFit/>
          </a:bodyPr>
          <a:lstStyle/>
          <a:p>
            <a:pPr algn="ctr"/>
            <a:r>
              <a:rPr lang="en-US" sz="4800" dirty="0">
                <a:solidFill>
                  <a:schemeClr val="tx2"/>
                </a:solidFill>
                <a:latin typeface="Yanone Kaffeesatz Regular" panose="02000000000000000000" pitchFamily="2" charset="0"/>
              </a:rPr>
              <a:t>“Treat colleagues with respect.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Make eye contact. </a:t>
            </a:r>
          </a:p>
          <a:p>
            <a:pPr algn="ctr"/>
            <a:r>
              <a:rPr lang="en-US" sz="4800" dirty="0">
                <a:solidFill>
                  <a:schemeClr val="tx2"/>
                </a:solidFill>
                <a:latin typeface="Yanone Kaffeesatz Regular" panose="02000000000000000000" pitchFamily="2" charset="0"/>
              </a:rPr>
              <a:t>Give honest feedback.”</a:t>
            </a:r>
            <a:endParaRPr lang="de-CH" sz="4000" dirty="0">
              <a:solidFill>
                <a:schemeClr val="tx2"/>
              </a:solidFill>
              <a:latin typeface="Yanone Kaffeesatz Regular" panose="02000000000000000000" pitchFamily="2" charset="0"/>
            </a:endParaRPr>
          </a:p>
        </p:txBody>
      </p:sp>
      <p:sp>
        <p:nvSpPr>
          <p:cNvPr id="3" name="TextBox 2"/>
          <p:cNvSpPr txBox="1"/>
          <p:nvPr/>
        </p:nvSpPr>
        <p:spPr>
          <a:xfrm>
            <a:off x="4686825" y="4083312"/>
            <a:ext cx="2459328" cy="369332"/>
          </a:xfrm>
          <a:prstGeom prst="rect">
            <a:avLst/>
          </a:prstGeom>
          <a:noFill/>
        </p:spPr>
        <p:txBody>
          <a:bodyPr wrap="none" rtlCol="0">
            <a:spAutoFit/>
          </a:bodyPr>
          <a:lstStyle/>
          <a:p>
            <a:r>
              <a:rPr lang="en-US" dirty="0">
                <a:solidFill>
                  <a:schemeClr val="accent2"/>
                </a:solidFill>
                <a:latin typeface="Yanone Kaffeesatz Regular" panose="02000000000000000000" pitchFamily="2" charset="0"/>
              </a:rPr>
              <a:t>Starr-Hollow Coast Guard Alaska</a:t>
            </a:r>
            <a:endParaRPr lang="de-CH"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515689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385" y="768380"/>
            <a:ext cx="74735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Mentoring</a:t>
            </a:r>
            <a:r>
              <a:rPr lang="en-US" sz="8800" dirty="0">
                <a:solidFill>
                  <a:schemeClr val="tx2"/>
                </a:solidFill>
                <a:latin typeface="Yanone Kaffeesatz Regular" panose="02000000000000000000" pitchFamily="2" charset="0"/>
              </a:rPr>
              <a:t> / Coaching</a:t>
            </a:r>
            <a:endParaRPr lang="de-CH" sz="7200" dirty="0">
              <a:solidFill>
                <a:schemeClr val="tx2"/>
              </a:solidFill>
              <a:latin typeface="Yanone Kaffeesatz Regular" panose="02000000000000000000" pitchFamily="2" charset="0"/>
            </a:endParaRPr>
          </a:p>
        </p:txBody>
      </p:sp>
      <p:sp>
        <p:nvSpPr>
          <p:cNvPr id="3" name="Rectangle 2"/>
          <p:cNvSpPr/>
          <p:nvPr/>
        </p:nvSpPr>
        <p:spPr>
          <a:xfrm>
            <a:off x="5345202" y="2511375"/>
            <a:ext cx="1689886"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1 : 1</a:t>
            </a:r>
            <a:endParaRPr lang="de-CH" sz="7200" dirty="0">
              <a:solidFill>
                <a:schemeClr val="tx2"/>
              </a:solidFill>
              <a:latin typeface="Yanone Kaffeesatz Regular" panose="02000000000000000000" pitchFamily="2" charset="0"/>
            </a:endParaRPr>
          </a:p>
        </p:txBody>
      </p:sp>
      <p:sp>
        <p:nvSpPr>
          <p:cNvPr id="4" name="Rectangle 3"/>
          <p:cNvSpPr/>
          <p:nvPr/>
        </p:nvSpPr>
        <p:spPr>
          <a:xfrm>
            <a:off x="2161443" y="4254370"/>
            <a:ext cx="8536311"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Fostering Peer </a:t>
            </a:r>
            <a:r>
              <a:rPr lang="en-US" sz="8800" dirty="0">
                <a:solidFill>
                  <a:schemeClr val="accent4"/>
                </a:solidFill>
                <a:latin typeface="Yanone Kaffeesatz Regular" panose="02000000000000000000" pitchFamily="2" charset="0"/>
              </a:rPr>
              <a:t>Feedback</a:t>
            </a:r>
            <a:endParaRPr lang="de-CH" sz="8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80183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874" y="1851645"/>
            <a:ext cx="893225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Collaborate</a:t>
            </a:r>
            <a:endParaRPr lang="de-CH" sz="2000" dirty="0"/>
          </a:p>
        </p:txBody>
      </p:sp>
    </p:spTree>
    <p:extLst>
      <p:ext uri="{BB962C8B-B14F-4D97-AF65-F5344CB8AC3E}">
        <p14:creationId xmlns:p14="http://schemas.microsoft.com/office/powerpoint/2010/main" val="1739092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1269" y="1974773"/>
            <a:ext cx="6423553" cy="2800767"/>
          </a:xfrm>
          <a:prstGeom prst="rect">
            <a:avLst/>
          </a:prstGeom>
        </p:spPr>
        <p:txBody>
          <a:bodyPr wrap="none">
            <a:spAutoFit/>
          </a:bodyPr>
          <a:lstStyle/>
          <a:p>
            <a:r>
              <a:rPr lang="en-US" sz="8800" dirty="0">
                <a:solidFill>
                  <a:schemeClr val="tx2"/>
                </a:solidFill>
                <a:latin typeface="Yanone Kaffeesatz Regular" panose="02000000000000000000" pitchFamily="2" charset="0"/>
              </a:rPr>
              <a:t>A </a:t>
            </a:r>
            <a:r>
              <a:rPr lang="en-US" sz="8800" dirty="0">
                <a:solidFill>
                  <a:schemeClr val="accent4"/>
                </a:solidFill>
                <a:latin typeface="Yanone Kaffeesatz Regular" panose="02000000000000000000" pitchFamily="2" charset="0"/>
              </a:rPr>
              <a:t>change</a:t>
            </a:r>
            <a:r>
              <a:rPr lang="en-US" sz="8800" dirty="0">
                <a:solidFill>
                  <a:schemeClr val="tx2"/>
                </a:solidFill>
                <a:latin typeface="Yanone Kaffeesatz Regular" panose="02000000000000000000" pitchFamily="2" charset="0"/>
              </a:rPr>
              <a:t> is just a </a:t>
            </a:r>
            <a:br>
              <a:rPr lang="en-US" sz="8800" dirty="0">
                <a:solidFill>
                  <a:schemeClr val="tx2"/>
                </a:solidFill>
                <a:latin typeface="Yanone Kaffeesatz Regular" panose="02000000000000000000" pitchFamily="2" charset="0"/>
              </a:rPr>
            </a:br>
            <a:r>
              <a:rPr lang="en-US" sz="8800" dirty="0">
                <a:solidFill>
                  <a:schemeClr val="accent4"/>
                </a:solidFill>
                <a:latin typeface="Yanone Kaffeesatz Regular" panose="02000000000000000000" pitchFamily="2" charset="0"/>
              </a:rPr>
              <a:t>Pull Request</a:t>
            </a:r>
            <a:r>
              <a:rPr lang="en-US" sz="8800" dirty="0">
                <a:solidFill>
                  <a:schemeClr val="tx2"/>
                </a:solidFill>
                <a:latin typeface="Yanone Kaffeesatz Regular" panose="02000000000000000000" pitchFamily="2" charset="0"/>
              </a:rPr>
              <a:t> away</a:t>
            </a:r>
            <a:endParaRPr lang="de-CH" sz="72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99240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358546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219097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2475" y="114300"/>
            <a:ext cx="10687050" cy="6629400"/>
          </a:xfrm>
          <a:prstGeom prst="rect">
            <a:avLst/>
          </a:prstGeom>
        </p:spPr>
      </p:pic>
      <p:sp>
        <p:nvSpPr>
          <p:cNvPr id="3" name="Rectangle 2"/>
          <p:cNvSpPr/>
          <p:nvPr/>
        </p:nvSpPr>
        <p:spPr>
          <a:xfrm>
            <a:off x="1201071" y="1851645"/>
            <a:ext cx="978985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Pull Request</a:t>
            </a:r>
            <a:endParaRPr lang="de-CH" sz="2000" dirty="0"/>
          </a:p>
        </p:txBody>
      </p:sp>
    </p:spTree>
    <p:extLst>
      <p:ext uri="{BB962C8B-B14F-4D97-AF65-F5344CB8AC3E}">
        <p14:creationId xmlns:p14="http://schemas.microsoft.com/office/powerpoint/2010/main" val="69481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01153" y="4072859"/>
            <a:ext cx="7266534" cy="1816633"/>
          </a:xfrm>
          <a:prstGeom prst="rect">
            <a:avLst/>
          </a:prstGeom>
        </p:spPr>
      </p:pic>
      <p:sp>
        <p:nvSpPr>
          <p:cNvPr id="6" name="Rectangle 5"/>
          <p:cNvSpPr/>
          <p:nvPr/>
        </p:nvSpPr>
        <p:spPr>
          <a:xfrm>
            <a:off x="1201071" y="1851645"/>
            <a:ext cx="1039419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Request for Comments</a:t>
            </a:r>
            <a:endParaRPr lang="de-CH" sz="1400" dirty="0"/>
          </a:p>
        </p:txBody>
      </p:sp>
    </p:spTree>
    <p:extLst>
      <p:ext uri="{BB962C8B-B14F-4D97-AF65-F5344CB8AC3E}">
        <p14:creationId xmlns:p14="http://schemas.microsoft.com/office/powerpoint/2010/main" val="982518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63493"/>
            <a:ext cx="12192000" cy="5294507"/>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749578" y="115260"/>
            <a:ext cx="1625684" cy="2203563"/>
          </a:xfrm>
          <a:prstGeom prst="rect">
            <a:avLst/>
          </a:prstGeom>
        </p:spPr>
      </p:pic>
      <p:pic>
        <p:nvPicPr>
          <p:cNvPr id="1026" name="Picture 2" descr="https://assets-cdn.github.com/images/modules/logos_page/Octoc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8853" y="115260"/>
            <a:ext cx="2163056" cy="17980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ack RGB - slack f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7864" y="44174"/>
            <a:ext cx="3984572" cy="1869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zoom.us/w_p/5-JZPk7wRPCFgZaaiQWWcA/39d89f70-2eb9-494e-8e3b-eba3670a59e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144" y="115260"/>
            <a:ext cx="33909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95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014" y="1303814"/>
            <a:ext cx="11557972"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Anything?</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797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I can work on</a:t>
            </a:r>
            <a:endParaRPr lang="de-CH" sz="6600" dirty="0">
              <a:solidFill>
                <a:schemeClr val="tx2"/>
              </a:solidFill>
            </a:endParaRPr>
          </a:p>
        </p:txBody>
      </p:sp>
    </p:spTree>
    <p:extLst>
      <p:ext uri="{BB962C8B-B14F-4D97-AF65-F5344CB8AC3E}">
        <p14:creationId xmlns:p14="http://schemas.microsoft.com/office/powerpoint/2010/main" val="15171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81942" y="1721224"/>
            <a:ext cx="6543779"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Wherever</a:t>
            </a:r>
            <a:endParaRPr lang="de-CH" sz="7200" dirty="0">
              <a:solidFill>
                <a:schemeClr val="accent4"/>
              </a:solidFill>
              <a:latin typeface="Yanone Kaffeesatz Regular" panose="02000000000000000000" pitchFamily="2" charset="0"/>
            </a:endParaRPr>
          </a:p>
        </p:txBody>
      </p:sp>
      <p:sp>
        <p:nvSpPr>
          <p:cNvPr id="8" name="Rectangle 7"/>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9" name="Rectangle 8"/>
          <p:cNvSpPr/>
          <p:nvPr/>
        </p:nvSpPr>
        <p:spPr>
          <a:xfrm>
            <a:off x="6971954" y="1619837"/>
            <a:ext cx="205376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remote</a:t>
            </a:r>
            <a:endParaRPr lang="de-CH" sz="6600" dirty="0">
              <a:solidFill>
                <a:schemeClr val="tx2"/>
              </a:solidFill>
            </a:endParaRPr>
          </a:p>
        </p:txBody>
      </p:sp>
    </p:spTree>
    <p:extLst>
      <p:ext uri="{BB962C8B-B14F-4D97-AF65-F5344CB8AC3E}">
        <p14:creationId xmlns:p14="http://schemas.microsoft.com/office/powerpoint/2010/main" val="556058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7681" y="1174537"/>
            <a:ext cx="7856638" cy="4508927"/>
          </a:xfrm>
          <a:prstGeom prst="rect">
            <a:avLst/>
          </a:prstGeom>
          <a:noFill/>
        </p:spPr>
        <p:txBody>
          <a:bodyPr wrap="none" rtlCol="0">
            <a:spAutoFit/>
          </a:bodyPr>
          <a:lstStyle/>
          <a:p>
            <a:r>
              <a:rPr lang="en-US" sz="28700" dirty="0">
                <a:solidFill>
                  <a:schemeClr val="tx2"/>
                </a:solidFill>
                <a:latin typeface="Yanone Kaffeesatz Regular" panose="02000000000000000000" pitchFamily="2" charset="0"/>
              </a:rPr>
              <a:t>Really?</a:t>
            </a:r>
            <a:endParaRPr lang="de-CH" sz="9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59845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204437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9635" y="1851645"/>
            <a:ext cx="833273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Strategies</a:t>
            </a:r>
            <a:endParaRPr lang="de-CH" sz="2000" dirty="0"/>
          </a:p>
        </p:txBody>
      </p:sp>
    </p:spTree>
    <p:extLst>
      <p:ext uri="{BB962C8B-B14F-4D97-AF65-F5344CB8AC3E}">
        <p14:creationId xmlns:p14="http://schemas.microsoft.com/office/powerpoint/2010/main" val="1462898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902711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16621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6290" y="1303814"/>
            <a:ext cx="6779420"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done?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789831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How on earth do you get stuff</a:t>
            </a:r>
            <a:endParaRPr lang="de-CH" sz="6600" dirty="0">
              <a:solidFill>
                <a:schemeClr val="tx2"/>
              </a:solidFill>
            </a:endParaRPr>
          </a:p>
        </p:txBody>
      </p:sp>
    </p:spTree>
    <p:extLst>
      <p:ext uri="{BB962C8B-B14F-4D97-AF65-F5344CB8AC3E}">
        <p14:creationId xmlns:p14="http://schemas.microsoft.com/office/powerpoint/2010/main" val="561700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357" y="2321005"/>
            <a:ext cx="10551286"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Initiative vs Project</a:t>
            </a:r>
            <a:endParaRPr lang="de-CH" sz="1600" dirty="0"/>
          </a:p>
        </p:txBody>
      </p:sp>
    </p:spTree>
    <p:extLst>
      <p:ext uri="{BB962C8B-B14F-4D97-AF65-F5344CB8AC3E}">
        <p14:creationId xmlns:p14="http://schemas.microsoft.com/office/powerpoint/2010/main" val="187225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6595" y="1851645"/>
            <a:ext cx="431881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Roles</a:t>
            </a:r>
            <a:endParaRPr lang="de-CH" sz="2000" dirty="0"/>
          </a:p>
        </p:txBody>
      </p:sp>
    </p:spTree>
    <p:extLst>
      <p:ext uri="{BB962C8B-B14F-4D97-AF65-F5344CB8AC3E}">
        <p14:creationId xmlns:p14="http://schemas.microsoft.com/office/powerpoint/2010/main" val="1837979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ewer guild"/>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3985" y="1055701"/>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4270" y="5784242"/>
            <a:ext cx="3821929" cy="584775"/>
          </a:xfrm>
          <a:prstGeom prst="rect">
            <a:avLst/>
          </a:prstGeom>
        </p:spPr>
        <p:txBody>
          <a:bodyPr wrap="square">
            <a:spAutoFit/>
          </a:bodyPr>
          <a:lstStyle/>
          <a:p>
            <a:r>
              <a:rPr lang="de-CH" sz="3200" dirty="0">
                <a:solidFill>
                  <a:schemeClr val="accent3"/>
                </a:solidFill>
                <a:latin typeface="Yanone Kaffeesatz Regular" panose="02000000000000000000" pitchFamily="2" charset="0"/>
              </a:rPr>
              <a:t>http://www.iowabeer.org/</a:t>
            </a:r>
          </a:p>
        </p:txBody>
      </p:sp>
      <p:sp>
        <p:nvSpPr>
          <p:cNvPr id="4" name="Rectangle 3"/>
          <p:cNvSpPr/>
          <p:nvPr/>
        </p:nvSpPr>
        <p:spPr>
          <a:xfrm>
            <a:off x="6846772" y="2328955"/>
            <a:ext cx="2855269"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Guild</a:t>
            </a:r>
            <a:endParaRPr lang="de-CH" sz="1600" dirty="0"/>
          </a:p>
        </p:txBody>
      </p:sp>
    </p:spTree>
    <p:extLst>
      <p:ext uri="{BB962C8B-B14F-4D97-AF65-F5344CB8AC3E}">
        <p14:creationId xmlns:p14="http://schemas.microsoft.com/office/powerpoint/2010/main" val="1221594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82528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797054"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Whenever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971954" y="1619837"/>
            <a:ext cx="235032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freedom</a:t>
            </a:r>
            <a:endParaRPr lang="de-CH" sz="6600" dirty="0">
              <a:solidFill>
                <a:schemeClr val="tx2"/>
              </a:solidFill>
            </a:endParaRPr>
          </a:p>
        </p:txBody>
      </p:sp>
    </p:spTree>
    <p:extLst>
      <p:ext uri="{BB962C8B-B14F-4D97-AF65-F5344CB8AC3E}">
        <p14:creationId xmlns:p14="http://schemas.microsoft.com/office/powerpoint/2010/main" val="709712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901908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772" y="2241491"/>
            <a:ext cx="8154797"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there are </a:t>
            </a:r>
            <a:r>
              <a:rPr lang="en-US" sz="13800" dirty="0">
                <a:solidFill>
                  <a:schemeClr val="accent4"/>
                </a:solidFill>
                <a:latin typeface="Yanone Kaffeesatz Regular" panose="02000000000000000000" pitchFamily="2" charset="0"/>
              </a:rPr>
              <a:t>more</a:t>
            </a:r>
            <a:endParaRPr lang="de-CH" sz="1600" dirty="0">
              <a:solidFill>
                <a:schemeClr val="accent4"/>
              </a:solidFill>
            </a:endParaRPr>
          </a:p>
        </p:txBody>
      </p:sp>
    </p:spTree>
    <p:extLst>
      <p:ext uri="{BB962C8B-B14F-4D97-AF65-F5344CB8AC3E}">
        <p14:creationId xmlns:p14="http://schemas.microsoft.com/office/powerpoint/2010/main" val="1841617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637" y="1851645"/>
            <a:ext cx="747672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Decisions</a:t>
            </a:r>
            <a:endParaRPr lang="de-CH" sz="2000" dirty="0"/>
          </a:p>
        </p:txBody>
      </p:sp>
    </p:spTree>
    <p:extLst>
      <p:ext uri="{BB962C8B-B14F-4D97-AF65-F5344CB8AC3E}">
        <p14:creationId xmlns:p14="http://schemas.microsoft.com/office/powerpoint/2010/main" val="2591464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04022" y="2241491"/>
            <a:ext cx="5783956"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as a </a:t>
            </a:r>
            <a:r>
              <a:rPr lang="en-US" sz="13800" dirty="0">
                <a:solidFill>
                  <a:schemeClr val="accent4"/>
                </a:solidFill>
                <a:latin typeface="Yanone Kaffeesatz Regular" panose="02000000000000000000" pitchFamily="2" charset="0"/>
              </a:rPr>
              <a:t>group</a:t>
            </a:r>
            <a:endParaRPr lang="de-CH" sz="1600" dirty="0">
              <a:solidFill>
                <a:schemeClr val="accent4"/>
              </a:solidFill>
            </a:endParaRPr>
          </a:p>
        </p:txBody>
      </p:sp>
    </p:spTree>
    <p:extLst>
      <p:ext uri="{BB962C8B-B14F-4D97-AF65-F5344CB8AC3E}">
        <p14:creationId xmlns:p14="http://schemas.microsoft.com/office/powerpoint/2010/main" val="1384425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6672" y="2241491"/>
            <a:ext cx="7661072"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now, </a:t>
            </a:r>
            <a:r>
              <a:rPr lang="en-US" sz="13800" dirty="0">
                <a:solidFill>
                  <a:schemeClr val="accent4"/>
                </a:solidFill>
                <a:latin typeface="Yanone Kaffeesatz Regular" panose="02000000000000000000" pitchFamily="2" charset="0"/>
              </a:rPr>
              <a:t>later </a:t>
            </a:r>
            <a:r>
              <a:rPr lang="en-US" sz="13800" dirty="0">
                <a:solidFill>
                  <a:schemeClr val="tx2"/>
                </a:solidFill>
                <a:latin typeface="Yanone Kaffeesatz Regular" panose="02000000000000000000" pitchFamily="2" charset="0"/>
              </a:rPr>
              <a:t>or..</a:t>
            </a:r>
            <a:endParaRPr lang="de-CH" sz="1600" dirty="0">
              <a:solidFill>
                <a:schemeClr val="tx2"/>
              </a:solidFill>
            </a:endParaRPr>
          </a:p>
        </p:txBody>
      </p:sp>
      <p:sp>
        <p:nvSpPr>
          <p:cNvPr id="2" name="Rectangle 1"/>
          <p:cNvSpPr/>
          <p:nvPr/>
        </p:nvSpPr>
        <p:spPr>
          <a:xfrm>
            <a:off x="6527208" y="3701694"/>
            <a:ext cx="3825086"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never</a:t>
            </a:r>
            <a:endParaRPr lang="de-CH" sz="2800" dirty="0"/>
          </a:p>
        </p:txBody>
      </p:sp>
    </p:spTree>
    <p:extLst>
      <p:ext uri="{BB962C8B-B14F-4D97-AF65-F5344CB8AC3E}">
        <p14:creationId xmlns:p14="http://schemas.microsoft.com/office/powerpoint/2010/main" val="2104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165" y="2241491"/>
            <a:ext cx="10969670"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important</a:t>
            </a:r>
            <a:r>
              <a:rPr lang="en-US" sz="13800" dirty="0">
                <a:solidFill>
                  <a:schemeClr val="tx2"/>
                </a:solidFill>
                <a:latin typeface="Yanone Kaffeesatz Regular" panose="02000000000000000000" pitchFamily="2" charset="0"/>
              </a:rPr>
              <a:t> or urgent</a:t>
            </a:r>
            <a:endParaRPr lang="de-CH" sz="1600" dirty="0">
              <a:solidFill>
                <a:schemeClr val="accent4"/>
              </a:solidFill>
            </a:endParaRPr>
          </a:p>
        </p:txBody>
      </p:sp>
    </p:spTree>
    <p:extLst>
      <p:ext uri="{BB962C8B-B14F-4D97-AF65-F5344CB8AC3E}">
        <p14:creationId xmlns:p14="http://schemas.microsoft.com/office/powerpoint/2010/main" val="1010206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10075194"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Task Force</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408958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consensus in a</a:t>
            </a:r>
            <a:endParaRPr lang="de-CH" sz="6600" dirty="0">
              <a:solidFill>
                <a:schemeClr val="tx2"/>
              </a:solidFill>
            </a:endParaRPr>
          </a:p>
        </p:txBody>
      </p:sp>
    </p:spTree>
    <p:extLst>
      <p:ext uri="{BB962C8B-B14F-4D97-AF65-F5344CB8AC3E}">
        <p14:creationId xmlns:p14="http://schemas.microsoft.com/office/powerpoint/2010/main" val="3841064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58929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Metrics</a:t>
            </a:r>
            <a:endParaRPr lang="de-CH" sz="2000" dirty="0"/>
          </a:p>
        </p:txBody>
      </p:sp>
    </p:spTree>
    <p:extLst>
      <p:ext uri="{BB962C8B-B14F-4D97-AF65-F5344CB8AC3E}">
        <p14:creationId xmlns:p14="http://schemas.microsoft.com/office/powerpoint/2010/main" val="1868143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590" y="1851645"/>
            <a:ext cx="10302820" cy="3154710"/>
          </a:xfrm>
          <a:prstGeom prst="rect">
            <a:avLst/>
          </a:prstGeom>
          <a:noFill/>
        </p:spPr>
        <p:txBody>
          <a:bodyPr wrap="none" rtlCol="0">
            <a:spAutoFit/>
          </a:bodyPr>
          <a:lstStyle/>
          <a:p>
            <a:r>
              <a:rPr lang="en-US" sz="19900" dirty="0">
                <a:solidFill>
                  <a:schemeClr val="accent2"/>
                </a:solidFill>
                <a:latin typeface="Yanone Kaffeesatz Regular" panose="02000000000000000000" pitchFamily="2" charset="0"/>
              </a:rPr>
              <a:t>transparent?</a:t>
            </a:r>
            <a:endParaRPr lang="de-CH" sz="80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405671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600196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Finance</a:t>
            </a:r>
            <a:endParaRPr lang="de-CH" sz="2000" dirty="0"/>
          </a:p>
        </p:txBody>
      </p:sp>
      <p:sp>
        <p:nvSpPr>
          <p:cNvPr id="3" name="Rectangle 2"/>
          <p:cNvSpPr/>
          <p:nvPr/>
        </p:nvSpPr>
        <p:spPr>
          <a:xfrm>
            <a:off x="1382105" y="2875002"/>
            <a:ext cx="141256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even</a:t>
            </a:r>
            <a:endParaRPr lang="de-CH" sz="6600" dirty="0">
              <a:solidFill>
                <a:schemeClr val="tx2"/>
              </a:solidFill>
            </a:endParaRPr>
          </a:p>
        </p:txBody>
      </p:sp>
    </p:spTree>
    <p:extLst>
      <p:ext uri="{BB962C8B-B14F-4D97-AF65-F5344CB8AC3E}">
        <p14:creationId xmlns:p14="http://schemas.microsoft.com/office/powerpoint/2010/main" val="31362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827510"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 much</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2858475"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like</a:t>
            </a:r>
            <a:endParaRPr lang="de-CH" sz="8800" dirty="0"/>
          </a:p>
        </p:txBody>
      </p:sp>
      <p:sp>
        <p:nvSpPr>
          <p:cNvPr id="4" name="Rectangle 3"/>
          <p:cNvSpPr/>
          <p:nvPr/>
        </p:nvSpPr>
        <p:spPr>
          <a:xfrm>
            <a:off x="6959129" y="1243319"/>
            <a:ext cx="2369559"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vacation</a:t>
            </a:r>
            <a:endParaRPr lang="de-CH" sz="6600" dirty="0">
              <a:solidFill>
                <a:schemeClr val="tx2"/>
              </a:solidFill>
            </a:endParaRPr>
          </a:p>
        </p:txBody>
      </p:sp>
    </p:spTree>
    <p:extLst>
      <p:ext uri="{BB962C8B-B14F-4D97-AF65-F5344CB8AC3E}">
        <p14:creationId xmlns:p14="http://schemas.microsoft.com/office/powerpoint/2010/main" val="3030997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12565" y="1536174"/>
            <a:ext cx="7766870" cy="3785652"/>
          </a:xfrm>
          <a:prstGeom prst="rect">
            <a:avLst/>
          </a:prstGeom>
        </p:spPr>
        <p:txBody>
          <a:bodyPr wrap="none">
            <a:spAutoFit/>
          </a:bodyPr>
          <a:lstStyle/>
          <a:p>
            <a:pPr algn="ctr"/>
            <a:r>
              <a:rPr lang="en-US" sz="8000" dirty="0">
                <a:solidFill>
                  <a:schemeClr val="tx2"/>
                </a:solidFill>
                <a:latin typeface="Yanone Kaffeesatz Regular" panose="02000000000000000000" pitchFamily="2" charset="0"/>
              </a:rPr>
              <a:t>but  nothing that would </a:t>
            </a:r>
          </a:p>
          <a:p>
            <a:pPr algn="ctr"/>
            <a:r>
              <a:rPr lang="en-US" sz="8000" dirty="0">
                <a:solidFill>
                  <a:schemeClr val="tx2"/>
                </a:solidFill>
                <a:latin typeface="Yanone Kaffeesatz Regular" panose="02000000000000000000" pitchFamily="2" charset="0"/>
              </a:rPr>
              <a:t>harm your</a:t>
            </a:r>
          </a:p>
          <a:p>
            <a:pPr algn="ctr"/>
            <a:r>
              <a:rPr lang="en-US" sz="8000" dirty="0">
                <a:solidFill>
                  <a:schemeClr val="accent4"/>
                </a:solidFill>
                <a:latin typeface="Yanone Kaffeesatz Regular" panose="02000000000000000000" pitchFamily="2" charset="0"/>
              </a:rPr>
              <a:t>personal rights</a:t>
            </a:r>
            <a:endParaRPr lang="de-CH" sz="1050" dirty="0">
              <a:solidFill>
                <a:schemeClr val="accent4"/>
              </a:solidFill>
            </a:endParaRPr>
          </a:p>
        </p:txBody>
      </p:sp>
    </p:spTree>
    <p:extLst>
      <p:ext uri="{BB962C8B-B14F-4D97-AF65-F5344CB8AC3E}">
        <p14:creationId xmlns:p14="http://schemas.microsoft.com/office/powerpoint/2010/main" val="1903533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466053"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perfect?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510896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9770141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2" y="1851645"/>
            <a:ext cx="85074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Challenges</a:t>
            </a:r>
            <a:endParaRPr lang="de-CH" sz="2000" dirty="0"/>
          </a:p>
        </p:txBody>
      </p:sp>
    </p:spTree>
    <p:extLst>
      <p:ext uri="{BB962C8B-B14F-4D97-AF65-F5344CB8AC3E}">
        <p14:creationId xmlns:p14="http://schemas.microsoft.com/office/powerpoint/2010/main" val="459052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You have to </a:t>
            </a:r>
            <a:r>
              <a:rPr lang="en-US" sz="11500" dirty="0">
                <a:solidFill>
                  <a:schemeClr val="accent4"/>
                </a:solidFill>
                <a:latin typeface="Yanone Kaffeesatz Regular" panose="02000000000000000000" pitchFamily="2" charset="0"/>
              </a:rPr>
              <a:t>engage</a:t>
            </a:r>
            <a:endParaRPr lang="de-CH" sz="1400" dirty="0">
              <a:solidFill>
                <a:schemeClr val="accent4"/>
              </a:solidFill>
            </a:endParaRPr>
          </a:p>
        </p:txBody>
      </p:sp>
    </p:spTree>
    <p:extLst>
      <p:ext uri="{BB962C8B-B14F-4D97-AF65-F5344CB8AC3E}">
        <p14:creationId xmlns:p14="http://schemas.microsoft.com/office/powerpoint/2010/main" val="3682985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There is </a:t>
            </a:r>
            <a:r>
              <a:rPr lang="en-US" sz="11500" dirty="0">
                <a:solidFill>
                  <a:schemeClr val="accent4"/>
                </a:solidFill>
                <a:latin typeface="Yanone Kaffeesatz Regular" panose="02000000000000000000" pitchFamily="2" charset="0"/>
              </a:rPr>
              <a:t>no ladder </a:t>
            </a:r>
            <a:r>
              <a:rPr lang="en-US" sz="11500" dirty="0">
                <a:solidFill>
                  <a:schemeClr val="tx2"/>
                </a:solidFill>
                <a:latin typeface="Yanone Kaffeesatz Regular" panose="02000000000000000000" pitchFamily="2" charset="0"/>
              </a:rPr>
              <a:t>to climb</a:t>
            </a:r>
            <a:endParaRPr lang="de-CH" sz="1400" dirty="0">
              <a:solidFill>
                <a:schemeClr val="accent4"/>
              </a:solidFill>
            </a:endParaRPr>
          </a:p>
        </p:txBody>
      </p:sp>
    </p:spTree>
    <p:extLst>
      <p:ext uri="{BB962C8B-B14F-4D97-AF65-F5344CB8AC3E}">
        <p14:creationId xmlns:p14="http://schemas.microsoft.com/office/powerpoint/2010/main" val="88348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Communication is </a:t>
            </a:r>
            <a:r>
              <a:rPr lang="en-US" sz="11500" dirty="0">
                <a:solidFill>
                  <a:schemeClr val="accent4"/>
                </a:solidFill>
                <a:latin typeface="Yanone Kaffeesatz Regular" panose="02000000000000000000" pitchFamily="2" charset="0"/>
              </a:rPr>
              <a:t>f… hard</a:t>
            </a:r>
            <a:endParaRPr lang="de-CH" sz="1400" dirty="0">
              <a:solidFill>
                <a:schemeClr val="accent4"/>
              </a:solidFill>
            </a:endParaRPr>
          </a:p>
        </p:txBody>
      </p:sp>
    </p:spTree>
    <p:extLst>
      <p:ext uri="{BB962C8B-B14F-4D97-AF65-F5344CB8AC3E}">
        <p14:creationId xmlns:p14="http://schemas.microsoft.com/office/powerpoint/2010/main" val="4381929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Change </a:t>
            </a:r>
            <a:r>
              <a:rPr lang="en-US" sz="11500" dirty="0">
                <a:solidFill>
                  <a:schemeClr val="accent4"/>
                </a:solidFill>
                <a:latin typeface="Yanone Kaffeesatz Regular" panose="02000000000000000000" pitchFamily="2" charset="0"/>
              </a:rPr>
              <a:t>never ends</a:t>
            </a:r>
            <a:endParaRPr lang="de-CH" sz="1400" dirty="0">
              <a:solidFill>
                <a:schemeClr val="accent4"/>
              </a:solidFill>
            </a:endParaRPr>
          </a:p>
        </p:txBody>
      </p:sp>
    </p:spTree>
    <p:extLst>
      <p:ext uri="{BB962C8B-B14F-4D97-AF65-F5344CB8AC3E}">
        <p14:creationId xmlns:p14="http://schemas.microsoft.com/office/powerpoint/2010/main" val="37751388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504657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Hey!</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121860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but </a:t>
            </a:r>
            <a:endParaRPr lang="de-CH" sz="6600" dirty="0">
              <a:solidFill>
                <a:schemeClr val="tx2"/>
              </a:solidFill>
            </a:endParaRPr>
          </a:p>
        </p:txBody>
      </p:sp>
    </p:spTree>
    <p:extLst>
      <p:ext uri="{BB962C8B-B14F-4D97-AF65-F5344CB8AC3E}">
        <p14:creationId xmlns:p14="http://schemas.microsoft.com/office/powerpoint/2010/main" val="2100552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7421" y="1543869"/>
            <a:ext cx="10697159"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challenges!</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164820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I love </a:t>
            </a:r>
            <a:endParaRPr lang="de-CH" sz="6600" dirty="0">
              <a:solidFill>
                <a:schemeClr val="tx2"/>
              </a:solidFill>
            </a:endParaRPr>
          </a:p>
        </p:txBody>
      </p:sp>
    </p:spTree>
    <p:extLst>
      <p:ext uri="{BB962C8B-B14F-4D97-AF65-F5344CB8AC3E}">
        <p14:creationId xmlns:p14="http://schemas.microsoft.com/office/powerpoint/2010/main" val="343105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5946" y="1751961"/>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5920098" y="3795914"/>
            <a:ext cx="3749744"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prefer</a:t>
            </a:r>
            <a:endParaRPr lang="de-CH" sz="8800" dirty="0"/>
          </a:p>
        </p:txBody>
      </p:sp>
      <p:sp>
        <p:nvSpPr>
          <p:cNvPr id="4" name="Rectangle 3"/>
          <p:cNvSpPr/>
          <p:nvPr/>
        </p:nvSpPr>
        <p:spPr>
          <a:xfrm>
            <a:off x="4709830" y="1665942"/>
            <a:ext cx="496001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life / work balance</a:t>
            </a:r>
            <a:endParaRPr lang="de-CH" sz="66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78450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RemoteWorking</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8052306" y="2667097"/>
            <a:ext cx="3097577" cy="1754326"/>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@danielmarbach</a:t>
            </a:r>
          </a:p>
          <a:p>
            <a:r>
              <a:rPr lang="en-US" sz="3600" dirty="0">
                <a:solidFill>
                  <a:schemeClr val="accent4"/>
                </a:solidFill>
                <a:latin typeface="Yanone Kaffeesatz Regular" panose="02000000000000000000" pitchFamily="2" charset="0"/>
              </a:rPr>
              <a:t>particular.net/blog</a:t>
            </a:r>
          </a:p>
          <a:p>
            <a:r>
              <a:rPr lang="en-US" sz="3600" dirty="0">
                <a:solidFill>
                  <a:schemeClr val="accent4"/>
                </a:solidFill>
                <a:latin typeface="Yanone Kaffeesatz Regular" panose="02000000000000000000" pitchFamily="2" charset="0"/>
              </a:rPr>
              <a:t>planetgeek.ch</a:t>
            </a:r>
          </a:p>
        </p:txBody>
      </p:sp>
      <p:sp>
        <p:nvSpPr>
          <p:cNvPr id="5" name="Rectangle 4"/>
          <p:cNvSpPr/>
          <p:nvPr/>
        </p:nvSpPr>
        <p:spPr>
          <a:xfrm>
            <a:off x="891348" y="196690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spTree>
    <p:extLst>
      <p:ext uri="{BB962C8B-B14F-4D97-AF65-F5344CB8AC3E}">
        <p14:creationId xmlns:p14="http://schemas.microsoft.com/office/powerpoint/2010/main" val="254036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588663"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Whatever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087080" y="1721224"/>
            <a:ext cx="360226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your decision</a:t>
            </a:r>
            <a:endParaRPr lang="de-CH" sz="6600" dirty="0">
              <a:solidFill>
                <a:schemeClr val="tx2"/>
              </a:solidFill>
            </a:endParaRPr>
          </a:p>
        </p:txBody>
      </p:sp>
    </p:spTree>
    <p:extLst>
      <p:ext uri="{BB962C8B-B14F-4D97-AF65-F5344CB8AC3E}">
        <p14:creationId xmlns:p14="http://schemas.microsoft.com/office/powerpoint/2010/main" val="327052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24851" y="1260182"/>
            <a:ext cx="312617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sounds like</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41909034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3090</Words>
  <Application>Microsoft Office PowerPoint</Application>
  <PresentationFormat>Widescreen</PresentationFormat>
  <Paragraphs>471</Paragraphs>
  <Slides>62</Slides>
  <Notes>62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Wingdings</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242</cp:revision>
  <dcterms:created xsi:type="dcterms:W3CDTF">2016-02-22T14:00:45Z</dcterms:created>
  <dcterms:modified xsi:type="dcterms:W3CDTF">2017-05-04T10:28:36Z</dcterms:modified>
</cp:coreProperties>
</file>