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78" r:id="rId2"/>
    <p:sldId id="285" r:id="rId3"/>
    <p:sldId id="288" r:id="rId4"/>
    <p:sldId id="331" r:id="rId5"/>
    <p:sldId id="343" r:id="rId6"/>
    <p:sldId id="332" r:id="rId7"/>
    <p:sldId id="277" r:id="rId8"/>
    <p:sldId id="310" r:id="rId9"/>
    <p:sldId id="311" r:id="rId10"/>
    <p:sldId id="333" r:id="rId11"/>
    <p:sldId id="313" r:id="rId12"/>
    <p:sldId id="314" r:id="rId13"/>
    <p:sldId id="315" r:id="rId14"/>
    <p:sldId id="316" r:id="rId15"/>
    <p:sldId id="317" r:id="rId16"/>
    <p:sldId id="344" r:id="rId17"/>
    <p:sldId id="321" r:id="rId18"/>
    <p:sldId id="319" r:id="rId19"/>
    <p:sldId id="323" r:id="rId20"/>
    <p:sldId id="320" r:id="rId21"/>
    <p:sldId id="334" r:id="rId22"/>
    <p:sldId id="335" r:id="rId23"/>
    <p:sldId id="336" r:id="rId24"/>
    <p:sldId id="318" r:id="rId25"/>
    <p:sldId id="338" r:id="rId26"/>
    <p:sldId id="340" r:id="rId27"/>
    <p:sldId id="341" r:id="rId28"/>
    <p:sldId id="345" r:id="rId29"/>
    <p:sldId id="347" r:id="rId30"/>
    <p:sldId id="346" r:id="rId31"/>
    <p:sldId id="349" r:id="rId32"/>
    <p:sldId id="348" r:id="rId33"/>
    <p:sldId id="350" r:id="rId34"/>
    <p:sldId id="351" r:id="rId35"/>
    <p:sldId id="324" r:id="rId36"/>
    <p:sldId id="293" r:id="rId37"/>
    <p:sldId id="273" r:id="rId38"/>
    <p:sldId id="342" r:id="rId39"/>
    <p:sldId id="267" r:id="rId40"/>
    <p:sldId id="275" r:id="rId41"/>
    <p:sldId id="268" r:id="rId42"/>
    <p:sldId id="27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85"/>
          </p14:sldIdLst>
        </p14:section>
        <p14:section name="Chain of Responsibility" id="{6F7A7B6D-14D9-4A38-9551-9FDC7EEC6F33}">
          <p14:sldIdLst>
            <p14:sldId id="288"/>
            <p14:sldId id="331"/>
            <p14:sldId id="343"/>
            <p14:sldId id="332"/>
            <p14:sldId id="277"/>
            <p14:sldId id="310"/>
            <p14:sldId id="311"/>
            <p14:sldId id="333"/>
            <p14:sldId id="313"/>
            <p14:sldId id="314"/>
            <p14:sldId id="315"/>
            <p14:sldId id="316"/>
            <p14:sldId id="317"/>
            <p14:sldId id="344"/>
            <p14:sldId id="321"/>
            <p14:sldId id="319"/>
          </p14:sldIdLst>
        </p14:section>
        <p14:section name="Build It" id="{E09579EF-7AB0-4244-BB57-E3D41E728303}">
          <p14:sldIdLst>
            <p14:sldId id="323"/>
            <p14:sldId id="320"/>
            <p14:sldId id="334"/>
            <p14:sldId id="335"/>
            <p14:sldId id="336"/>
            <p14:sldId id="318"/>
            <p14:sldId id="338"/>
            <p14:sldId id="340"/>
            <p14:sldId id="341"/>
            <p14:sldId id="345"/>
            <p14:sldId id="347"/>
            <p14:sldId id="346"/>
            <p14:sldId id="349"/>
            <p14:sldId id="348"/>
            <p14:sldId id="350"/>
            <p14:sldId id="351"/>
          </p14:sldIdLst>
        </p14:section>
        <p14:section name="Q &amp; A" id="{EC3F6F94-2D82-4EB0-B8B3-D1EDFDD37945}">
          <p14:sldIdLst>
            <p14:sldId id="324"/>
            <p14:sldId id="293"/>
            <p14:sldId id="273"/>
            <p14:sldId id="342"/>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80" d="100"/>
          <a:sy n="80" d="100"/>
        </p:scale>
        <p:origin x="2523" y="58"/>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A47C7A0B-9E7C-4AA5-88FB-738C4AD36F05}" type="presOf" srcId="{61358C41-F660-42F6-BDB0-44574C193CBD}" destId="{6D92D053-71E2-4307-8EB1-4A1B84D638AE}" srcOrd="0" destOrd="0" presId="urn:microsoft.com/office/officeart/2005/8/layout/cycle1"/>
    <dgm:cxn modelId="{5570AF0F-8432-4255-B3BD-E1A7F5AC65FC}" type="presOf" srcId="{1C97BC7A-3CA2-47F4-B9C1-7D61151AC0FE}" destId="{95563647-3FF8-444C-91F1-280B700F8B5F}" srcOrd="0" destOrd="0" presId="urn:microsoft.com/office/officeart/2005/8/layout/cycle1"/>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21.05.2019</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dotnet/api/microsoft.aspnetcore.builder.useextensions.us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my talk about the chain of responsibility</a:t>
            </a:r>
            <a:r>
              <a:rPr lang="en-US" baseline="0" dirty="0"/>
              <a:t> principle applied in IO </a:t>
            </a:r>
            <a:r>
              <a:rPr lang="en-US" baseline="0"/>
              <a:t>bound domains </a:t>
            </a:r>
            <a:r>
              <a:rPr lang="en-US" baseline="0" dirty="0"/>
              <a:t>with async/await</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9576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p>
          <a:p>
            <a:endParaRPr lang="en-US" dirty="0"/>
          </a:p>
          <a:p>
            <a:r>
              <a:rPr lang="en-US"/>
              <a:t>ManualDishwasherUnloading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write a more generic version that is more composable</a:t>
            </a:r>
          </a:p>
          <a:p>
            <a:r>
              <a:rPr lang="en-US" dirty="0"/>
              <a:t>Let’s build this thing</a:t>
            </a:r>
          </a:p>
          <a:p>
            <a:r>
              <a:rPr lang="en-US" dirty="0"/>
              <a:t> - Also show exception filter, use file templates auto-*</a:t>
            </a:r>
          </a:p>
          <a:p>
            <a:r>
              <a:rPr lang="en-US" dirty="0"/>
              <a:t> - Show the </a:t>
            </a:r>
            <a:r>
              <a:rPr lang="en-US" dirty="0" err="1"/>
              <a:t>callstack</a:t>
            </a:r>
            <a:r>
              <a:rPr lang="en-US" dirty="0"/>
              <a:t> and explain how it gets bigger and bigger the more element we have in the list</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444246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was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pPr marL="171450" indent="-171450">
              <a:buFontTx/>
              <a:buChar char="-"/>
            </a:pPr>
            <a:r>
              <a:rPr lang="en-US" sz="1200" b="0" i="0" kern="1200" dirty="0">
                <a:solidFill>
                  <a:schemeClr val="tx1"/>
                </a:solidFill>
                <a:effectLst/>
                <a:latin typeface="+mn-lt"/>
                <a:ea typeface="+mn-ea"/>
                <a:cs typeface="+mn-cs"/>
              </a:rPr>
              <a:t>Manual and Automatic, show </a:t>
            </a:r>
            <a:r>
              <a:rPr lang="en-US" sz="1200" b="0" i="0" kern="1200" dirty="0" err="1">
                <a:solidFill>
                  <a:schemeClr val="tx1"/>
                </a:solidFill>
                <a:effectLst/>
                <a:latin typeface="+mn-lt"/>
                <a:ea typeface="+mn-ea"/>
                <a:cs typeface="+mn-cs"/>
              </a:rPr>
              <a:t>retrier</a:t>
            </a:r>
            <a:r>
              <a:rPr lang="en-US" sz="1200" b="0" i="0" kern="1200" dirty="0">
                <a:solidFill>
                  <a:schemeClr val="tx1"/>
                </a:solidFill>
                <a:effectLst/>
                <a:latin typeface="+mn-lt"/>
                <a:ea typeface="+mn-ea"/>
                <a:cs typeface="+mn-cs"/>
              </a:rPr>
              <a:t> with async-auto-1</a:t>
            </a:r>
          </a:p>
          <a:p>
            <a:pPr marL="171450" indent="-171450">
              <a:buFontTx/>
              <a:buChar char="-"/>
            </a:pPr>
            <a:r>
              <a:rPr lang="de-CH" sz="1200" b="0"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how object version</a:t>
            </a:r>
          </a:p>
          <a:p>
            <a:pPr marL="171450" indent="-171450">
              <a:buFontTx/>
              <a:buChar char="-"/>
            </a:pPr>
            <a:r>
              <a:rPr lang="de-CH" dirty="0" err="1"/>
              <a:t>YourDools</a:t>
            </a:r>
            <a:endParaRPr lang="de-CH" dirty="0"/>
          </a:p>
          <a:p>
            <a:pPr marL="0" indent="0">
              <a:buFontTx/>
              <a:buNone/>
            </a:pP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dig this thing!</a:t>
            </a:r>
          </a:p>
          <a:p>
            <a:endParaRPr lang="de-CH" dirty="0"/>
          </a:p>
          <a:p>
            <a:r>
              <a:rPr lang="de-CH" dirty="0" err="1"/>
              <a:t>AsyncDollsWithStateTyped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996116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to code when time</a:t>
            </a:r>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2885225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real-life call stack, based on an example of the outgoing message call stack when publishing a message, was reduced from 113 lines to approximately 30 lines for a 73% improvement in call stack depth compared to the non-optimized version. With no infrastructure overhead, the change results in a dramatic size reduction for error messages, as well as call stacks that are easier to read and debug.</a:t>
            </a:r>
          </a:p>
          <a:p>
            <a:pPr marL="171450" indent="-171450">
              <a:buFont typeface="Arial" panose="020B0604020202020204" pitchFamily="34" charset="0"/>
              <a:buChar char="•"/>
            </a:pPr>
            <a:r>
              <a:rPr lang="en-US" dirty="0"/>
              <a:t>There was up to 10X faster pipeline execution for the cases where no exceptions were thrown and the pipeline completed successfully.</a:t>
            </a:r>
          </a:p>
          <a:p>
            <a:pPr marL="171450" indent="-171450">
              <a:buFont typeface="Arial" panose="020B0604020202020204" pitchFamily="34" charset="0"/>
              <a:buChar char="•"/>
            </a:pPr>
            <a:r>
              <a:rPr lang="en-US" dirty="0"/>
              <a:t>There was up to 5X faster exception handling, even in cases where an exception is thrown at the deepest level of the call stack. When an exception is thrown, it matters quite a bit how deep in the pipeline it's thrown from. An exception thrown earlier in the pipeline will not have to bubble up as far and will be handled even faster.</a:t>
            </a:r>
          </a:p>
          <a:p>
            <a:pPr marL="171450" indent="-171450">
              <a:buFont typeface="Arial" panose="020B0604020202020204" pitchFamily="34" charset="0"/>
              <a:buChar char="•"/>
            </a:pPr>
            <a:r>
              <a:rPr lang="en-US" dirty="0"/>
              <a:t>We saw a 94% reduction in Gen 0 garbage creation with the dramatic reduction in calls and allocated objects.</a:t>
            </a:r>
          </a:p>
          <a:p>
            <a:endParaRPr lang="en-US" dirty="0"/>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799441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03481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Do work that doesn't write to the Response. </a:t>
            </a:r>
          </a:p>
          <a:p>
            <a:r>
              <a:rPr lang="en-GB" dirty="0"/>
              <a:t>await </a:t>
            </a:r>
            <a:r>
              <a:rPr lang="en-GB" dirty="0" err="1"/>
              <a:t>next.Invoke</a:t>
            </a:r>
            <a:r>
              <a:rPr lang="en-GB" dirty="0"/>
              <a:t>(); </a:t>
            </a:r>
          </a:p>
          <a:p>
            <a:r>
              <a:rPr lang="en-GB" dirty="0"/>
              <a:t>// Do logging or other work that doesn't write to the Response.</a:t>
            </a:r>
          </a:p>
          <a:p>
            <a:endParaRPr lang="en-GB" dirty="0"/>
          </a:p>
          <a:p>
            <a:endParaRPr lang="en-GB" dirty="0"/>
          </a:p>
          <a:p>
            <a:r>
              <a:rPr lang="en-GB" dirty="0"/>
              <a:t>Chain multiple request delegates together with </a:t>
            </a:r>
            <a:r>
              <a:rPr lang="en-GB" dirty="0">
                <a:hlinkClick r:id="rId3"/>
              </a:rPr>
              <a:t>Use</a:t>
            </a:r>
            <a:r>
              <a:rPr lang="en-GB" dirty="0"/>
              <a:t>. The next parameter represents the next delegate in the pipeline. You can short-circuit the pipeline by </a:t>
            </a:r>
            <a:r>
              <a:rPr lang="en-GB" i="1" dirty="0"/>
              <a:t>not</a:t>
            </a:r>
            <a:r>
              <a:rPr lang="en-GB" dirty="0"/>
              <a:t> calling the </a:t>
            </a:r>
            <a:r>
              <a:rPr lang="en-GB" i="1" dirty="0"/>
              <a:t>next</a:t>
            </a:r>
            <a:r>
              <a:rPr lang="en-GB" dirty="0"/>
              <a:t> parameter. You can typically perform actions both before and after the next delegate, as the following example demonstrates: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72358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21.05.2019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21.05.2019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21.05.2019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21.05.2019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21.05.2019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21.05.2019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21.05.2019</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21.05.2019</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21.05.2019</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21.05.2019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21.05.2019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21.05.2019</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166843"/>
            <a:ext cx="6096000" cy="4524315"/>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8996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
        <p:nvSpPr>
          <p:cNvPr id="4" name="Rectangle 3"/>
          <p:cNvSpPr/>
          <p:nvPr/>
        </p:nvSpPr>
        <p:spPr>
          <a:xfrm>
            <a:off x="2011443" y="5006355"/>
            <a:ext cx="86180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missing </a:t>
            </a:r>
            <a:r>
              <a:rPr lang="en-US" sz="6600" dirty="0" err="1">
                <a:solidFill>
                  <a:schemeClr val="tx2"/>
                </a:solidFill>
                <a:latin typeface="Yanone Kaffeesatz Regular" panose="02000000000000000000" pitchFamily="2" charset="0"/>
              </a:rPr>
              <a:t>ConfigureAwait</a:t>
            </a:r>
            <a:r>
              <a:rPr lang="en-US" sz="6600" dirty="0">
                <a:solidFill>
                  <a:schemeClr val="tx2"/>
                </a:solidFill>
                <a:latin typeface="Yanone Kaffeesatz Regular" panose="02000000000000000000" pitchFamily="2" charset="0"/>
              </a:rPr>
              <a:t>(false) ;)</a:t>
            </a:r>
            <a:endParaRPr lang="de-CH" sz="6600" dirty="0">
              <a:solidFill>
                <a:schemeClr val="tx2"/>
              </a:solidFill>
            </a:endParaRPr>
          </a:p>
        </p:txBody>
      </p:sp>
    </p:spTree>
    <p:extLst>
      <p:ext uri="{BB962C8B-B14F-4D97-AF65-F5344CB8AC3E}">
        <p14:creationId xmlns:p14="http://schemas.microsoft.com/office/powerpoint/2010/main" val="1884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0AC5B5-865D-4084-94C8-42DD9FA8FCAC}"/>
              </a:ext>
            </a:extLst>
          </p:cNvPr>
          <p:cNvSpPr/>
          <p:nvPr/>
        </p:nvSpPr>
        <p:spPr>
          <a:xfrm>
            <a:off x="4515415" y="2181449"/>
            <a:ext cx="4092787" cy="2646878"/>
          </a:xfrm>
          <a:prstGeom prst="rect">
            <a:avLst/>
          </a:prstGeom>
        </p:spPr>
        <p:txBody>
          <a:bodyPr wrap="none">
            <a:spAutoFit/>
          </a:bodyPr>
          <a:lstStyle/>
          <a:p>
            <a:r>
              <a:rPr lang="en-US" sz="16600" dirty="0">
                <a:solidFill>
                  <a:schemeClr val="accent2">
                    <a:lumMod val="20000"/>
                    <a:lumOff val="80000"/>
                  </a:schemeClr>
                </a:solidFill>
                <a:latin typeface="Yanone Kaffeesatz Regular" panose="02000000000000000000" pitchFamily="2" charset="0"/>
              </a:rPr>
              <a:t>speed</a:t>
            </a:r>
            <a:endParaRPr lang="en-US" sz="16600" dirty="0">
              <a:solidFill>
                <a:schemeClr val="accent2">
                  <a:lumMod val="20000"/>
                  <a:lumOff val="80000"/>
                </a:schemeClr>
              </a:solidFill>
            </a:endParaRPr>
          </a:p>
        </p:txBody>
      </p:sp>
      <p:sp>
        <p:nvSpPr>
          <p:cNvPr id="7" name="Rectangle 6">
            <a:extLst>
              <a:ext uri="{FF2B5EF4-FFF2-40B4-BE49-F238E27FC236}">
                <a16:creationId xmlns:a16="http://schemas.microsoft.com/office/drawing/2014/main" id="{EF4AE73B-C79D-4898-82EC-7A0739328A7D}"/>
              </a:ext>
            </a:extLst>
          </p:cNvPr>
          <p:cNvSpPr/>
          <p:nvPr/>
        </p:nvSpPr>
        <p:spPr>
          <a:xfrm>
            <a:off x="4279365" y="2399912"/>
            <a:ext cx="4092787" cy="2646878"/>
          </a:xfrm>
          <a:prstGeom prst="rect">
            <a:avLst/>
          </a:prstGeom>
        </p:spPr>
        <p:txBody>
          <a:bodyPr wrap="none">
            <a:spAutoFit/>
          </a:bodyPr>
          <a:lstStyle/>
          <a:p>
            <a:r>
              <a:rPr lang="en-US" sz="16600" dirty="0">
                <a:solidFill>
                  <a:schemeClr val="accent2">
                    <a:lumMod val="20000"/>
                    <a:lumOff val="80000"/>
                  </a:schemeClr>
                </a:solidFill>
                <a:latin typeface="Yanone Kaffeesatz Regular" panose="02000000000000000000" pitchFamily="2" charset="0"/>
              </a:rPr>
              <a:t>speed</a:t>
            </a:r>
            <a:endParaRPr lang="en-US" sz="16600" dirty="0">
              <a:solidFill>
                <a:schemeClr val="accent2">
                  <a:lumMod val="20000"/>
                  <a:lumOff val="80000"/>
                </a:schemeClr>
              </a:solidFill>
            </a:endParaRPr>
          </a:p>
        </p:txBody>
      </p:sp>
      <p:sp>
        <p:nvSpPr>
          <p:cNvPr id="2" name="Rectangle 1">
            <a:extLst>
              <a:ext uri="{FF2B5EF4-FFF2-40B4-BE49-F238E27FC236}">
                <a16:creationId xmlns:a16="http://schemas.microsoft.com/office/drawing/2014/main" id="{1177D59A-FB60-4B1F-AEEC-0535231FB022}"/>
              </a:ext>
            </a:extLst>
          </p:cNvPr>
          <p:cNvSpPr/>
          <p:nvPr/>
        </p:nvSpPr>
        <p:spPr>
          <a:xfrm>
            <a:off x="3662481" y="1141047"/>
            <a:ext cx="4867038" cy="4124206"/>
          </a:xfrm>
          <a:prstGeom prst="rect">
            <a:avLst/>
          </a:prstGeom>
        </p:spPr>
        <p:txBody>
          <a:bodyPr wrap="none">
            <a:spAutoFit/>
          </a:bodyPr>
          <a:lstStyle/>
          <a:p>
            <a:r>
              <a:rPr lang="en-US" sz="9600" dirty="0">
                <a:solidFill>
                  <a:schemeClr val="accent2"/>
                </a:solidFill>
                <a:latin typeface="Yanone Kaffeesatz Regular" panose="02000000000000000000" pitchFamily="2" charset="0"/>
              </a:rPr>
              <a:t>The need for</a:t>
            </a:r>
          </a:p>
          <a:p>
            <a:pPr algn="ctr"/>
            <a:r>
              <a:rPr lang="en-US" sz="16600" dirty="0">
                <a:solidFill>
                  <a:schemeClr val="accent2"/>
                </a:solidFill>
                <a:latin typeface="Yanone Kaffeesatz Regular" panose="02000000000000000000" pitchFamily="2" charset="0"/>
              </a:rPr>
              <a:t>speed</a:t>
            </a:r>
            <a:endParaRPr lang="de-CH" sz="1200" dirty="0"/>
          </a:p>
        </p:txBody>
      </p:sp>
    </p:spTree>
    <p:extLst>
      <p:ext uri="{BB962C8B-B14F-4D97-AF65-F5344CB8AC3E}">
        <p14:creationId xmlns:p14="http://schemas.microsoft.com/office/powerpoint/2010/main" val="3493738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CAF2F-0EF7-4DF4-9A36-B1C207D244D8}"/>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2356860"/>
            <a:ext cx="12192000" cy="2144280"/>
          </a:xfrm>
          <a:prstGeom prst="rect">
            <a:avLst/>
          </a:prstGeom>
        </p:spPr>
      </p:pic>
    </p:spTree>
    <p:extLst>
      <p:ext uri="{BB962C8B-B14F-4D97-AF65-F5344CB8AC3E}">
        <p14:creationId xmlns:p14="http://schemas.microsoft.com/office/powerpoint/2010/main" val="32219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BA183B-8168-4FB6-9C55-71C8EC63E6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87111"/>
            <a:ext cx="12192000" cy="5083777"/>
          </a:xfrm>
          <a:prstGeom prst="rect">
            <a:avLst/>
          </a:prstGeom>
        </p:spPr>
      </p:pic>
    </p:spTree>
    <p:extLst>
      <p:ext uri="{BB962C8B-B14F-4D97-AF65-F5344CB8AC3E}">
        <p14:creationId xmlns:p14="http://schemas.microsoft.com/office/powerpoint/2010/main" val="3897234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77D59A-FB60-4B1F-AEEC-0535231FB022}"/>
              </a:ext>
            </a:extLst>
          </p:cNvPr>
          <p:cNvSpPr/>
          <p:nvPr/>
        </p:nvSpPr>
        <p:spPr>
          <a:xfrm>
            <a:off x="2541181" y="1905506"/>
            <a:ext cx="7109639" cy="3046988"/>
          </a:xfrm>
          <a:prstGeom prst="rect">
            <a:avLst/>
          </a:prstGeom>
        </p:spPr>
        <p:txBody>
          <a:bodyPr wrap="none">
            <a:spAutoFit/>
          </a:bodyPr>
          <a:lstStyle/>
          <a:p>
            <a:r>
              <a:rPr lang="en-US" sz="9600" dirty="0">
                <a:solidFill>
                  <a:schemeClr val="accent2"/>
                </a:solidFill>
                <a:latin typeface="Yanone Kaffeesatz Regular" panose="02000000000000000000" pitchFamily="2" charset="0"/>
              </a:rPr>
              <a:t>What if we write </a:t>
            </a:r>
            <a:br>
              <a:rPr lang="en-US" sz="9600" dirty="0">
                <a:solidFill>
                  <a:schemeClr val="accent2"/>
                </a:solidFill>
                <a:latin typeface="Yanone Kaffeesatz Regular" panose="02000000000000000000" pitchFamily="2" charset="0"/>
              </a:rPr>
            </a:br>
            <a:r>
              <a:rPr lang="en-US" sz="9600" dirty="0">
                <a:solidFill>
                  <a:schemeClr val="accent2"/>
                </a:solidFill>
                <a:latin typeface="Yanone Kaffeesatz Regular" panose="02000000000000000000" pitchFamily="2" charset="0"/>
              </a:rPr>
              <a:t>this code by hand?</a:t>
            </a:r>
            <a:endParaRPr lang="de-CH" sz="1200" dirty="0"/>
          </a:p>
        </p:txBody>
      </p:sp>
    </p:spTree>
    <p:extLst>
      <p:ext uri="{BB962C8B-B14F-4D97-AF65-F5344CB8AC3E}">
        <p14:creationId xmlns:p14="http://schemas.microsoft.com/office/powerpoint/2010/main" val="2973788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EE7352-F08E-4864-9268-9C2E0F5D6D46}"/>
              </a:ext>
            </a:extLst>
          </p:cNvPr>
          <p:cNvPicPr>
            <a:picLocks noChangeAspect="1"/>
          </p:cNvPicPr>
          <p:nvPr/>
        </p:nvPicPr>
        <p:blipFill>
          <a:blip r:embed="rId3"/>
          <a:stretch>
            <a:fillRect/>
          </a:stretch>
        </p:blipFill>
        <p:spPr>
          <a:xfrm>
            <a:off x="1519237" y="1790700"/>
            <a:ext cx="9153525" cy="3276600"/>
          </a:xfrm>
          <a:prstGeom prst="rect">
            <a:avLst/>
          </a:prstGeom>
        </p:spPr>
      </p:pic>
    </p:spTree>
    <p:extLst>
      <p:ext uri="{BB962C8B-B14F-4D97-AF65-F5344CB8AC3E}">
        <p14:creationId xmlns:p14="http://schemas.microsoft.com/office/powerpoint/2010/main" val="405176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F08E14-D59E-4D9C-B395-43B82F83259F}"/>
              </a:ext>
            </a:extLst>
          </p:cNvPr>
          <p:cNvSpPr/>
          <p:nvPr/>
        </p:nvSpPr>
        <p:spPr>
          <a:xfrm>
            <a:off x="2541181" y="1905506"/>
            <a:ext cx="659988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Expression Trees</a:t>
            </a:r>
            <a:endParaRPr lang="de-CH" sz="1200" dirty="0"/>
          </a:p>
        </p:txBody>
      </p:sp>
      <p:sp>
        <p:nvSpPr>
          <p:cNvPr id="3" name="Rectangle 2">
            <a:extLst>
              <a:ext uri="{FF2B5EF4-FFF2-40B4-BE49-F238E27FC236}">
                <a16:creationId xmlns:a16="http://schemas.microsoft.com/office/drawing/2014/main" id="{3CCB4ADE-3EF1-4E28-BF97-6878668EEA55}"/>
              </a:ext>
            </a:extLst>
          </p:cNvPr>
          <p:cNvSpPr/>
          <p:nvPr/>
        </p:nvSpPr>
        <p:spPr>
          <a:xfrm>
            <a:off x="3882894" y="4186182"/>
            <a:ext cx="4426212" cy="646331"/>
          </a:xfrm>
          <a:prstGeom prst="rect">
            <a:avLst/>
          </a:prstGeom>
        </p:spPr>
        <p:txBody>
          <a:bodyPr wrap="none">
            <a:spAutoFit/>
          </a:bodyPr>
          <a:lstStyle/>
          <a:p>
            <a:r>
              <a:rPr lang="de-CH" sz="3600" dirty="0">
                <a:solidFill>
                  <a:schemeClr val="tx2"/>
                </a:solidFill>
                <a:latin typeface="Yanone Kaffeesatz Regular" panose="02000000000000000000" pitchFamily="2" charset="0"/>
              </a:rPr>
              <a:t>g</a:t>
            </a:r>
            <a:r>
              <a:rPr lang="en-US" sz="3600" dirty="0">
                <a:solidFill>
                  <a:schemeClr val="tx2"/>
                </a:solidFill>
                <a:latin typeface="Yanone Kaffeesatz Regular" panose="02000000000000000000" pitchFamily="2" charset="0"/>
              </a:rPr>
              <a:t>o.particular.net/</a:t>
            </a:r>
            <a:r>
              <a:rPr lang="en-US" sz="3600" dirty="0">
                <a:solidFill>
                  <a:schemeClr val="accent4"/>
                </a:solidFill>
                <a:latin typeface="Yanone Kaffeesatz Regular" panose="02000000000000000000" pitchFamily="2" charset="0"/>
              </a:rPr>
              <a:t>expressions</a:t>
            </a:r>
            <a:endParaRPr lang="de-CH" sz="4000" dirty="0">
              <a:solidFill>
                <a:schemeClr val="accent4"/>
              </a:solidFill>
            </a:endParaRPr>
          </a:p>
        </p:txBody>
      </p:sp>
    </p:spTree>
    <p:extLst>
      <p:ext uri="{BB962C8B-B14F-4D97-AF65-F5344CB8AC3E}">
        <p14:creationId xmlns:p14="http://schemas.microsoft.com/office/powerpoint/2010/main" val="606434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5AD431-7366-45EB-93ED-70D6FFA29B95}"/>
              </a:ext>
            </a:extLst>
          </p:cNvPr>
          <p:cNvPicPr>
            <a:picLocks noChangeAspect="1"/>
          </p:cNvPicPr>
          <p:nvPr/>
        </p:nvPicPr>
        <p:blipFill>
          <a:blip r:embed="rId2"/>
          <a:stretch>
            <a:fillRect/>
          </a:stretch>
        </p:blipFill>
        <p:spPr>
          <a:xfrm>
            <a:off x="3428219" y="0"/>
            <a:ext cx="5335561" cy="6858000"/>
          </a:xfrm>
          <a:prstGeom prst="rect">
            <a:avLst/>
          </a:prstGeom>
        </p:spPr>
      </p:pic>
    </p:spTree>
    <p:extLst>
      <p:ext uri="{BB962C8B-B14F-4D97-AF65-F5344CB8AC3E}">
        <p14:creationId xmlns:p14="http://schemas.microsoft.com/office/powerpoint/2010/main" val="2976692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5706728"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Is </a:t>
            </a:r>
            <a:r>
              <a:rPr lang="en-US" sz="3600" dirty="0">
                <a:solidFill>
                  <a:schemeClr val="accent4"/>
                </a:solidFill>
                <a:latin typeface="Yanone Kaffeesatz Regular" panose="02000000000000000000" pitchFamily="2" charset="0"/>
              </a:rPr>
              <a:t>Async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5679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a:solidFill>
                  <a:schemeClr val="accent4"/>
                </a:solidFill>
                <a:latin typeface="Yanone Kaffeesatz Regular" panose="02000000000000000000" pitchFamily="2" charset="0"/>
              </a:rPr>
              <a:t>async-dolls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090172"/>
            <a:ext cx="6096000" cy="2677656"/>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777" y="1817138"/>
            <a:ext cx="7614446" cy="4401205"/>
          </a:xfrm>
          <a:prstGeom prst="rect">
            <a:avLst/>
          </a:prstGeom>
        </p:spPr>
        <p:txBody>
          <a:bodyPr wrap="square">
            <a:spAutoFit/>
          </a:bodyPr>
          <a:lstStyle/>
          <a:p>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Startup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void</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Configure</a:t>
            </a:r>
            <a:r>
              <a:rPr lang="de-CH" sz="2800" dirty="0">
                <a:solidFill>
                  <a:schemeClr val="tx2"/>
                </a:solidFill>
                <a:latin typeface="Yanone Kaffeesatz Regular" panose="02000000000000000000" pitchFamily="2" charset="0"/>
              </a:rPr>
              <a:t>(</a:t>
            </a:r>
            <a:r>
              <a:rPr lang="de-CH" sz="2800" dirty="0" err="1">
                <a:solidFill>
                  <a:schemeClr val="tx2"/>
                </a:solidFill>
                <a:latin typeface="Yanone Kaffeesatz Regular" panose="02000000000000000000" pitchFamily="2" charset="0"/>
              </a:rPr>
              <a:t>IApplicationBuilder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app.Use</a:t>
            </a:r>
            <a:r>
              <a:rPr lang="de-CH" sz="2800" dirty="0">
                <a:solidFill>
                  <a:schemeClr val="tx2"/>
                </a:solidFill>
                <a:latin typeface="Yanone Kaffeesatz Regular" panose="02000000000000000000" pitchFamily="2" charset="0"/>
              </a:rPr>
              <a:t>(</a:t>
            </a:r>
            <a:r>
              <a:rPr lang="de-CH" sz="2800" dirty="0" err="1">
                <a:solidFill>
                  <a:schemeClr val="accent4"/>
                </a:solidFill>
                <a:latin typeface="Yanone Kaffeesatz Regular" panose="02000000000000000000" pitchFamily="2" charset="0"/>
              </a:rPr>
              <a:t>async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 =&gt;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await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next.Invoke</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a:t>
            </a:r>
          </a:p>
        </p:txBody>
      </p:sp>
      <p:sp>
        <p:nvSpPr>
          <p:cNvPr id="4" name="Rectangle 3"/>
          <p:cNvSpPr/>
          <p:nvPr/>
        </p:nvSpPr>
        <p:spPr>
          <a:xfrm>
            <a:off x="314836" y="247478"/>
            <a:ext cx="10985768"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Middleware</a:t>
            </a:r>
            <a:endParaRPr lang="de-CH" sz="1200" dirty="0"/>
          </a:p>
        </p:txBody>
      </p:sp>
    </p:spTree>
    <p:extLst>
      <p:ext uri="{BB962C8B-B14F-4D97-AF65-F5344CB8AC3E}">
        <p14:creationId xmlns:p14="http://schemas.microsoft.com/office/powerpoint/2010/main" val="79462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0210" y="2257432"/>
            <a:ext cx="7614446" cy="3970318"/>
          </a:xfrm>
          <a:prstGeom prst="rect">
            <a:avLst/>
          </a:prstGeom>
        </p:spPr>
        <p:txBody>
          <a:bodyPr wrap="square">
            <a:spAutoFit/>
          </a:bodyPr>
          <a:lstStyle/>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ActionFilter</a:t>
            </a:r>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IAsyncActionFilter</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async</a:t>
            </a:r>
            <a:r>
              <a:rPr lang="de-CH" sz="2800" dirty="0">
                <a:solidFill>
                  <a:schemeClr val="accent4"/>
                </a:solidFill>
                <a:latin typeface="Yanone Kaffeesatz Regular" panose="02000000000000000000" pitchFamily="2" charset="0"/>
              </a:rPr>
              <a:t> Task</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OnActionExecutionAsync</a:t>
            </a:r>
            <a:r>
              <a:rPr lang="de-CH" sz="2800" dirty="0">
                <a:solidFill>
                  <a:schemeClr val="tx2"/>
                </a:solidFill>
                <a:latin typeface="Yanone Kaffeesatz Regular" panose="02000000000000000000" pitchFamily="2" charset="0"/>
              </a:rPr>
              <a:t>(</a:t>
            </a:r>
            <a:br>
              <a:rPr lang="de-CH" sz="2800" dirty="0">
                <a:solidFill>
                  <a:schemeClr val="tx2"/>
                </a:solidFill>
                <a:latin typeface="Yanone Kaffeesatz Regular" panose="02000000000000000000" pitchFamily="2" charset="0"/>
              </a:rPr>
            </a:b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ActionExecutionContext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ActionExecutionDelegate</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var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resultContext</a:t>
            </a:r>
            <a:r>
              <a:rPr lang="de-CH" sz="2800" dirty="0">
                <a:solidFill>
                  <a:schemeClr val="tx2"/>
                </a:solidFill>
                <a:latin typeface="Yanone Kaffeesatz Regular" panose="02000000000000000000" pitchFamily="2" charset="0"/>
              </a:rPr>
              <a:t> = </a:t>
            </a:r>
            <a:r>
              <a:rPr lang="de-CH" sz="2800" dirty="0" err="1">
                <a:solidFill>
                  <a:schemeClr val="accent4"/>
                </a:solidFill>
                <a:latin typeface="Yanone Kaffeesatz Regular" panose="02000000000000000000" pitchFamily="2" charset="0"/>
              </a:rPr>
              <a:t>await</a:t>
            </a:r>
            <a:r>
              <a:rPr lang="de-CH" sz="2800" dirty="0">
                <a:solidFill>
                  <a:schemeClr val="accent4"/>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accent4"/>
                </a:solidFill>
                <a:latin typeface="Yanone Kaffeesatz Regular" panose="02000000000000000000" pitchFamily="2" charset="0"/>
              </a:rPr>
              <a: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314836" y="247478"/>
            <a:ext cx="8872296"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Filters</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1650</Words>
  <Application>Microsoft Office PowerPoint</Application>
  <PresentationFormat>Widescreen</PresentationFormat>
  <Paragraphs>250</Paragraphs>
  <Slides>42</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161</cp:revision>
  <dcterms:created xsi:type="dcterms:W3CDTF">2016-02-22T14:00:45Z</dcterms:created>
  <dcterms:modified xsi:type="dcterms:W3CDTF">2019-05-21T12:56:57Z</dcterms:modified>
</cp:coreProperties>
</file>