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19" r:id="rId19"/>
    <p:sldId id="323" r:id="rId20"/>
    <p:sldId id="320" r:id="rId21"/>
    <p:sldId id="334" r:id="rId22"/>
    <p:sldId id="335" r:id="rId23"/>
    <p:sldId id="336" r:id="rId24"/>
    <p:sldId id="318" r:id="rId25"/>
    <p:sldId id="338" r:id="rId26"/>
    <p:sldId id="340" r:id="rId27"/>
    <p:sldId id="341" r:id="rId28"/>
    <p:sldId id="345" r:id="rId29"/>
    <p:sldId id="347" r:id="rId30"/>
    <p:sldId id="346" r:id="rId31"/>
    <p:sldId id="349" r:id="rId32"/>
    <p:sldId id="348" r:id="rId33"/>
    <p:sldId id="350" r:id="rId34"/>
    <p:sldId id="324" r:id="rId35"/>
    <p:sldId id="293" r:id="rId36"/>
    <p:sldId id="273" r:id="rId37"/>
    <p:sldId id="342" r:id="rId38"/>
    <p:sldId id="267" r:id="rId39"/>
    <p:sldId id="275" r:id="rId40"/>
    <p:sldId id="268"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19"/>
          </p14:sldIdLst>
        </p14:section>
        <p14:section name="Build It" id="{E09579EF-7AB0-4244-BB57-E3D41E728303}">
          <p14:sldIdLst>
            <p14:sldId id="323"/>
            <p14:sldId id="320"/>
            <p14:sldId id="334"/>
            <p14:sldId id="335"/>
            <p14:sldId id="336"/>
            <p14:sldId id="318"/>
            <p14:sldId id="338"/>
            <p14:sldId id="340"/>
            <p14:sldId id="341"/>
            <p14:sldId id="345"/>
            <p14:sldId id="347"/>
            <p14:sldId id="346"/>
            <p14:sldId id="349"/>
            <p14:sldId id="348"/>
            <p14:sldId id="350"/>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100" d="100"/>
          <a:sy n="100" d="100"/>
        </p:scale>
        <p:origin x="2804" y="71"/>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11.09.2018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‹Nr.›</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p>
          <a:p>
            <a:r>
              <a:rPr lang="en-US" dirty="0"/>
              <a:t> - Also show exception filter, use file templates auto-*</a:t>
            </a:r>
          </a:p>
          <a:p>
            <a:r>
              <a:rPr lang="en-US" dirty="0"/>
              <a:t> - Show the </a:t>
            </a:r>
            <a:r>
              <a:rPr lang="en-US" dirty="0" err="1"/>
              <a:t>callstack</a:t>
            </a:r>
            <a:r>
              <a:rPr lang="en-US" dirty="0"/>
              <a:t> and explain how it gets bigger and bigger the more element we have in the list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was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r>
              <a:rPr lang="en-US" sz="1200" b="0" i="0" kern="1200" dirty="0">
                <a:solidFill>
                  <a:schemeClr val="tx1"/>
                </a:solidFill>
                <a:effectLst/>
                <a:latin typeface="+mn-lt"/>
                <a:ea typeface="+mn-ea"/>
                <a:cs typeface="+mn-cs"/>
              </a:rPr>
              <a:t>- Manual </a:t>
            </a:r>
            <a:r>
              <a:rPr lang="en-US" sz="1200" b="0" i="0" kern="1200">
                <a:solidFill>
                  <a:schemeClr val="tx1"/>
                </a:solidFill>
                <a:effectLst/>
                <a:latin typeface="+mn-lt"/>
                <a:ea typeface="+mn-ea"/>
                <a:cs typeface="+mn-cs"/>
              </a:rPr>
              <a:t>and Automatic</a:t>
            </a:r>
            <a:endParaRPr lang="en-US"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88522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real-life call stack, based on an example of the outgoing message call stack when publishing a message, was reduced from 113 lines to approximately 30 lines for a 73% improvement in call stack depth compared to the non-optimized version. With no infrastructure overhead, the change results in a dramatic size reduction for error messages, as well as call stacks that are easier to read and debug.</a:t>
            </a:r>
          </a:p>
          <a:p>
            <a:pPr marL="171450" indent="-171450">
              <a:buFont typeface="Arial" panose="020B0604020202020204" pitchFamily="34" charset="0"/>
              <a:buChar char="•"/>
            </a:pPr>
            <a:r>
              <a:rPr lang="en-US" dirty="0"/>
              <a:t>There was up to 10X faster pipeline execution for the cases where no exceptions were thrown and the pipeline completed successfully.</a:t>
            </a:r>
          </a:p>
          <a:p>
            <a:pPr marL="171450" indent="-171450">
              <a:buFont typeface="Arial" panose="020B0604020202020204" pitchFamily="34" charset="0"/>
              <a:buChar char="•"/>
            </a:pPr>
            <a:r>
              <a:rPr lang="en-US" dirty="0"/>
              <a:t>There was up to 5X faster exception handling, even in cases where an exception is thrown at the deepest level of the call stack. When an exception is thrown, it matters quite a bit how deep in the pipeline it's thrown from. An exception thrown earlier in the pipeline will not have to bubble up as far and will be handled even faster.</a:t>
            </a:r>
          </a:p>
          <a:p>
            <a:pPr marL="171450" indent="-171450">
              <a:buFont typeface="Arial" panose="020B0604020202020204" pitchFamily="34" charset="0"/>
              <a:buChar char="•"/>
            </a:pPr>
            <a:r>
              <a:rPr lang="en-US" dirty="0"/>
              <a:t>We saw a 94% reduction in Gen 0 garbage creation with the dramatic reduction in calls and allocated objects.</a:t>
            </a:r>
          </a:p>
          <a:p>
            <a:endParaRPr lang="en-US"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799441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11.09.2018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11.09.2018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11.09.2018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11.09.2018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11.09.2018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11.09.2018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11.09.2018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‹Nr.›</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AC5B5-865D-4084-94C8-42DD9FA8FCAC}"/>
              </a:ext>
            </a:extLst>
          </p:cNvPr>
          <p:cNvSpPr/>
          <p:nvPr/>
        </p:nvSpPr>
        <p:spPr>
          <a:xfrm>
            <a:off x="4515415" y="2181449"/>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7" name="Rectangle 6">
            <a:extLst>
              <a:ext uri="{FF2B5EF4-FFF2-40B4-BE49-F238E27FC236}">
                <a16:creationId xmlns:a16="http://schemas.microsoft.com/office/drawing/2014/main" id="{EF4AE73B-C79D-4898-82EC-7A0739328A7D}"/>
              </a:ext>
            </a:extLst>
          </p:cNvPr>
          <p:cNvSpPr/>
          <p:nvPr/>
        </p:nvSpPr>
        <p:spPr>
          <a:xfrm>
            <a:off x="4279365" y="2399912"/>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2" name="Rectangle 1">
            <a:extLst>
              <a:ext uri="{FF2B5EF4-FFF2-40B4-BE49-F238E27FC236}">
                <a16:creationId xmlns:a16="http://schemas.microsoft.com/office/drawing/2014/main" id="{1177D59A-FB60-4B1F-AEEC-0535231FB022}"/>
              </a:ext>
            </a:extLst>
          </p:cNvPr>
          <p:cNvSpPr/>
          <p:nvPr/>
        </p:nvSpPr>
        <p:spPr>
          <a:xfrm>
            <a:off x="3662481" y="1141047"/>
            <a:ext cx="4867038" cy="4124206"/>
          </a:xfrm>
          <a:prstGeom prst="rect">
            <a:avLst/>
          </a:prstGeom>
        </p:spPr>
        <p:txBody>
          <a:bodyPr wrap="none">
            <a:spAutoFit/>
          </a:bodyPr>
          <a:lstStyle/>
          <a:p>
            <a:r>
              <a:rPr lang="en-US" sz="9600" dirty="0">
                <a:solidFill>
                  <a:schemeClr val="accent2"/>
                </a:solidFill>
                <a:latin typeface="Yanone Kaffeesatz Regular" panose="02000000000000000000" pitchFamily="2" charset="0"/>
              </a:rPr>
              <a:t>The need for</a:t>
            </a:r>
          </a:p>
          <a:p>
            <a:pPr algn="ctr"/>
            <a:r>
              <a:rPr lang="en-US" sz="16600" dirty="0">
                <a:solidFill>
                  <a:schemeClr val="accent2"/>
                </a:solidFill>
                <a:latin typeface="Yanone Kaffeesatz Regular" panose="02000000000000000000" pitchFamily="2" charset="0"/>
              </a:rPr>
              <a:t>speed</a:t>
            </a:r>
            <a:endParaRPr lang="de-CH" sz="1200" dirty="0"/>
          </a:p>
        </p:txBody>
      </p:sp>
    </p:spTree>
    <p:extLst>
      <p:ext uri="{BB962C8B-B14F-4D97-AF65-F5344CB8AC3E}">
        <p14:creationId xmlns:p14="http://schemas.microsoft.com/office/powerpoint/2010/main" val="349373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CAF2F-0EF7-4DF4-9A36-B1C207D244D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356860"/>
            <a:ext cx="12192000" cy="2144280"/>
          </a:xfrm>
          <a:prstGeom prst="rect">
            <a:avLst/>
          </a:prstGeom>
        </p:spPr>
      </p:pic>
    </p:spTree>
    <p:extLst>
      <p:ext uri="{BB962C8B-B14F-4D97-AF65-F5344CB8AC3E}">
        <p14:creationId xmlns:p14="http://schemas.microsoft.com/office/powerpoint/2010/main" val="32219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A183B-8168-4FB6-9C55-71C8EC63E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87111"/>
            <a:ext cx="12192000" cy="5083777"/>
          </a:xfrm>
          <a:prstGeom prst="rect">
            <a:avLst/>
          </a:prstGeom>
        </p:spPr>
      </p:pic>
    </p:spTree>
    <p:extLst>
      <p:ext uri="{BB962C8B-B14F-4D97-AF65-F5344CB8AC3E}">
        <p14:creationId xmlns:p14="http://schemas.microsoft.com/office/powerpoint/2010/main" val="389723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7D59A-FB60-4B1F-AEEC-0535231FB022}"/>
              </a:ext>
            </a:extLst>
          </p:cNvPr>
          <p:cNvSpPr/>
          <p:nvPr/>
        </p:nvSpPr>
        <p:spPr>
          <a:xfrm>
            <a:off x="2541181" y="1905506"/>
            <a:ext cx="7109639" cy="3046988"/>
          </a:xfrm>
          <a:prstGeom prst="rect">
            <a:avLst/>
          </a:prstGeom>
        </p:spPr>
        <p:txBody>
          <a:bodyPr wrap="none">
            <a:spAutoFit/>
          </a:bodyPr>
          <a:lstStyle/>
          <a:p>
            <a:r>
              <a:rPr lang="en-US" sz="9600" dirty="0">
                <a:solidFill>
                  <a:schemeClr val="accent2"/>
                </a:solidFill>
                <a:latin typeface="Yanone Kaffeesatz Regular" panose="02000000000000000000" pitchFamily="2" charset="0"/>
              </a:rPr>
              <a:t>What if we write </a:t>
            </a:r>
            <a:br>
              <a:rPr lang="en-US" sz="9600" dirty="0">
                <a:solidFill>
                  <a:schemeClr val="accent2"/>
                </a:solidFill>
                <a:latin typeface="Yanone Kaffeesatz Regular" panose="02000000000000000000" pitchFamily="2" charset="0"/>
              </a:rPr>
            </a:br>
            <a:r>
              <a:rPr lang="en-US" sz="9600" dirty="0">
                <a:solidFill>
                  <a:schemeClr val="accent2"/>
                </a:solidFill>
                <a:latin typeface="Yanone Kaffeesatz Regular" panose="02000000000000000000" pitchFamily="2" charset="0"/>
              </a:rPr>
              <a:t>this code by hand?</a:t>
            </a:r>
            <a:endParaRPr lang="de-CH" sz="1200" dirty="0"/>
          </a:p>
        </p:txBody>
      </p:sp>
    </p:spTree>
    <p:extLst>
      <p:ext uri="{BB962C8B-B14F-4D97-AF65-F5344CB8AC3E}">
        <p14:creationId xmlns:p14="http://schemas.microsoft.com/office/powerpoint/2010/main" val="297378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EE7352-F08E-4864-9268-9C2E0F5D6D46}"/>
              </a:ext>
            </a:extLst>
          </p:cNvPr>
          <p:cNvPicPr>
            <a:picLocks noChangeAspect="1"/>
          </p:cNvPicPr>
          <p:nvPr/>
        </p:nvPicPr>
        <p:blipFill>
          <a:blip r:embed="rId3"/>
          <a:stretch>
            <a:fillRect/>
          </a:stretch>
        </p:blipFill>
        <p:spPr>
          <a:xfrm>
            <a:off x="1519237" y="1790700"/>
            <a:ext cx="9153525" cy="3276600"/>
          </a:xfrm>
          <a:prstGeom prst="rect">
            <a:avLst/>
          </a:prstGeom>
        </p:spPr>
      </p:pic>
    </p:spTree>
    <p:extLst>
      <p:ext uri="{BB962C8B-B14F-4D97-AF65-F5344CB8AC3E}">
        <p14:creationId xmlns:p14="http://schemas.microsoft.com/office/powerpoint/2010/main" val="405176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8E14-D59E-4D9C-B395-43B82F83259F}"/>
              </a:ext>
            </a:extLst>
          </p:cNvPr>
          <p:cNvSpPr/>
          <p:nvPr/>
        </p:nvSpPr>
        <p:spPr>
          <a:xfrm>
            <a:off x="2541181" y="1905506"/>
            <a:ext cx="659988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Expression Trees</a:t>
            </a:r>
            <a:endParaRPr lang="de-CH" sz="1200" dirty="0"/>
          </a:p>
        </p:txBody>
      </p:sp>
      <p:sp>
        <p:nvSpPr>
          <p:cNvPr id="3" name="Rectangle 2">
            <a:extLst>
              <a:ext uri="{FF2B5EF4-FFF2-40B4-BE49-F238E27FC236}">
                <a16:creationId xmlns:a16="http://schemas.microsoft.com/office/drawing/2014/main" id="{3CCB4ADE-3EF1-4E28-BF97-6878668EEA55}"/>
              </a:ext>
            </a:extLst>
          </p:cNvPr>
          <p:cNvSpPr/>
          <p:nvPr/>
        </p:nvSpPr>
        <p:spPr>
          <a:xfrm>
            <a:off x="5304075" y="4186182"/>
            <a:ext cx="710451"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TBD</a:t>
            </a:r>
            <a:endParaRPr lang="de-CH" sz="4000" dirty="0">
              <a:solidFill>
                <a:schemeClr val="accent4"/>
              </a:solidFill>
            </a:endParaRPr>
          </a:p>
        </p:txBody>
      </p:sp>
    </p:spTree>
    <p:extLst>
      <p:ext uri="{BB962C8B-B14F-4D97-AF65-F5344CB8AC3E}">
        <p14:creationId xmlns:p14="http://schemas.microsoft.com/office/powerpoint/2010/main" val="60643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Is </a:t>
            </a:r>
            <a:r>
              <a:rPr lang="en-US" sz="3600" dirty="0">
                <a:solidFill>
                  <a:schemeClr val="accent4"/>
                </a:solidFill>
                <a:latin typeface="Yanone Kaffeesatz Regular" panose="02000000000000000000" pitchFamily="2" charset="0"/>
              </a:rPr>
              <a:t>Async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1656</Words>
  <Application>Microsoft Office PowerPoint</Application>
  <PresentationFormat>Breitbild</PresentationFormat>
  <Paragraphs>248</Paragraphs>
  <Slides>41</Slides>
  <Notes>33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41</vt:i4>
      </vt:variant>
    </vt:vector>
  </HeadingPairs>
  <TitlesOfParts>
    <vt:vector size="45" baseType="lpstr">
      <vt:lpstr>Arial</vt:lpstr>
      <vt:lpstr>Calibri</vt:lpstr>
      <vt:lpstr>Yanone Kaffeesatz Regular</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149</cp:revision>
  <dcterms:created xsi:type="dcterms:W3CDTF">2016-02-22T14:00:45Z</dcterms:created>
  <dcterms:modified xsi:type="dcterms:W3CDTF">2018-09-11T09:24:30Z</dcterms:modified>
</cp:coreProperties>
</file>