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4"/>
  </p:notesMasterIdLst>
  <p:sldIdLst>
    <p:sldId id="278" r:id="rId2"/>
    <p:sldId id="285" r:id="rId3"/>
    <p:sldId id="288" r:id="rId4"/>
    <p:sldId id="331" r:id="rId5"/>
    <p:sldId id="343" r:id="rId6"/>
    <p:sldId id="332" r:id="rId7"/>
    <p:sldId id="277" r:id="rId8"/>
    <p:sldId id="310" r:id="rId9"/>
    <p:sldId id="311" r:id="rId10"/>
    <p:sldId id="333" r:id="rId11"/>
    <p:sldId id="313" r:id="rId12"/>
    <p:sldId id="314" r:id="rId13"/>
    <p:sldId id="315" r:id="rId14"/>
    <p:sldId id="316" r:id="rId15"/>
    <p:sldId id="317" r:id="rId16"/>
    <p:sldId id="344" r:id="rId17"/>
    <p:sldId id="321" r:id="rId18"/>
    <p:sldId id="329" r:id="rId19"/>
    <p:sldId id="319" r:id="rId20"/>
    <p:sldId id="323" r:id="rId21"/>
    <p:sldId id="320" r:id="rId22"/>
    <p:sldId id="334" r:id="rId23"/>
    <p:sldId id="335" r:id="rId24"/>
    <p:sldId id="336" r:id="rId25"/>
    <p:sldId id="318" r:id="rId26"/>
    <p:sldId id="338" r:id="rId27"/>
    <p:sldId id="340" r:id="rId28"/>
    <p:sldId id="341" r:id="rId29"/>
    <p:sldId id="345" r:id="rId30"/>
    <p:sldId id="347" r:id="rId31"/>
    <p:sldId id="346" r:id="rId32"/>
    <p:sldId id="349" r:id="rId33"/>
    <p:sldId id="348" r:id="rId34"/>
    <p:sldId id="350" r:id="rId35"/>
    <p:sldId id="324" r:id="rId36"/>
    <p:sldId id="293" r:id="rId37"/>
    <p:sldId id="273" r:id="rId38"/>
    <p:sldId id="342" r:id="rId39"/>
    <p:sldId id="267" r:id="rId40"/>
    <p:sldId id="275" r:id="rId41"/>
    <p:sldId id="268" r:id="rId42"/>
    <p:sldId id="27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85"/>
          </p14:sldIdLst>
        </p14:section>
        <p14:section name="Chain of Responsibility" id="{6F7A7B6D-14D9-4A38-9551-9FDC7EEC6F33}">
          <p14:sldIdLst>
            <p14:sldId id="288"/>
            <p14:sldId id="331"/>
            <p14:sldId id="343"/>
            <p14:sldId id="332"/>
            <p14:sldId id="277"/>
            <p14:sldId id="310"/>
            <p14:sldId id="311"/>
            <p14:sldId id="333"/>
            <p14:sldId id="313"/>
            <p14:sldId id="314"/>
            <p14:sldId id="315"/>
            <p14:sldId id="316"/>
            <p14:sldId id="317"/>
            <p14:sldId id="344"/>
            <p14:sldId id="321"/>
            <p14:sldId id="329"/>
            <p14:sldId id="319"/>
          </p14:sldIdLst>
        </p14:section>
        <p14:section name="Build It" id="{E09579EF-7AB0-4244-BB57-E3D41E728303}">
          <p14:sldIdLst>
            <p14:sldId id="323"/>
            <p14:sldId id="320"/>
            <p14:sldId id="334"/>
            <p14:sldId id="335"/>
            <p14:sldId id="336"/>
            <p14:sldId id="318"/>
            <p14:sldId id="338"/>
            <p14:sldId id="340"/>
            <p14:sldId id="341"/>
            <p14:sldId id="345"/>
            <p14:sldId id="347"/>
            <p14:sldId id="346"/>
            <p14:sldId id="349"/>
            <p14:sldId id="348"/>
            <p14:sldId id="350"/>
          </p14:sldIdLst>
        </p14:section>
        <p14:section name="Q &amp; A" id="{EC3F6F94-2D82-4EB0-B8B3-D1EDFDD37945}">
          <p14:sldIdLst>
            <p14:sldId id="324"/>
            <p14:sldId id="293"/>
            <p14:sldId id="273"/>
            <p14:sldId id="342"/>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60253" autoAdjust="0"/>
  </p:normalViewPr>
  <p:slideViewPr>
    <p:cSldViewPr snapToGrid="0">
      <p:cViewPr varScale="1">
        <p:scale>
          <a:sx n="153" d="100"/>
          <a:sy n="153" d="100"/>
        </p:scale>
        <p:origin x="3978" y="144"/>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A47C7A0B-9E7C-4AA5-88FB-738C4AD36F05}" type="presOf" srcId="{61358C41-F660-42F6-BDB0-44574C193CBD}" destId="{6D92D053-71E2-4307-8EB1-4A1B84D638AE}" srcOrd="0" destOrd="0" presId="urn:microsoft.com/office/officeart/2005/8/layout/cycle1"/>
    <dgm:cxn modelId="{5570AF0F-8432-4255-B3BD-E1A7F5AC65FC}" type="presOf" srcId="{1C97BC7A-3CA2-47F4-B9C1-7D61151AC0FE}" destId="{95563647-3FF8-444C-91F1-280B700F8B5F}" srcOrd="0" destOrd="0" presId="urn:microsoft.com/office/officeart/2005/8/layout/cycle1"/>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3476764"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tx2"/>
            </a:solidFill>
            <a:latin typeface="Yanone Kaffeesatz Regular" panose="02000000000000000000" pitchFamily="2" charset="0"/>
          </a:endParaRPr>
        </a:p>
      </dsp:txBody>
      <dsp:txXfrm>
        <a:off x="3476764" y="1009113"/>
        <a:ext cx="1911598" cy="1911598"/>
      </dsp:txXfrm>
    </dsp:sp>
    <dsp:sp modelId="{6E5412E1-9123-48FB-BD6F-2BA3CF404919}">
      <dsp:nvSpPr>
        <dsp:cNvPr id="0" name=""/>
        <dsp:cNvSpPr/>
      </dsp:nvSpPr>
      <dsp:spPr>
        <a:xfrm>
          <a:off x="904011" y="-1276"/>
          <a:ext cx="3932377" cy="3932377"/>
        </a:xfrm>
        <a:prstGeom prst="circularArrow">
          <a:avLst>
            <a:gd name="adj1" fmla="val 9479"/>
            <a:gd name="adj2" fmla="val 684636"/>
            <a:gd name="adj3" fmla="val 7852331"/>
            <a:gd name="adj4" fmla="val 22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352037"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52037" y="1009113"/>
        <a:ext cx="1911598" cy="1911598"/>
      </dsp:txXfrm>
    </dsp:sp>
    <dsp:sp modelId="{95563647-3FF8-444C-91F1-280B700F8B5F}">
      <dsp:nvSpPr>
        <dsp:cNvPr id="0" name=""/>
        <dsp:cNvSpPr/>
      </dsp:nvSpPr>
      <dsp:spPr>
        <a:xfrm>
          <a:off x="904011" y="-1276"/>
          <a:ext cx="3932377" cy="3932377"/>
        </a:xfrm>
        <a:prstGeom prst="circularArrow">
          <a:avLst>
            <a:gd name="adj1" fmla="val 9479"/>
            <a:gd name="adj2" fmla="val 684636"/>
            <a:gd name="adj3" fmla="val 18652331"/>
            <a:gd name="adj4" fmla="val 130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09.09.2018</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urcemaking.com/design_patterns/chain_of_responsibilit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dotnet/api/microsoft.aspnetcore.builder.useextensions.us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warm welcome to my talk about the chain of responsibility</a:t>
            </a:r>
            <a:r>
              <a:rPr lang="en-US" baseline="0" dirty="0"/>
              <a:t> principle applied in IO bound </a:t>
            </a:r>
            <a:r>
              <a:rPr lang="en-US" baseline="0" dirty="0" err="1"/>
              <a:t>demains</a:t>
            </a:r>
            <a:r>
              <a:rPr lang="en-US" baseline="0" dirty="0"/>
              <a:t> with </a:t>
            </a:r>
            <a:r>
              <a:rPr lang="en-US" baseline="0" dirty="0" err="1"/>
              <a:t>async</a:t>
            </a:r>
            <a:r>
              <a:rPr lang="en-US" baseline="0" dirty="0"/>
              <a:t>/await</a:t>
            </a:r>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kitchen, the handing off of work can be thought of as an implementation of the </a:t>
            </a:r>
            <a:r>
              <a:rPr lang="en-US" sz="1200" b="0" i="0" u="none" strike="noStrike" kern="1200" dirty="0">
                <a:solidFill>
                  <a:schemeClr val="tx1"/>
                </a:solidFill>
                <a:effectLst/>
                <a:latin typeface="+mn-lt"/>
                <a:ea typeface="+mn-ea"/>
                <a:cs typeface="+mn-cs"/>
                <a:hlinkClick r:id="rId3"/>
              </a:rPr>
              <a:t>chain of responsibility</a:t>
            </a:r>
            <a:r>
              <a:rPr lang="en-US" sz="1200" b="0" i="0" kern="1200" dirty="0">
                <a:solidFill>
                  <a:schemeClr val="tx1"/>
                </a:solidFill>
                <a:effectLst/>
                <a:latin typeface="+mn-lt"/>
                <a:ea typeface="+mn-ea"/>
                <a:cs typeface="+mn-cs"/>
              </a:rPr>
              <a:t> pattern. Each person in the family is a link in that chain. The chain of responsibility starts with my son removing a dish from the dishwasher and ends execution with me.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person in our kitchen has a clearly defined set of questions that they ask themselves to determine if they should put the dish away or hand it off to the next process. With these clearly defined questions, each person, or link, has a well-encapsulated set of rules that they apply as they deal with each dish.</a:t>
            </a:r>
          </a:p>
          <a:p>
            <a:pPr marL="171450" indent="-171450">
              <a:buFont typeface="Arial" panose="020B0604020202020204" pitchFamily="34" charset="0"/>
              <a:buChar char="•"/>
            </a:pP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495767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process of unloading our dishwasher is, at its heart, a chain of responsibility. At our house, we have three steps in the chain and our output is an empty dishwasher. With this in mind, let's explore the code representation of our dishwasher-unloading chain so that we can see the chain and its links. A single person, a link in the chain, can be represented as just a method.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(click)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method </a:t>
            </a:r>
            <a:r>
              <a:rPr lang="en-US" dirty="0"/>
              <a:t>Person</a:t>
            </a:r>
            <a:r>
              <a:rPr lang="en-US" sz="1200" b="0" i="0" kern="1200" dirty="0">
                <a:solidFill>
                  <a:schemeClr val="tx1"/>
                </a:solidFill>
                <a:effectLst/>
                <a:latin typeface="+mn-lt"/>
                <a:ea typeface="+mn-ea"/>
                <a:cs typeface="+mn-cs"/>
              </a:rPr>
              <a:t> above has a single parameter called </a:t>
            </a:r>
            <a:r>
              <a:rPr lang="en-US" sz="1200" kern="1200" dirty="0">
                <a:solidFill>
                  <a:schemeClr val="tx1"/>
                </a:solidFill>
                <a:effectLst/>
                <a:latin typeface="+mn-lt"/>
                <a:ea typeface="+mn-ea"/>
                <a:cs typeface="+mn-cs"/>
              </a:rPr>
              <a:t>next</a:t>
            </a:r>
            <a:r>
              <a:rPr lang="en-US" sz="1200" b="0" i="0" kern="1200" dirty="0">
                <a:solidFill>
                  <a:schemeClr val="tx1"/>
                </a:solidFill>
                <a:effectLst/>
                <a:latin typeface="+mn-lt"/>
                <a:ea typeface="+mn-ea"/>
                <a:cs typeface="+mn-cs"/>
              </a:rPr>
              <a:t> of type </a:t>
            </a:r>
            <a:r>
              <a:rPr lang="en-US" dirty="0"/>
              <a:t>Action</a:t>
            </a:r>
            <a:r>
              <a:rPr lang="en-US" sz="1200" b="0" i="0" kern="1200" dirty="0">
                <a:solidFill>
                  <a:schemeClr val="tx1"/>
                </a:solidFill>
                <a:effectLst/>
                <a:latin typeface="+mn-lt"/>
                <a:ea typeface="+mn-ea"/>
                <a:cs typeface="+mn-cs"/>
              </a:rPr>
              <a:t>. The </a:t>
            </a:r>
            <a:r>
              <a:rPr lang="en-US" dirty="0"/>
              <a:t>Action</a:t>
            </a:r>
            <a:r>
              <a:rPr lang="en-US" sz="1200" b="0" i="0" kern="1200" dirty="0">
                <a:solidFill>
                  <a:schemeClr val="tx1"/>
                </a:solidFill>
                <a:effectLst/>
                <a:latin typeface="+mn-lt"/>
                <a:ea typeface="+mn-ea"/>
                <a:cs typeface="+mn-cs"/>
              </a:rPr>
              <a:t> type is a delegate that can point to any method returning </a:t>
            </a:r>
            <a:r>
              <a:rPr lang="en-US" dirty="0">
                <a:effectLst/>
              </a:rPr>
              <a:t>void</a:t>
            </a:r>
            <a:r>
              <a:rPr lang="en-US" sz="1200" b="0" i="0" kern="1200" dirty="0">
                <a:solidFill>
                  <a:schemeClr val="tx1"/>
                </a:solidFill>
                <a:effectLst/>
                <a:latin typeface="+mn-lt"/>
                <a:ea typeface="+mn-ea"/>
                <a:cs typeface="+mn-cs"/>
              </a:rPr>
              <a:t> and accepting zero parameters. Passing in the delegate allows us to compose multiple individual elements together into a chain of responsibility.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3762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build this thing</a:t>
            </a:r>
          </a:p>
          <a:p>
            <a:endParaRPr lang="en-US" dirty="0"/>
          </a:p>
          <a:p>
            <a:r>
              <a:rPr lang="en-US"/>
              <a:t>ManualDishwasherUnloading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744937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858162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Of course, complex method-chaining like we've shown in </a:t>
            </a:r>
            <a:r>
              <a:rPr lang="en-US" sz="1200" b="0" i="0" kern="1200" dirty="0" err="1">
                <a:solidFill>
                  <a:schemeClr val="tx1"/>
                </a:solidFill>
                <a:effectLst/>
                <a:latin typeface="+mn-lt"/>
                <a:ea typeface="+mn-ea"/>
                <a:cs typeface="+mn-cs"/>
              </a:rPr>
              <a:t>ManualDishwasherUnloading</a:t>
            </a:r>
            <a:r>
              <a:rPr lang="en-US" sz="1200" b="0" i="0" kern="1200" dirty="0">
                <a:solidFill>
                  <a:schemeClr val="tx1"/>
                </a:solidFill>
                <a:effectLst/>
                <a:latin typeface="+mn-lt"/>
                <a:ea typeface="+mn-ea"/>
                <a:cs typeface="+mn-cs"/>
              </a:rPr>
              <a:t> isn't something we'd enjoy manually writing repeatedly. By itself, the code isn't complex. As the method chain grows, visualizing and understanding it becomes more and more difficult. Changing or adding to a large chaining sequence becomes a process that can easily introduce errors or create unintended side effects.</a:t>
            </a:r>
          </a:p>
          <a:p>
            <a:r>
              <a:rPr lang="en-US" sz="1200" b="0" i="0" kern="1200" dirty="0">
                <a:solidFill>
                  <a:schemeClr val="tx1"/>
                </a:solidFill>
                <a:effectLst/>
                <a:latin typeface="+mn-lt"/>
                <a:ea typeface="+mn-ea"/>
                <a:cs typeface="+mn-cs"/>
              </a:rPr>
              <a:t>Luckily, there's an even more flexible and maintainable way of building a chain of responsibility.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997047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write a more generic version that is more composable</a:t>
            </a:r>
          </a:p>
          <a:p>
            <a:r>
              <a:rPr lang="en-US" dirty="0"/>
              <a:t>Let’s build this 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444246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type of generic approach is probably overkill if all we want to do is compose four methods together. But as you introduce more links in the chain, the generic approach quickly begins to shine. For example, say you want to surround link with a wrapper that filters out exceptions or performs some other cross-cutting behavior.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easy to add </a:t>
            </a:r>
            <a:r>
              <a:rPr lang="en-US" dirty="0" err="1"/>
              <a:t>IgnoreDishStillWetException</a:t>
            </a:r>
            <a:r>
              <a:rPr lang="en-US" sz="1200" b="0" i="0" kern="1200" dirty="0">
                <a:solidFill>
                  <a:schemeClr val="tx1"/>
                </a:solidFill>
                <a:effectLst/>
                <a:latin typeface="+mn-lt"/>
                <a:ea typeface="+mn-ea"/>
                <a:cs typeface="+mn-cs"/>
              </a:rPr>
              <a:t> before any step in the chain of responsibility when it is needed. As long as the cross-cutting behavior implements the same pattern as </a:t>
            </a:r>
            <a:r>
              <a:rPr lang="en-US" dirty="0"/>
              <a:t>Action</a:t>
            </a:r>
            <a:r>
              <a:rPr lang="en-US" sz="1200" b="0" i="0" kern="1200" dirty="0">
                <a:solidFill>
                  <a:schemeClr val="tx1"/>
                </a:solidFill>
                <a:effectLst/>
                <a:latin typeface="+mn-lt"/>
                <a:ea typeface="+mn-ea"/>
                <a:cs typeface="+mn-cs"/>
              </a:rPr>
              <a:t>, you can create and add new links to the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3071728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4130308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Handling a message from a queue can also be implemented as a chain of responsibility.</a:t>
            </a:r>
          </a:p>
          <a:p>
            <a:r>
              <a:rPr lang="en-US" dirty="0"/>
              <a:t>Each operation, such as picking up the message from the transport of choice, can be thought of as a link in the message-handling chain. Because the chain is stored in a List, links can be added, removed, or reordered. You can make those changes at design time, or at runtime. There is a lot of flexibility in this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818499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2900729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webinar is divided</a:t>
            </a:r>
            <a:r>
              <a:rPr lang="en-US" baseline="0" dirty="0"/>
              <a:t> into three parts</a:t>
            </a:r>
          </a:p>
          <a:p>
            <a:endParaRPr lang="en-US" baseline="0" dirty="0"/>
          </a:p>
          <a:p>
            <a:r>
              <a:rPr lang="en-US" baseline="0" dirty="0"/>
              <a:t>Terminology</a:t>
            </a:r>
          </a:p>
          <a:p>
            <a:r>
              <a:rPr lang="en-US" baseline="0" dirty="0"/>
              <a:t>Code and </a:t>
            </a:r>
            <a:r>
              <a:rPr lang="en-US" baseline="0" dirty="0" err="1"/>
              <a:t>WrapUp</a:t>
            </a:r>
            <a:r>
              <a:rPr lang="en-US" baseline="0" dirty="0"/>
              <a:t> including Q&amp;A</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3772179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the analogy of my family and me emptying the dishwasher, we saw how to conceptualize the chain of responsibility and its links as a simple chain of function calls wrapped in each other in a nested fashion. We have also seen that a message handling pipeline is, in itself, a chain of responsibility.</a:t>
            </a:r>
          </a:p>
          <a:p>
            <a:r>
              <a:rPr lang="en-US" sz="1200" b="0" i="0" kern="1200" dirty="0">
                <a:solidFill>
                  <a:schemeClr val="tx1"/>
                </a:solidFill>
                <a:effectLst/>
                <a:latin typeface="+mn-lt"/>
                <a:ea typeface="+mn-ea"/>
                <a:cs typeface="+mn-cs"/>
              </a:rPr>
              <a:t>But while these chains are flexible, they are also very linear. As I showed in my previous presentation,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a:t>
            </a:r>
            <a:r>
              <a:rPr lang="en-US" sz="1200" b="0" i="0" kern="1200" baseline="0" dirty="0">
                <a:solidFill>
                  <a:schemeClr val="tx1"/>
                </a:solidFill>
                <a:effectLst/>
                <a:latin typeface="+mn-lt"/>
                <a:ea typeface="+mn-ea"/>
                <a:cs typeface="+mn-cs"/>
              </a:rPr>
              <a:t> The die is cast</a:t>
            </a:r>
            <a:r>
              <a:rPr lang="en-US" sz="1200" b="0" i="0" kern="1200" dirty="0">
                <a:solidFill>
                  <a:schemeClr val="tx1"/>
                </a:solidFill>
                <a:effectLst/>
                <a:latin typeface="+mn-lt"/>
                <a:ea typeface="+mn-ea"/>
                <a:cs typeface="+mn-cs"/>
              </a:rPr>
              <a:t>, the domain of message handling is primarily focused on IO-intensive work, and the answer to IO-heavy workloads is a task-based API combined with the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keywords.</a:t>
            </a:r>
          </a:p>
          <a:p>
            <a:r>
              <a:rPr lang="en-US" sz="1200" b="0" i="0" kern="1200" dirty="0">
                <a:solidFill>
                  <a:schemeClr val="tx1"/>
                </a:solidFill>
                <a:effectLst/>
                <a:latin typeface="+mn-lt"/>
                <a:ea typeface="+mn-ea"/>
                <a:cs typeface="+mn-cs"/>
              </a:rPr>
              <a:t>So, what would happen if we used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on each of the links in the chain of responsibility?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build this thing!</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608938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46071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2578245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dig this thing!</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1996116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1066808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2885225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real-life call stack, based on an example of the outgoing message call stack when publishing a message, was reduced from 113 lines to approximately 30 lines for a 73% improvement in call stack depth compared to the non-optimized version. With no infrastructure overhead, the change results in a dramatic size reduction for error messages, as well as call stacks that are easier to read and debug.</a:t>
            </a:r>
          </a:p>
          <a:p>
            <a:pPr marL="171450" indent="-171450">
              <a:buFont typeface="Arial" panose="020B0604020202020204" pitchFamily="34" charset="0"/>
              <a:buChar char="•"/>
            </a:pPr>
            <a:r>
              <a:rPr lang="en-US" dirty="0"/>
              <a:t>There was up to 10X faster pipeline execution for the cases where no exceptions were thrown and the pipeline completed successfully.</a:t>
            </a:r>
          </a:p>
          <a:p>
            <a:pPr marL="171450" indent="-171450">
              <a:buFont typeface="Arial" panose="020B0604020202020204" pitchFamily="34" charset="0"/>
              <a:buChar char="•"/>
            </a:pPr>
            <a:r>
              <a:rPr lang="en-US" dirty="0"/>
              <a:t>There was up to 5X faster exception handling, even in cases where an exception is thrown at the deepest level of the call stack. When an exception is thrown, it matters quite a bit how deep in the pipeline it's thrown from. An exception thrown earlier in the pipeline will not have to bubble up as far and will be handled even faster.</a:t>
            </a:r>
          </a:p>
          <a:p>
            <a:pPr marL="171450" indent="-171450">
              <a:buFont typeface="Arial" panose="020B0604020202020204" pitchFamily="34" charset="0"/>
              <a:buChar char="•"/>
            </a:pPr>
            <a:r>
              <a:rPr lang="en-US" dirty="0"/>
              <a:t>We saw a 94% reduction in Gen 0 garbage creation with the dramatic reduction in calls and allocated objects.</a:t>
            </a:r>
          </a:p>
          <a:p>
            <a:endParaRPr lang="en-US" dirty="0"/>
          </a:p>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799441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2196188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does</a:t>
            </a:r>
            <a:r>
              <a:rPr lang="en-US" baseline="0" dirty="0"/>
              <a:t> this relate to the yet to be release </a:t>
            </a:r>
            <a:r>
              <a:rPr lang="en-US" baseline="0" dirty="0" err="1"/>
              <a:t>NServiceBus</a:t>
            </a:r>
            <a:r>
              <a:rPr lang="en-US" baseline="0" dirty="0"/>
              <a:t> Version 6</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3682109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NancyFX Before and After Module Hooks? </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FubuMVC behaviors?</a:t>
            </a:r>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133219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3034811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42</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OWIN before and written that type of code?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875451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Do work that doesn't write to the Response. </a:t>
            </a:r>
          </a:p>
          <a:p>
            <a:r>
              <a:rPr lang="en-GB" dirty="0"/>
              <a:t>await </a:t>
            </a:r>
            <a:r>
              <a:rPr lang="en-GB" dirty="0" err="1"/>
              <a:t>next.Invoke</a:t>
            </a:r>
            <a:r>
              <a:rPr lang="en-GB" dirty="0"/>
              <a:t>(); </a:t>
            </a:r>
          </a:p>
          <a:p>
            <a:r>
              <a:rPr lang="en-GB" dirty="0"/>
              <a:t>// Do logging or other work that doesn't write to the Response.</a:t>
            </a:r>
          </a:p>
          <a:p>
            <a:endParaRPr lang="en-GB" dirty="0"/>
          </a:p>
          <a:p>
            <a:endParaRPr lang="en-GB" dirty="0"/>
          </a:p>
          <a:p>
            <a:r>
              <a:rPr lang="en-GB" dirty="0"/>
              <a:t>Chain multiple request delegates together with </a:t>
            </a:r>
            <a:r>
              <a:rPr lang="en-GB" dirty="0">
                <a:hlinkClick r:id="rId3"/>
              </a:rPr>
              <a:t>Use</a:t>
            </a:r>
            <a:r>
              <a:rPr lang="en-GB" dirty="0"/>
              <a:t>. The next parameter represents the next delegate in the pipeline. You can short-circuit the pipeline by </a:t>
            </a:r>
            <a:r>
              <a:rPr lang="en-GB" i="1" dirty="0"/>
              <a:t>not</a:t>
            </a:r>
            <a:r>
              <a:rPr lang="en-GB" dirty="0"/>
              <a:t> calling the </a:t>
            </a:r>
            <a:r>
              <a:rPr lang="en-GB" i="1" dirty="0"/>
              <a:t>next</a:t>
            </a:r>
            <a:r>
              <a:rPr lang="en-GB" dirty="0"/>
              <a:t> parameter. You can typically perform actions both before and after the next delegate, as the following example demonstrates: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2723587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a:t>
            </a:r>
            <a:r>
              <a:rPr lang="en-US" dirty="0" err="1"/>
              <a:t>WebApi</a:t>
            </a:r>
            <a:r>
              <a:rPr lang="en-US" baseline="0" dirty="0"/>
              <a:t> action filters before and written that type of code?</a:t>
            </a:r>
          </a:p>
          <a:p>
            <a:endParaRPr lang="en-US" baseline="0" dirty="0"/>
          </a:p>
          <a:p>
            <a:r>
              <a:rPr lang="en-US" baseline="0" dirty="0"/>
              <a:t>These are all variations of the so called Chain of Responsibility pattern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627803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this talk I’m going to show you how to implement an asynchronous chain of responsibility similar to what you’ll find in popular frameworks like OWIN, </a:t>
            </a:r>
            <a:r>
              <a:rPr lang="en-US" baseline="0" dirty="0" err="1"/>
              <a:t>WebAPI</a:t>
            </a:r>
            <a:r>
              <a:rPr lang="en-US" baseline="0" dirty="0"/>
              <a:t>, MVC and so on. I’m a firm believer that it is crucial to have deep knowledge of the technology, framework or library you are using. If you understand how your infrastructure is composed together and behaves during runtime it is simpler to reason about your application code and in case it fails in production you’ll be quicker to find the problem and eventually a solution to your problem</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You'll find different variations of the pattern in frameworks and middleware like OWIN, </a:t>
            </a:r>
            <a:r>
              <a:rPr lang="en-US" sz="1200" b="0" i="0" kern="1200" dirty="0" err="1">
                <a:solidFill>
                  <a:schemeClr val="tx1"/>
                </a:solidFill>
                <a:effectLst/>
                <a:latin typeface="+mn-lt"/>
                <a:ea typeface="+mn-ea"/>
                <a:cs typeface="+mn-cs"/>
              </a:rPr>
              <a:t>FubuMVC</a:t>
            </a:r>
            <a:r>
              <a:rPr lang="en-US" sz="1200" b="0" i="0" kern="1200" dirty="0">
                <a:solidFill>
                  <a:schemeClr val="tx1"/>
                </a:solidFill>
                <a:effectLst/>
                <a:latin typeface="+mn-lt"/>
                <a:ea typeface="+mn-ea"/>
                <a:cs typeface="+mn-cs"/>
              </a:rPr>
              <a:t>, Express.js, Action Filters, and more. They usually share a common approach to the chain of responsibility implementation: nesting functions inside functions.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 potentially variable number of "handler" or “link element" or "node" objects, and a stream of requests that must be handled. Need to efficiently process the requests without hard-wiring handler relationships and precedence, or request-to-handler mappings.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2592033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house, cleaning out the dishwasher is a shared chore. My son starts the unloading process by removing a dish or utensil from the dishwasher. If he can put it away, then he does. If the proper location for the dish is out of his reach, then he passes it to his mother. She then goes through the same process; put the dish away if she can, or pass it off to the next person in line, which is me. When I get handed a dish I will put it away and, since I'm 6'4" (1.92m) tall, I can reach all of our cupboard space, which means that the process ends with me.</a:t>
            </a:r>
          </a:p>
          <a:p>
            <a:endParaRPr lang="en-US" sz="1200" b="0" i="0" kern="120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Next slide</a:t>
            </a: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47197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09.09.2018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09.09.2018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09.09.2018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09.09.2018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09.09.2018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09.09.2018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09.09.2018</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09.09.2018</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09.09.2018</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09.09.2018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09.09.2018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09.09.2018</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8958" y="2411332"/>
            <a:ext cx="6494085" cy="1862048"/>
          </a:xfrm>
          <a:prstGeom prst="rect">
            <a:avLst/>
          </a:prstGeom>
        </p:spPr>
        <p:txBody>
          <a:bodyPr wrap="none">
            <a:spAutoFit/>
          </a:bodyPr>
          <a:lstStyle/>
          <a:p>
            <a:r>
              <a:rPr lang="en-US" sz="11500" dirty="0" err="1">
                <a:solidFill>
                  <a:schemeClr val="accent2"/>
                </a:solidFill>
                <a:latin typeface="Yanone Kaffeesatz Regular" panose="02000000000000000000" pitchFamily="2" charset="0"/>
              </a:rPr>
              <a:t>Async</a:t>
            </a:r>
            <a:r>
              <a:rPr lang="en-US" sz="11500" dirty="0">
                <a:solidFill>
                  <a:schemeClr val="accent2"/>
                </a:solidFill>
                <a:latin typeface="Yanone Kaffeesatz Regular" panose="02000000000000000000" pitchFamily="2" charset="0"/>
              </a:rPr>
              <a:t> / Await</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4502295" y="4282121"/>
            <a:ext cx="7213834"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Chain of Responsibility</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4188720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5166" y="1350267"/>
            <a:ext cx="6096000" cy="3785652"/>
          </a:xfrm>
          <a:prstGeom prst="rect">
            <a:avLst/>
          </a:prstGeom>
        </p:spPr>
        <p:txBody>
          <a:bodyPr>
            <a:spAutoFit/>
          </a:bodyPr>
          <a:lstStyle/>
          <a:p>
            <a:r>
              <a:rPr lang="en-US" sz="4800" dirty="0">
                <a:solidFill>
                  <a:schemeClr val="tx2"/>
                </a:solidFill>
                <a:latin typeface="Yanone Kaffeesatz Regular" panose="02000000000000000000" pitchFamily="2" charset="0"/>
              </a:rPr>
              <a:t>static void Person(</a:t>
            </a:r>
            <a:r>
              <a:rPr lang="en-US" sz="4800" dirty="0">
                <a:solidFill>
                  <a:schemeClr val="accent4"/>
                </a:solidFill>
                <a:latin typeface="Yanone Kaffeesatz Regular" panose="02000000000000000000" pitchFamily="2" charset="0"/>
              </a:rPr>
              <a:t>Action</a:t>
            </a:r>
            <a:r>
              <a:rPr lang="en-US" sz="4800" dirty="0">
                <a:solidFill>
                  <a:schemeClr val="tx2"/>
                </a:solidFill>
                <a:latin typeface="Yanone Kaffeesatz Regular" panose="02000000000000000000" pitchFamily="2" charset="0"/>
              </a:rPr>
              <a:t> next)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 Implementation</a:t>
            </a:r>
          </a:p>
          <a:p>
            <a:r>
              <a:rPr lang="en-US" sz="4800" dirty="0">
                <a:solidFill>
                  <a:schemeClr val="tx2"/>
                </a:solidFill>
                <a:latin typeface="Yanone Kaffeesatz Regular" panose="02000000000000000000" pitchFamily="2" charset="0"/>
              </a:rPr>
              <a:t>    </a:t>
            </a:r>
            <a:r>
              <a:rPr lang="en-US" sz="4800" dirty="0">
                <a:solidFill>
                  <a:schemeClr val="accent4"/>
                </a:solidFill>
                <a:latin typeface="Yanone Kaffeesatz Regular" panose="02000000000000000000" pitchFamily="2" charset="0"/>
              </a:rPr>
              <a:t>next()</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6966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4228" y="1905506"/>
            <a:ext cx="9443545" cy="3046988"/>
          </a:xfrm>
          <a:prstGeom prst="rect">
            <a:avLst/>
          </a:prstGeom>
        </p:spPr>
        <p:txBody>
          <a:bodyPr wrap="square">
            <a:spAutoFit/>
          </a:bodyPr>
          <a:lstStyle/>
          <a:p>
            <a:r>
              <a:rPr lang="en-US" sz="4800" dirty="0">
                <a:solidFill>
                  <a:schemeClr val="tx2"/>
                </a:solidFill>
                <a:latin typeface="Yanone Kaffeesatz Regular" panose="02000000000000000000" pitchFamily="2" charset="0"/>
              </a:rPr>
              <a:t>public void </a:t>
            </a:r>
            <a:r>
              <a:rPr lang="en-US" sz="4800" dirty="0" err="1">
                <a:solidFill>
                  <a:schemeClr val="tx2"/>
                </a:solidFill>
                <a:latin typeface="Yanone Kaffeesatz Regular" panose="02000000000000000000" pitchFamily="2" charset="0"/>
              </a:rPr>
              <a:t>ManualDishwasherUnloading</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Son(</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Wife(</a:t>
            </a:r>
            <a:r>
              <a:rPr lang="en-US" sz="4800" dirty="0">
                <a:solidFill>
                  <a:schemeClr val="accent4"/>
                </a:solidFill>
                <a:latin typeface="Yanone Kaffeesatz Regular" panose="02000000000000000000" pitchFamily="2" charset="0"/>
              </a:rPr>
              <a:t>() =&gt; </a:t>
            </a:r>
            <a:r>
              <a:rPr lang="en-US" sz="4800" dirty="0">
                <a:solidFill>
                  <a:schemeClr val="tx2"/>
                </a:solidFill>
                <a:latin typeface="Yanone Kaffeesatz Regular" panose="02000000000000000000" pitchFamily="2" charset="0"/>
              </a:rPr>
              <a:t>Husband(</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Done())));</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8228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62119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489638" y="1036583"/>
            <a:ext cx="7212724" cy="4784834"/>
            <a:chOff x="2435773" y="843456"/>
            <a:chExt cx="7212724" cy="4784834"/>
          </a:xfrm>
        </p:grpSpPr>
        <p:sp>
          <p:nvSpPr>
            <p:cNvPr id="2" name="Rectangle 1"/>
            <p:cNvSpPr/>
            <p:nvPr/>
          </p:nvSpPr>
          <p:spPr>
            <a:xfrm>
              <a:off x="2435773" y="843456"/>
              <a:ext cx="7212724" cy="4784834"/>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3103180" y="1455683"/>
              <a:ext cx="5877910" cy="356037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p:cNvSpPr/>
            <p:nvPr/>
          </p:nvSpPr>
          <p:spPr>
            <a:xfrm>
              <a:off x="3834963" y="2088931"/>
              <a:ext cx="4410403" cy="2309647"/>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6" name="Rectangle 5"/>
          <p:cNvSpPr/>
          <p:nvPr/>
        </p:nvSpPr>
        <p:spPr>
          <a:xfrm>
            <a:off x="9034955" y="1064035"/>
            <a:ext cx="639919"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Son</a:t>
            </a:r>
            <a:endParaRPr lang="de-CH" sz="3200" dirty="0">
              <a:solidFill>
                <a:schemeClr val="accent3"/>
              </a:solidFill>
            </a:endParaRPr>
          </a:p>
        </p:txBody>
      </p:sp>
      <p:sp>
        <p:nvSpPr>
          <p:cNvPr id="7" name="Rectangle 6"/>
          <p:cNvSpPr/>
          <p:nvPr/>
        </p:nvSpPr>
        <p:spPr>
          <a:xfrm>
            <a:off x="8188249" y="1663259"/>
            <a:ext cx="777777"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Wife</a:t>
            </a:r>
            <a:endParaRPr lang="de-CH" sz="3200" dirty="0">
              <a:solidFill>
                <a:schemeClr val="accent3"/>
              </a:solidFill>
            </a:endParaRPr>
          </a:p>
        </p:txBody>
      </p:sp>
      <p:sp>
        <p:nvSpPr>
          <p:cNvPr id="8" name="Rectangle 7"/>
          <p:cNvSpPr/>
          <p:nvPr/>
        </p:nvSpPr>
        <p:spPr>
          <a:xfrm>
            <a:off x="6915144" y="2315171"/>
            <a:ext cx="1273105"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Husband</a:t>
            </a:r>
            <a:endParaRPr lang="de-CH" sz="3200" dirty="0">
              <a:solidFill>
                <a:schemeClr val="accent3"/>
              </a:solidFill>
            </a:endParaRPr>
          </a:p>
        </p:txBody>
      </p:sp>
      <p:sp>
        <p:nvSpPr>
          <p:cNvPr id="9" name="Rectangle 8"/>
          <p:cNvSpPr/>
          <p:nvPr/>
        </p:nvSpPr>
        <p:spPr>
          <a:xfrm>
            <a:off x="2615723" y="1031326"/>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1" name="Rectangle 10"/>
          <p:cNvSpPr/>
          <p:nvPr/>
        </p:nvSpPr>
        <p:spPr>
          <a:xfrm>
            <a:off x="3261631" y="161610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2" name="Rectangle 11"/>
          <p:cNvSpPr/>
          <p:nvPr/>
        </p:nvSpPr>
        <p:spPr>
          <a:xfrm>
            <a:off x="4005716" y="231517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cxnSp>
        <p:nvCxnSpPr>
          <p:cNvPr id="14" name="Straight Arrow Connector 13"/>
          <p:cNvCxnSpPr/>
          <p:nvPr/>
        </p:nvCxnSpPr>
        <p:spPr>
          <a:xfrm>
            <a:off x="2049517" y="1031326"/>
            <a:ext cx="2349062" cy="20744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183524" y="3196319"/>
            <a:ext cx="2215055" cy="270628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71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320" y="1851645"/>
            <a:ext cx="101633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cumbersome</a:t>
            </a:r>
            <a:endParaRPr lang="de-CH" sz="2000" dirty="0"/>
          </a:p>
        </p:txBody>
      </p:sp>
    </p:spTree>
    <p:extLst>
      <p:ext uri="{BB962C8B-B14F-4D97-AF65-F5344CB8AC3E}">
        <p14:creationId xmlns:p14="http://schemas.microsoft.com/office/powerpoint/2010/main" val="1016372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8996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5075" y="1443841"/>
            <a:ext cx="8221851" cy="3970318"/>
          </a:xfrm>
          <a:prstGeom prst="rect">
            <a:avLst/>
          </a:prstGeom>
        </p:spPr>
        <p:txBody>
          <a:bodyPr wrap="square">
            <a:spAutoFit/>
          </a:bodyPr>
          <a:lstStyle/>
          <a:p>
            <a:r>
              <a:rPr lang="de-CH" sz="3600" dirty="0">
                <a:solidFill>
                  <a:schemeClr val="tx2"/>
                </a:solidFill>
                <a:latin typeface="Yanone Kaffeesatz Regular" panose="02000000000000000000" pitchFamily="2" charset="0"/>
              </a:rPr>
              <a:t>static void </a:t>
            </a:r>
            <a:r>
              <a:rPr lang="de-CH" sz="3600" dirty="0">
                <a:solidFill>
                  <a:schemeClr val="accent4"/>
                </a:solidFill>
                <a:latin typeface="Yanone Kaffeesatz Regular" panose="02000000000000000000" pitchFamily="2" charset="0"/>
              </a:rPr>
              <a:t>IgnoreDishStillWetException</a:t>
            </a:r>
            <a:r>
              <a:rPr lang="de-CH" sz="3600" dirty="0">
                <a:solidFill>
                  <a:schemeClr val="tx2"/>
                </a:solidFill>
                <a:latin typeface="Yanone Kaffeesatz Regular" panose="02000000000000000000" pitchFamily="2" charset="0"/>
              </a:rPr>
              <a:t>(Action next))</a:t>
            </a:r>
          </a:p>
          <a:p>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try {</a:t>
            </a: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next</a:t>
            </a:r>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a:t>
            </a:r>
          </a:p>
          <a:p>
            <a:r>
              <a:rPr lang="de-CH" sz="3600" dirty="0">
                <a:solidFill>
                  <a:schemeClr val="tx2"/>
                </a:solidFill>
                <a:latin typeface="Yanone Kaffeesatz Regular" panose="02000000000000000000" pitchFamily="2" charset="0"/>
              </a:rPr>
              <a:t>    catch(DishStillWetException) { }</a:t>
            </a:r>
          </a:p>
          <a:p>
            <a:r>
              <a:rPr lang="de-CH" sz="3600" dirty="0">
                <a:solidFill>
                  <a:schemeClr val="tx2"/>
                </a:solidFill>
                <a:latin typeface="Yanone Kaffeesatz Regular" panose="02000000000000000000" pitchFamily="2" charset="0"/>
              </a:rPr>
              <a:t>} </a:t>
            </a:r>
          </a:p>
        </p:txBody>
      </p:sp>
    </p:spTree>
    <p:extLst>
      <p:ext uri="{BB962C8B-B14F-4D97-AF65-F5344CB8AC3E}">
        <p14:creationId xmlns:p14="http://schemas.microsoft.com/office/powerpoint/2010/main" val="398328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3611761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51072613"/>
              </p:ext>
            </p:extLst>
          </p:nvPr>
        </p:nvGraphicFramePr>
        <p:xfrm>
          <a:off x="1355658" y="1818135"/>
          <a:ext cx="5740400" cy="3929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468645" y="3076414"/>
            <a:ext cx="3280895" cy="1413270"/>
            <a:chOff x="-30686" y="2481003"/>
            <a:chExt cx="4302923" cy="2008681"/>
          </a:xfrm>
        </p:grpSpPr>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http://icons.iconarchive.com/icons/icojam/blue-bits/256/mail-icon.png"/>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488669" y="3296254"/>
            <a:ext cx="973584" cy="973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83260" y="3182882"/>
            <a:ext cx="2166529" cy="1200329"/>
          </a:xfrm>
          <a:prstGeom prst="rect">
            <a:avLst/>
          </a:prstGeom>
          <a:noFill/>
        </p:spPr>
        <p:txBody>
          <a:bodyPr wrap="square" rtlCol="0">
            <a:spAutoFit/>
          </a:bodyPr>
          <a:lstStyle/>
          <a:p>
            <a:r>
              <a:rPr lang="en-US" sz="3600" dirty="0">
                <a:solidFill>
                  <a:schemeClr val="tx2"/>
                </a:solidFill>
                <a:latin typeface="Yanone Kaffeesatz Regular" panose="02000000000000000000" pitchFamily="2" charset="0"/>
              </a:rPr>
              <a:t>Message Pump</a:t>
            </a:r>
            <a:endParaRPr lang="de-CH" sz="3600" dirty="0">
              <a:solidFill>
                <a:schemeClr val="tx2"/>
              </a:solidFill>
              <a:latin typeface="Yanone Kaffeesatz Regular" panose="02000000000000000000" pitchFamily="2" charset="0"/>
            </a:endParaRPr>
          </a:p>
        </p:txBody>
      </p:sp>
      <p:sp>
        <p:nvSpPr>
          <p:cNvPr id="12" name="TextBox 11"/>
          <p:cNvSpPr txBox="1"/>
          <p:nvPr/>
        </p:nvSpPr>
        <p:spPr>
          <a:xfrm>
            <a:off x="671342" y="4489678"/>
            <a:ext cx="1753228" cy="707886"/>
          </a:xfrm>
          <a:prstGeom prst="rect">
            <a:avLst/>
          </a:prstGeom>
          <a:noFill/>
        </p:spPr>
        <p:txBody>
          <a:bodyPr wrap="square" rtlCol="0">
            <a:spAutoFit/>
          </a:bodyPr>
          <a:lstStyle/>
          <a:p>
            <a:r>
              <a:rPr lang="en-US" sz="40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grpSp>
        <p:nvGrpSpPr>
          <p:cNvPr id="14" name="Group 13"/>
          <p:cNvGrpSpPr/>
          <p:nvPr/>
        </p:nvGrpSpPr>
        <p:grpSpPr>
          <a:xfrm>
            <a:off x="5230677" y="3051914"/>
            <a:ext cx="6777189" cy="2875538"/>
            <a:chOff x="1652067" y="1709696"/>
            <a:chExt cx="10064802" cy="2939145"/>
          </a:xfrm>
        </p:grpSpPr>
        <p:grpSp>
          <p:nvGrpSpPr>
            <p:cNvPr id="15" name="Group 14"/>
            <p:cNvGrpSpPr/>
            <p:nvPr/>
          </p:nvGrpSpPr>
          <p:grpSpPr>
            <a:xfrm>
              <a:off x="2712462" y="2442242"/>
              <a:ext cx="6866965" cy="2206599"/>
              <a:chOff x="1921007" y="1389529"/>
              <a:chExt cx="6866965" cy="2206599"/>
            </a:xfrm>
          </p:grpSpPr>
          <p:sp>
            <p:nvSpPr>
              <p:cNvPr id="22" name="Rectangle 2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23" name="Rectangle 2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24" name="Rectangle 2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25" name="Rectangle 2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grpSp>
        <p:cxnSp>
          <p:nvCxnSpPr>
            <p:cNvPr id="16" name="Straight Connector 15"/>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03652"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grpSp>
    </p:spTree>
    <p:extLst>
      <p:ext uri="{BB962C8B-B14F-4D97-AF65-F5344CB8AC3E}">
        <p14:creationId xmlns:p14="http://schemas.microsoft.com/office/powerpoint/2010/main" val="533046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2879135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52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323495197"/>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628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3" name="Rectangle 2"/>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113843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013239" y="5041556"/>
            <a:ext cx="7505581"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Where to place links?</a:t>
            </a:r>
            <a:endParaRPr lang="de-CH" sz="1100" dirty="0"/>
          </a:p>
        </p:txBody>
      </p:sp>
    </p:spTree>
    <p:extLst>
      <p:ext uri="{BB962C8B-B14F-4D97-AF65-F5344CB8AC3E}">
        <p14:creationId xmlns:p14="http://schemas.microsoft.com/office/powerpoint/2010/main" val="1182280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760775" y="5184468"/>
            <a:ext cx="2557110"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Stages</a:t>
            </a:r>
            <a:endParaRPr lang="de-CH" sz="1100" dirty="0"/>
          </a:p>
        </p:txBody>
      </p:sp>
      <p:grpSp>
        <p:nvGrpSpPr>
          <p:cNvPr id="3" name="Group 2"/>
          <p:cNvGrpSpPr/>
          <p:nvPr/>
        </p:nvGrpSpPr>
        <p:grpSpPr>
          <a:xfrm>
            <a:off x="2119745" y="1119578"/>
            <a:ext cx="3855028" cy="4200567"/>
            <a:chOff x="2119745" y="1119578"/>
            <a:chExt cx="3855028" cy="4200567"/>
          </a:xfrm>
        </p:grpSpPr>
        <p:sp>
          <p:nvSpPr>
            <p:cNvPr id="2" name="Rectangle 1"/>
            <p:cNvSpPr/>
            <p:nvPr/>
          </p:nvSpPr>
          <p:spPr>
            <a:xfrm>
              <a:off x="2119745" y="1122218"/>
              <a:ext cx="3855028"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Rectangle 17"/>
            <p:cNvSpPr/>
            <p:nvPr/>
          </p:nvSpPr>
          <p:spPr>
            <a:xfrm>
              <a:off x="3226361" y="1119578"/>
              <a:ext cx="1887055"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Physical</a:t>
              </a:r>
              <a:endParaRPr lang="de-CH" sz="1100" dirty="0">
                <a:solidFill>
                  <a:schemeClr val="tx2"/>
                </a:solidFill>
              </a:endParaRPr>
            </a:p>
          </p:txBody>
        </p:sp>
      </p:grpSp>
      <p:grpSp>
        <p:nvGrpSpPr>
          <p:cNvPr id="20" name="Group 19"/>
          <p:cNvGrpSpPr/>
          <p:nvPr/>
        </p:nvGrpSpPr>
        <p:grpSpPr>
          <a:xfrm>
            <a:off x="5978986" y="1119578"/>
            <a:ext cx="4328795" cy="4200567"/>
            <a:chOff x="5978986" y="1119578"/>
            <a:chExt cx="4328795" cy="4200567"/>
          </a:xfrm>
        </p:grpSpPr>
        <p:sp>
          <p:nvSpPr>
            <p:cNvPr id="16" name="Rectangle 15"/>
            <p:cNvSpPr/>
            <p:nvPr/>
          </p:nvSpPr>
          <p:spPr>
            <a:xfrm>
              <a:off x="5978986" y="1122218"/>
              <a:ext cx="4328795"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Rectangle 18"/>
            <p:cNvSpPr/>
            <p:nvPr/>
          </p:nvSpPr>
          <p:spPr>
            <a:xfrm>
              <a:off x="6920643" y="1119578"/>
              <a:ext cx="1635384"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Logical</a:t>
              </a:r>
              <a:endParaRPr lang="de-CH" sz="1100" dirty="0">
                <a:solidFill>
                  <a:schemeClr val="tx2"/>
                </a:solidFill>
              </a:endParaRPr>
            </a:p>
          </p:txBody>
        </p:sp>
      </p:grpSp>
    </p:spTree>
    <p:extLst>
      <p:ext uri="{BB962C8B-B14F-4D97-AF65-F5344CB8AC3E}">
        <p14:creationId xmlns:p14="http://schemas.microsoft.com/office/powerpoint/2010/main" val="296363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6022" t="25942" r="4212" b="3991"/>
          <a:stretch/>
        </p:blipFill>
        <p:spPr>
          <a:xfrm>
            <a:off x="1132610" y="1641763"/>
            <a:ext cx="10976935" cy="2364566"/>
          </a:xfrm>
          <a:prstGeom prst="rect">
            <a:avLst/>
          </a:prstGeom>
        </p:spPr>
      </p:pic>
      <p:sp>
        <p:nvSpPr>
          <p:cNvPr id="4" name="Rectangle 3"/>
          <p:cNvSpPr/>
          <p:nvPr/>
        </p:nvSpPr>
        <p:spPr>
          <a:xfrm>
            <a:off x="401257" y="4266102"/>
            <a:ext cx="75312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Connector</a:t>
            </a:r>
            <a:endParaRPr lang="de-CH" sz="1400" dirty="0"/>
          </a:p>
        </p:txBody>
      </p:sp>
    </p:spTree>
    <p:extLst>
      <p:ext uri="{BB962C8B-B14F-4D97-AF65-F5344CB8AC3E}">
        <p14:creationId xmlns:p14="http://schemas.microsoft.com/office/powerpoint/2010/main" val="603290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
        <p:nvSpPr>
          <p:cNvPr id="4" name="Rectangle 3"/>
          <p:cNvSpPr/>
          <p:nvPr/>
        </p:nvSpPr>
        <p:spPr>
          <a:xfrm>
            <a:off x="2011443" y="5006355"/>
            <a:ext cx="86180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missing </a:t>
            </a:r>
            <a:r>
              <a:rPr lang="en-US" sz="6600" dirty="0" err="1">
                <a:solidFill>
                  <a:schemeClr val="tx2"/>
                </a:solidFill>
                <a:latin typeface="Yanone Kaffeesatz Regular" panose="02000000000000000000" pitchFamily="2" charset="0"/>
              </a:rPr>
              <a:t>ConfigureAwait</a:t>
            </a:r>
            <a:r>
              <a:rPr lang="en-US" sz="6600" dirty="0">
                <a:solidFill>
                  <a:schemeClr val="tx2"/>
                </a:solidFill>
                <a:latin typeface="Yanone Kaffeesatz Regular" panose="02000000000000000000" pitchFamily="2" charset="0"/>
              </a:rPr>
              <a:t>(false) ;)</a:t>
            </a:r>
            <a:endParaRPr lang="de-CH" sz="6600" dirty="0">
              <a:solidFill>
                <a:schemeClr val="tx2"/>
              </a:solidFill>
            </a:endParaRPr>
          </a:p>
        </p:txBody>
      </p:sp>
    </p:spTree>
    <p:extLst>
      <p:ext uri="{BB962C8B-B14F-4D97-AF65-F5344CB8AC3E}">
        <p14:creationId xmlns:p14="http://schemas.microsoft.com/office/powerpoint/2010/main" val="18849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0483" t="13742" r="1989"/>
          <a:stretch/>
        </p:blipFill>
        <p:spPr>
          <a:xfrm>
            <a:off x="1122218" y="1148829"/>
            <a:ext cx="10671463" cy="3117273"/>
          </a:xfrm>
          <a:prstGeom prst="rect">
            <a:avLst/>
          </a:prstGeom>
        </p:spPr>
      </p:pic>
      <p:sp>
        <p:nvSpPr>
          <p:cNvPr id="4" name="Rectangle 3"/>
          <p:cNvSpPr/>
          <p:nvPr/>
        </p:nvSpPr>
        <p:spPr>
          <a:xfrm>
            <a:off x="401257" y="4266102"/>
            <a:ext cx="6893234"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Fork Connector</a:t>
            </a:r>
            <a:endParaRPr lang="de-CH" sz="1400" dirty="0"/>
          </a:p>
        </p:txBody>
      </p:sp>
    </p:spTree>
    <p:extLst>
      <p:ext uri="{BB962C8B-B14F-4D97-AF65-F5344CB8AC3E}">
        <p14:creationId xmlns:p14="http://schemas.microsoft.com/office/powerpoint/2010/main" val="2188283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257" y="4266102"/>
            <a:ext cx="9716121"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Fork Connector</a:t>
            </a:r>
            <a:endParaRPr lang="de-CH" sz="1400" dirty="0"/>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9545" t="13513"/>
          <a:stretch/>
        </p:blipFill>
        <p:spPr>
          <a:xfrm>
            <a:off x="623456" y="987135"/>
            <a:ext cx="11028218" cy="3187387"/>
          </a:xfrm>
          <a:prstGeom prst="rect">
            <a:avLst/>
          </a:prstGeom>
        </p:spPr>
      </p:pic>
    </p:spTree>
    <p:extLst>
      <p:ext uri="{BB962C8B-B14F-4D97-AF65-F5344CB8AC3E}">
        <p14:creationId xmlns:p14="http://schemas.microsoft.com/office/powerpoint/2010/main" val="1472367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5283" y="2644170"/>
            <a:ext cx="8281434"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Tree of Responsibility</a:t>
            </a:r>
            <a:endParaRPr lang="de-CH" sz="1200" dirty="0"/>
          </a:p>
        </p:txBody>
      </p:sp>
      <p:sp>
        <p:nvSpPr>
          <p:cNvPr id="3" name="Rectangle 2"/>
          <p:cNvSpPr/>
          <p:nvPr/>
        </p:nvSpPr>
        <p:spPr>
          <a:xfrm>
            <a:off x="1536924" y="4535948"/>
            <a:ext cx="9575057"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Keep calm and let your head explode</a:t>
            </a:r>
            <a:endParaRPr lang="de-CH" sz="6600" dirty="0"/>
          </a:p>
        </p:txBody>
      </p:sp>
    </p:spTree>
    <p:extLst>
      <p:ext uri="{BB962C8B-B14F-4D97-AF65-F5344CB8AC3E}">
        <p14:creationId xmlns:p14="http://schemas.microsoft.com/office/powerpoint/2010/main" val="181604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0AC5B5-865D-4084-94C8-42DD9FA8FCAC}"/>
              </a:ext>
            </a:extLst>
          </p:cNvPr>
          <p:cNvSpPr/>
          <p:nvPr/>
        </p:nvSpPr>
        <p:spPr>
          <a:xfrm>
            <a:off x="4515415" y="2181449"/>
            <a:ext cx="4092787" cy="2646878"/>
          </a:xfrm>
          <a:prstGeom prst="rect">
            <a:avLst/>
          </a:prstGeom>
        </p:spPr>
        <p:txBody>
          <a:bodyPr wrap="none">
            <a:spAutoFit/>
          </a:bodyPr>
          <a:lstStyle/>
          <a:p>
            <a:r>
              <a:rPr lang="en-US" sz="16600" dirty="0">
                <a:solidFill>
                  <a:schemeClr val="accent2">
                    <a:lumMod val="20000"/>
                    <a:lumOff val="80000"/>
                  </a:schemeClr>
                </a:solidFill>
                <a:latin typeface="Yanone Kaffeesatz Regular" panose="02000000000000000000" pitchFamily="2" charset="0"/>
              </a:rPr>
              <a:t>speed</a:t>
            </a:r>
            <a:endParaRPr lang="en-US" sz="16600" dirty="0">
              <a:solidFill>
                <a:schemeClr val="accent2">
                  <a:lumMod val="20000"/>
                  <a:lumOff val="80000"/>
                </a:schemeClr>
              </a:solidFill>
            </a:endParaRPr>
          </a:p>
        </p:txBody>
      </p:sp>
      <p:sp>
        <p:nvSpPr>
          <p:cNvPr id="7" name="Rectangle 6">
            <a:extLst>
              <a:ext uri="{FF2B5EF4-FFF2-40B4-BE49-F238E27FC236}">
                <a16:creationId xmlns:a16="http://schemas.microsoft.com/office/drawing/2014/main" id="{EF4AE73B-C79D-4898-82EC-7A0739328A7D}"/>
              </a:ext>
            </a:extLst>
          </p:cNvPr>
          <p:cNvSpPr/>
          <p:nvPr/>
        </p:nvSpPr>
        <p:spPr>
          <a:xfrm>
            <a:off x="4279365" y="2399912"/>
            <a:ext cx="4092787" cy="2646878"/>
          </a:xfrm>
          <a:prstGeom prst="rect">
            <a:avLst/>
          </a:prstGeom>
        </p:spPr>
        <p:txBody>
          <a:bodyPr wrap="none">
            <a:spAutoFit/>
          </a:bodyPr>
          <a:lstStyle/>
          <a:p>
            <a:r>
              <a:rPr lang="en-US" sz="16600" dirty="0">
                <a:solidFill>
                  <a:schemeClr val="accent2">
                    <a:lumMod val="20000"/>
                    <a:lumOff val="80000"/>
                  </a:schemeClr>
                </a:solidFill>
                <a:latin typeface="Yanone Kaffeesatz Regular" panose="02000000000000000000" pitchFamily="2" charset="0"/>
              </a:rPr>
              <a:t>speed</a:t>
            </a:r>
            <a:endParaRPr lang="en-US" sz="16600" dirty="0">
              <a:solidFill>
                <a:schemeClr val="accent2">
                  <a:lumMod val="20000"/>
                  <a:lumOff val="80000"/>
                </a:schemeClr>
              </a:solidFill>
            </a:endParaRPr>
          </a:p>
        </p:txBody>
      </p:sp>
      <p:sp>
        <p:nvSpPr>
          <p:cNvPr id="2" name="Rectangle 1">
            <a:extLst>
              <a:ext uri="{FF2B5EF4-FFF2-40B4-BE49-F238E27FC236}">
                <a16:creationId xmlns:a16="http://schemas.microsoft.com/office/drawing/2014/main" id="{1177D59A-FB60-4B1F-AEEC-0535231FB022}"/>
              </a:ext>
            </a:extLst>
          </p:cNvPr>
          <p:cNvSpPr/>
          <p:nvPr/>
        </p:nvSpPr>
        <p:spPr>
          <a:xfrm>
            <a:off x="3662481" y="1141047"/>
            <a:ext cx="4867038" cy="4124206"/>
          </a:xfrm>
          <a:prstGeom prst="rect">
            <a:avLst/>
          </a:prstGeom>
        </p:spPr>
        <p:txBody>
          <a:bodyPr wrap="none">
            <a:spAutoFit/>
          </a:bodyPr>
          <a:lstStyle/>
          <a:p>
            <a:r>
              <a:rPr lang="en-US" sz="9600" dirty="0">
                <a:solidFill>
                  <a:schemeClr val="accent2"/>
                </a:solidFill>
                <a:latin typeface="Yanone Kaffeesatz Regular" panose="02000000000000000000" pitchFamily="2" charset="0"/>
              </a:rPr>
              <a:t>The need for</a:t>
            </a:r>
          </a:p>
          <a:p>
            <a:pPr algn="ctr"/>
            <a:r>
              <a:rPr lang="en-US" sz="16600" dirty="0">
                <a:solidFill>
                  <a:schemeClr val="accent2"/>
                </a:solidFill>
                <a:latin typeface="Yanone Kaffeesatz Regular" panose="02000000000000000000" pitchFamily="2" charset="0"/>
              </a:rPr>
              <a:t>speed</a:t>
            </a:r>
            <a:endParaRPr lang="de-CH" sz="1200" dirty="0"/>
          </a:p>
        </p:txBody>
      </p:sp>
    </p:spTree>
    <p:extLst>
      <p:ext uri="{BB962C8B-B14F-4D97-AF65-F5344CB8AC3E}">
        <p14:creationId xmlns:p14="http://schemas.microsoft.com/office/powerpoint/2010/main" val="349373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09304682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1024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BCAF2F-0EF7-4DF4-9A36-B1C207D244D8}"/>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2356860"/>
            <a:ext cx="12192000" cy="2144280"/>
          </a:xfrm>
          <a:prstGeom prst="rect">
            <a:avLst/>
          </a:prstGeom>
        </p:spPr>
      </p:pic>
    </p:spTree>
    <p:extLst>
      <p:ext uri="{BB962C8B-B14F-4D97-AF65-F5344CB8AC3E}">
        <p14:creationId xmlns:p14="http://schemas.microsoft.com/office/powerpoint/2010/main" val="3221957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BA183B-8168-4FB6-9C55-71C8EC63E6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87111"/>
            <a:ext cx="12192000" cy="5083777"/>
          </a:xfrm>
          <a:prstGeom prst="rect">
            <a:avLst/>
          </a:prstGeom>
        </p:spPr>
      </p:pic>
    </p:spTree>
    <p:extLst>
      <p:ext uri="{BB962C8B-B14F-4D97-AF65-F5344CB8AC3E}">
        <p14:creationId xmlns:p14="http://schemas.microsoft.com/office/powerpoint/2010/main" val="3897234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77D59A-FB60-4B1F-AEEC-0535231FB022}"/>
              </a:ext>
            </a:extLst>
          </p:cNvPr>
          <p:cNvSpPr/>
          <p:nvPr/>
        </p:nvSpPr>
        <p:spPr>
          <a:xfrm>
            <a:off x="2541181" y="1905506"/>
            <a:ext cx="7109639" cy="3046988"/>
          </a:xfrm>
          <a:prstGeom prst="rect">
            <a:avLst/>
          </a:prstGeom>
        </p:spPr>
        <p:txBody>
          <a:bodyPr wrap="none">
            <a:spAutoFit/>
          </a:bodyPr>
          <a:lstStyle/>
          <a:p>
            <a:r>
              <a:rPr lang="en-US" sz="9600" dirty="0">
                <a:solidFill>
                  <a:schemeClr val="accent2"/>
                </a:solidFill>
                <a:latin typeface="Yanone Kaffeesatz Regular" panose="02000000000000000000" pitchFamily="2" charset="0"/>
              </a:rPr>
              <a:t>What if we write </a:t>
            </a:r>
            <a:br>
              <a:rPr lang="en-US" sz="9600" dirty="0">
                <a:solidFill>
                  <a:schemeClr val="accent2"/>
                </a:solidFill>
                <a:latin typeface="Yanone Kaffeesatz Regular" panose="02000000000000000000" pitchFamily="2" charset="0"/>
              </a:rPr>
            </a:br>
            <a:r>
              <a:rPr lang="en-US" sz="9600" dirty="0">
                <a:solidFill>
                  <a:schemeClr val="accent2"/>
                </a:solidFill>
                <a:latin typeface="Yanone Kaffeesatz Regular" panose="02000000000000000000" pitchFamily="2" charset="0"/>
              </a:rPr>
              <a:t>this code by hand?</a:t>
            </a:r>
            <a:endParaRPr lang="de-CH" sz="1200" dirty="0"/>
          </a:p>
        </p:txBody>
      </p:sp>
    </p:spTree>
    <p:extLst>
      <p:ext uri="{BB962C8B-B14F-4D97-AF65-F5344CB8AC3E}">
        <p14:creationId xmlns:p14="http://schemas.microsoft.com/office/powerpoint/2010/main" val="2973788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EE7352-F08E-4864-9268-9C2E0F5D6D46}"/>
              </a:ext>
            </a:extLst>
          </p:cNvPr>
          <p:cNvPicPr>
            <a:picLocks noChangeAspect="1"/>
          </p:cNvPicPr>
          <p:nvPr/>
        </p:nvPicPr>
        <p:blipFill>
          <a:blip r:embed="rId3"/>
          <a:stretch>
            <a:fillRect/>
          </a:stretch>
        </p:blipFill>
        <p:spPr>
          <a:xfrm>
            <a:off x="1519237" y="1790700"/>
            <a:ext cx="9153525" cy="3276600"/>
          </a:xfrm>
          <a:prstGeom prst="rect">
            <a:avLst/>
          </a:prstGeom>
        </p:spPr>
      </p:pic>
    </p:spTree>
    <p:extLst>
      <p:ext uri="{BB962C8B-B14F-4D97-AF65-F5344CB8AC3E}">
        <p14:creationId xmlns:p14="http://schemas.microsoft.com/office/powerpoint/2010/main" val="4051761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F08E14-D59E-4D9C-B395-43B82F83259F}"/>
              </a:ext>
            </a:extLst>
          </p:cNvPr>
          <p:cNvSpPr/>
          <p:nvPr/>
        </p:nvSpPr>
        <p:spPr>
          <a:xfrm>
            <a:off x="2541181" y="1905506"/>
            <a:ext cx="6599884"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Expression Trees</a:t>
            </a:r>
            <a:endParaRPr lang="de-CH" sz="1200" dirty="0"/>
          </a:p>
        </p:txBody>
      </p:sp>
      <p:sp>
        <p:nvSpPr>
          <p:cNvPr id="3" name="Rectangle 2">
            <a:extLst>
              <a:ext uri="{FF2B5EF4-FFF2-40B4-BE49-F238E27FC236}">
                <a16:creationId xmlns:a16="http://schemas.microsoft.com/office/drawing/2014/main" id="{3CCB4ADE-3EF1-4E28-BF97-6878668EEA55}"/>
              </a:ext>
            </a:extLst>
          </p:cNvPr>
          <p:cNvSpPr/>
          <p:nvPr/>
        </p:nvSpPr>
        <p:spPr>
          <a:xfrm>
            <a:off x="5304075" y="4186182"/>
            <a:ext cx="710451"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TBD</a:t>
            </a:r>
            <a:endParaRPr lang="de-CH" sz="4000" dirty="0">
              <a:solidFill>
                <a:schemeClr val="accent4"/>
              </a:solidFill>
            </a:endParaRPr>
          </a:p>
        </p:txBody>
      </p:sp>
    </p:spTree>
    <p:extLst>
      <p:ext uri="{BB962C8B-B14F-4D97-AF65-F5344CB8AC3E}">
        <p14:creationId xmlns:p14="http://schemas.microsoft.com/office/powerpoint/2010/main" val="606434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91773017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4944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NSB v6</a:t>
            </a:r>
            <a:endParaRPr lang="de-CH" dirty="0"/>
          </a:p>
        </p:txBody>
      </p:sp>
      <p:sp>
        <p:nvSpPr>
          <p:cNvPr id="3" name="Rectangle 2"/>
          <p:cNvSpPr/>
          <p:nvPr/>
        </p:nvSpPr>
        <p:spPr>
          <a:xfrm>
            <a:off x="6485270" y="1671407"/>
            <a:ext cx="5706729" cy="2308324"/>
          </a:xfrm>
          <a:prstGeom prst="rect">
            <a:avLst/>
          </a:prstGeom>
        </p:spPr>
        <p:txBody>
          <a:bodyPr wrap="square">
            <a:spAutoFit/>
          </a:bodyPr>
          <a:lstStyle/>
          <a:p>
            <a:r>
              <a:rPr lang="en-US" sz="3600" dirty="0">
                <a:solidFill>
                  <a:schemeClr val="tx2"/>
                </a:solidFill>
                <a:latin typeface="Yanone Kaffeesatz Regular" panose="02000000000000000000" pitchFamily="2" charset="0"/>
              </a:rPr>
              <a:t>Is </a:t>
            </a:r>
            <a:r>
              <a:rPr lang="en-US" sz="3600" dirty="0">
                <a:solidFill>
                  <a:schemeClr val="accent4"/>
                </a:solidFill>
                <a:latin typeface="Yanone Kaffeesatz Regular" panose="02000000000000000000" pitchFamily="2" charset="0"/>
              </a:rPr>
              <a:t>Async all the way</a:t>
            </a:r>
          </a:p>
          <a:p>
            <a:endParaRPr lang="en-US" sz="3600" dirty="0">
              <a:solidFill>
                <a:schemeClr val="accent4"/>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Uses the </a:t>
            </a:r>
            <a:r>
              <a:rPr lang="en-US" sz="3600" dirty="0">
                <a:solidFill>
                  <a:schemeClr val="accent4"/>
                </a:solidFill>
                <a:latin typeface="Yanone Kaffeesatz Regular" panose="02000000000000000000" pitchFamily="2" charset="0"/>
              </a:rPr>
              <a:t>chain of responsibility</a:t>
            </a:r>
            <a:r>
              <a:rPr lang="en-US" sz="3600" dirty="0">
                <a:solidFill>
                  <a:schemeClr val="tx2"/>
                </a:solidFill>
                <a:latin typeface="Yanone Kaffeesatz Regular" panose="02000000000000000000" pitchFamily="2" charset="0"/>
              </a:rPr>
              <a:t> pattern heavily</a:t>
            </a:r>
            <a:endParaRPr lang="en-US" sz="3600" dirty="0">
              <a:solidFill>
                <a:schemeClr val="accent4"/>
              </a:solidFill>
              <a:latin typeface="Yanone Kaffeesatz Regular" panose="02000000000000000000" pitchFamily="2" charset="0"/>
            </a:endParaRPr>
          </a:p>
        </p:txBody>
      </p:sp>
      <p:sp>
        <p:nvSpPr>
          <p:cNvPr id="4" name="Rectangle 3"/>
          <p:cNvSpPr/>
          <p:nvPr/>
        </p:nvSpPr>
        <p:spPr>
          <a:xfrm>
            <a:off x="891691" y="5318610"/>
            <a:ext cx="4725974"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particular.net/blog/</a:t>
            </a:r>
            <a:r>
              <a:rPr lang="de-CH" sz="2800" dirty="0">
                <a:solidFill>
                  <a:schemeClr val="accent4"/>
                </a:solidFill>
                <a:latin typeface="Yanone Kaffeesatz Regular" panose="02000000000000000000" pitchFamily="2" charset="0"/>
              </a:rPr>
              <a:t>async-await-its-time</a:t>
            </a:r>
          </a:p>
        </p:txBody>
      </p:sp>
      <p:sp>
        <p:nvSpPr>
          <p:cNvPr id="5" name="Rectangle 4"/>
          <p:cNvSpPr/>
          <p:nvPr/>
        </p:nvSpPr>
        <p:spPr>
          <a:xfrm>
            <a:off x="891691" y="5902293"/>
            <a:ext cx="6498895"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docs.particular.net/</a:t>
            </a:r>
            <a:r>
              <a:rPr lang="de-CH" sz="2800" dirty="0">
                <a:solidFill>
                  <a:schemeClr val="accent4"/>
                </a:solidFill>
                <a:latin typeface="Yanone Kaffeesatz Regular" panose="02000000000000000000" pitchFamily="2" charset="0"/>
              </a:rPr>
              <a:t>nservicebus/pipeline/customizing-v6</a:t>
            </a:r>
          </a:p>
        </p:txBody>
      </p:sp>
    </p:spTree>
    <p:extLst>
      <p:ext uri="{BB962C8B-B14F-4D97-AF65-F5344CB8AC3E}">
        <p14:creationId xmlns:p14="http://schemas.microsoft.com/office/powerpoint/2010/main" val="3027941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68" y="1290093"/>
            <a:ext cx="5706729" cy="1754326"/>
          </a:xfrm>
          <a:prstGeom prst="rect">
            <a:avLst/>
          </a:prstGeom>
        </p:spPr>
        <p:txBody>
          <a:bodyPr wrap="square">
            <a:spAutoFit/>
          </a:bodyPr>
          <a:lstStyle/>
          <a:p>
            <a:r>
              <a:rPr lang="en-US" sz="3600" dirty="0">
                <a:solidFill>
                  <a:schemeClr val="tx2"/>
                </a:solidFill>
                <a:latin typeface="Yanone Kaffeesatz Regular" panose="02000000000000000000" pitchFamily="2" charset="0"/>
              </a:rPr>
              <a:t>Chain of Responsibility or Russian Dolls</a:t>
            </a:r>
          </a:p>
          <a:p>
            <a:r>
              <a:rPr lang="en-US" sz="3600" dirty="0">
                <a:solidFill>
                  <a:schemeClr val="tx2"/>
                </a:solidFill>
                <a:latin typeface="Yanone Kaffeesatz Regular" panose="02000000000000000000" pitchFamily="2" charset="0"/>
              </a:rPr>
              <a:t>is a </a:t>
            </a:r>
            <a:r>
              <a:rPr lang="en-US" sz="3600" dirty="0" err="1">
                <a:solidFill>
                  <a:schemeClr val="accent4"/>
                </a:solidFill>
                <a:latin typeface="Yanone Kaffeesatz Regular" panose="02000000000000000000" pitchFamily="2" charset="0"/>
              </a:rPr>
              <a:t>flextensible</a:t>
            </a:r>
            <a:r>
              <a:rPr lang="en-US" sz="3600" dirty="0">
                <a:solidFill>
                  <a:schemeClr val="tx2"/>
                </a:solidFill>
                <a:latin typeface="Yanone Kaffeesatz Regular" panose="02000000000000000000" pitchFamily="2" charset="0"/>
              </a:rPr>
              <a:t> pattern ideally suited to build </a:t>
            </a:r>
            <a:r>
              <a:rPr lang="en-US" sz="3600" dirty="0">
                <a:solidFill>
                  <a:schemeClr val="accent4"/>
                </a:solidFill>
                <a:latin typeface="Yanone Kaffeesatz Regular" panose="02000000000000000000" pitchFamily="2" charset="0"/>
              </a:rPr>
              <a:t>robust IO bound pipelines</a:t>
            </a: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
        <p:nvSpPr>
          <p:cNvPr id="8" name="Rectangle 7"/>
          <p:cNvSpPr/>
          <p:nvPr/>
        </p:nvSpPr>
        <p:spPr>
          <a:xfrm>
            <a:off x="6494332" y="3502501"/>
            <a:ext cx="5706729" cy="1200329"/>
          </a:xfrm>
          <a:prstGeom prst="rect">
            <a:avLst/>
          </a:prstGeom>
        </p:spPr>
        <p:txBody>
          <a:bodyPr wrap="square">
            <a:spAutoFit/>
          </a:bodyPr>
          <a:lstStyle/>
          <a:p>
            <a:r>
              <a:rPr lang="en-US" sz="3600" dirty="0">
                <a:solidFill>
                  <a:schemeClr val="tx2"/>
                </a:solidFill>
                <a:latin typeface="Yanone Kaffeesatz Regular" panose="02000000000000000000" pitchFamily="2" charset="0"/>
              </a:rPr>
              <a:t>The pattern is used in </a:t>
            </a:r>
            <a:r>
              <a:rPr lang="en-US" sz="3600" dirty="0">
                <a:solidFill>
                  <a:schemeClr val="accent4"/>
                </a:solidFill>
                <a:latin typeface="Yanone Kaffeesatz Regular" panose="02000000000000000000" pitchFamily="2" charset="0"/>
              </a:rPr>
              <a:t>many OSS</a:t>
            </a:r>
            <a:r>
              <a:rPr lang="en-US" sz="3600" dirty="0">
                <a:solidFill>
                  <a:schemeClr val="tx2"/>
                </a:solidFill>
                <a:latin typeface="Yanone Kaffeesatz Regular" panose="02000000000000000000" pitchFamily="2" charset="0"/>
              </a:rPr>
              <a:t> projects</a:t>
            </a:r>
            <a:endParaRPr lang="en-US" sz="3600" dirty="0">
              <a:solidFill>
                <a:schemeClr val="accent4"/>
              </a:solidFill>
              <a:latin typeface="Yanone Kaffeesatz Regular" panose="02000000000000000000" pitchFamily="2" charset="0"/>
            </a:endParaRPr>
          </a:p>
        </p:txBody>
      </p:sp>
      <p:sp>
        <p:nvSpPr>
          <p:cNvPr id="9" name="Rectangle 8"/>
          <p:cNvSpPr/>
          <p:nvPr/>
        </p:nvSpPr>
        <p:spPr>
          <a:xfrm>
            <a:off x="6494333" y="5160912"/>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Know it, learn it, love it </a:t>
            </a:r>
            <a:r>
              <a:rPr lang="en-US" sz="3600" dirty="0">
                <a:solidFill>
                  <a:schemeClr val="tx2"/>
                </a:solidFill>
                <a:latin typeface="Yanone Kaffeesatz Regular" panose="02000000000000000000" pitchFamily="2" charset="0"/>
              </a:rPr>
              <a:t>*</a:t>
            </a:r>
            <a:endParaRPr lang="en-US" sz="3600" dirty="0">
              <a:solidFill>
                <a:schemeClr val="accent4"/>
              </a:solidFill>
              <a:latin typeface="Yanone Kaffeesatz Regular" panose="02000000000000000000" pitchFamily="2" charset="0"/>
            </a:endParaRPr>
          </a:p>
        </p:txBody>
      </p:sp>
      <p:sp>
        <p:nvSpPr>
          <p:cNvPr id="2" name="Rectangle 1"/>
          <p:cNvSpPr/>
          <p:nvPr/>
        </p:nvSpPr>
        <p:spPr>
          <a:xfrm>
            <a:off x="8605759" y="6374992"/>
            <a:ext cx="3586238" cy="369332"/>
          </a:xfrm>
          <a:prstGeom prst="rect">
            <a:avLst/>
          </a:prstGeom>
        </p:spPr>
        <p:txBody>
          <a:bodyPr wrap="none">
            <a:spAutoFit/>
          </a:bodyPr>
          <a:lstStyle/>
          <a:p>
            <a:r>
              <a:rPr lang="en-US" dirty="0">
                <a:solidFill>
                  <a:schemeClr val="accent3"/>
                </a:solidFill>
                <a:latin typeface="Yanone Kaffeesatz Regular" panose="02000000000000000000" pitchFamily="2" charset="0"/>
              </a:rPr>
              <a:t>Probably copyrighted by the .NET Rocks guys ;)*</a:t>
            </a:r>
            <a:endParaRPr lang="de-CH" dirty="0">
              <a:solidFill>
                <a:schemeClr val="accent3"/>
              </a:solidFill>
            </a:endParaRPr>
          </a:p>
        </p:txBody>
      </p:sp>
    </p:spTree>
    <p:extLst>
      <p:ext uri="{BB962C8B-B14F-4D97-AF65-F5344CB8AC3E}">
        <p14:creationId xmlns:p14="http://schemas.microsoft.com/office/powerpoint/2010/main" val="2436182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5679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6532558"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a:solidFill>
                  <a:schemeClr val="accent4"/>
                </a:solidFill>
                <a:latin typeface="Yanone Kaffeesatz Regular" panose="02000000000000000000" pitchFamily="2" charset="0"/>
              </a:rPr>
              <a:t>async-dolls</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97120" y="1666596"/>
            <a:ext cx="5552784" cy="3416320"/>
          </a:xfrm>
          <a:prstGeom prst="rect">
            <a:avLst/>
          </a:prstGeom>
        </p:spPr>
        <p:txBody>
          <a:bodyPr wrap="square">
            <a:spAutoFit/>
          </a:bodyPr>
          <a:lstStyle/>
          <a:p>
            <a:r>
              <a:rPr lang="de-CH" sz="3600" dirty="0">
                <a:solidFill>
                  <a:schemeClr val="tx2"/>
                </a:solidFill>
                <a:latin typeface="Yanone Kaffeesatz Regular" panose="02000000000000000000" pitchFamily="2" charset="0"/>
              </a:rPr>
              <a:t> appBuilder.Use(</a:t>
            </a:r>
            <a:r>
              <a:rPr lang="de-CH" sz="3600" dirty="0">
                <a:solidFill>
                  <a:schemeClr val="accent4"/>
                </a:solidFill>
                <a:latin typeface="Yanone Kaffeesatz Regular" panose="02000000000000000000" pitchFamily="2" charset="0"/>
              </a:rPr>
              <a:t>async </a:t>
            </a:r>
            <a:r>
              <a:rPr lang="de-CH" sz="3600" dirty="0">
                <a:solidFill>
                  <a:schemeClr val="tx2"/>
                </a:solidFill>
                <a:latin typeface="Yanone Kaffeesatz Regular" panose="02000000000000000000" pitchFamily="2" charset="0"/>
              </a:rPr>
              <a:t>(ctx, next) =&gt;</a:t>
            </a:r>
          </a:p>
          <a:p>
            <a:r>
              <a:rPr lang="de-CH"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 do some things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await</a:t>
            </a:r>
            <a:r>
              <a:rPr lang="de-CH" sz="3600" dirty="0">
                <a:solidFill>
                  <a:schemeClr val="tx2"/>
                </a:solidFill>
                <a:latin typeface="Yanone Kaffeesatz Regular" panose="02000000000000000000" pitchFamily="2" charset="0"/>
              </a:rPr>
              <a:t> next();</a:t>
            </a:r>
          </a:p>
          <a:p>
            <a:r>
              <a:rPr lang="en-US" sz="3600" dirty="0">
                <a:solidFill>
                  <a:schemeClr val="tx2"/>
                </a:solidFill>
                <a:latin typeface="Yanone Kaffeesatz Regular" panose="02000000000000000000" pitchFamily="2" charset="0"/>
              </a:rPr>
              <a:t>   // or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a:t>
            </a:r>
          </a:p>
        </p:txBody>
      </p:sp>
      <p:sp>
        <p:nvSpPr>
          <p:cNvPr id="4" name="Rectangle 3"/>
          <p:cNvSpPr/>
          <p:nvPr/>
        </p:nvSpPr>
        <p:spPr>
          <a:xfrm>
            <a:off x="72761" y="4042620"/>
            <a:ext cx="4999745"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OWIN</a:t>
            </a:r>
            <a:endParaRPr lang="de-CH" sz="1200" dirty="0"/>
          </a:p>
        </p:txBody>
      </p:sp>
    </p:spTree>
    <p:extLst>
      <p:ext uri="{BB962C8B-B14F-4D97-AF65-F5344CB8AC3E}">
        <p14:creationId xmlns:p14="http://schemas.microsoft.com/office/powerpoint/2010/main" val="1997481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2348" y="1768017"/>
            <a:ext cx="2558625" cy="3837938"/>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8777" y="1817138"/>
            <a:ext cx="7614446" cy="4401205"/>
          </a:xfrm>
          <a:prstGeom prst="rect">
            <a:avLst/>
          </a:prstGeom>
        </p:spPr>
        <p:txBody>
          <a:bodyPr wrap="square">
            <a:spAutoFit/>
          </a:bodyPr>
          <a:lstStyle/>
          <a:p>
            <a:r>
              <a:rPr lang="de-CH" sz="2800" dirty="0" err="1">
                <a:solidFill>
                  <a:schemeClr val="tx2"/>
                </a:solidFill>
                <a:latin typeface="Yanone Kaffeesatz Regular" panose="02000000000000000000" pitchFamily="2" charset="0"/>
              </a:rPr>
              <a:t>public</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class</a:t>
            </a:r>
            <a:r>
              <a:rPr lang="de-CH" sz="2800" dirty="0">
                <a:solidFill>
                  <a:schemeClr val="tx2"/>
                </a:solidFill>
                <a:latin typeface="Yanone Kaffeesatz Regular" panose="02000000000000000000" pitchFamily="2" charset="0"/>
              </a:rPr>
              <a:t> Startup {</a:t>
            </a: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public</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void</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Configure</a:t>
            </a:r>
            <a:r>
              <a:rPr lang="de-CH" sz="2800" dirty="0">
                <a:solidFill>
                  <a:schemeClr val="tx2"/>
                </a:solidFill>
                <a:latin typeface="Yanone Kaffeesatz Regular" panose="02000000000000000000" pitchFamily="2" charset="0"/>
              </a:rPr>
              <a:t>(</a:t>
            </a:r>
            <a:r>
              <a:rPr lang="de-CH" sz="2800" dirty="0" err="1">
                <a:solidFill>
                  <a:schemeClr val="tx2"/>
                </a:solidFill>
                <a:latin typeface="Yanone Kaffeesatz Regular" panose="02000000000000000000" pitchFamily="2" charset="0"/>
              </a:rPr>
              <a:t>IApplicationBuilder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app</a:t>
            </a:r>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app.Use</a:t>
            </a:r>
            <a:r>
              <a:rPr lang="de-CH" sz="2800" dirty="0">
                <a:solidFill>
                  <a:schemeClr val="tx2"/>
                </a:solidFill>
                <a:latin typeface="Yanone Kaffeesatz Regular" panose="02000000000000000000" pitchFamily="2" charset="0"/>
              </a:rPr>
              <a:t>(</a:t>
            </a:r>
            <a:r>
              <a:rPr lang="de-CH" sz="2800" dirty="0" err="1">
                <a:solidFill>
                  <a:schemeClr val="accent4"/>
                </a:solidFill>
                <a:latin typeface="Yanone Kaffeesatz Regular" panose="02000000000000000000" pitchFamily="2" charset="0"/>
              </a:rPr>
              <a:t>async</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context</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next</a:t>
            </a:r>
            <a:r>
              <a:rPr lang="de-CH" sz="2800" dirty="0">
                <a:solidFill>
                  <a:schemeClr val="tx2"/>
                </a:solidFill>
                <a:latin typeface="Yanone Kaffeesatz Regular" panose="02000000000000000000" pitchFamily="2" charset="0"/>
              </a:rPr>
              <a:t>) =&gt;</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 do </a:t>
            </a:r>
            <a:r>
              <a:rPr lang="de-CH" sz="2800" dirty="0" err="1">
                <a:solidFill>
                  <a:schemeClr val="tx2"/>
                </a:solidFill>
                <a:latin typeface="Yanone Kaffeesatz Regular" panose="02000000000000000000" pitchFamily="2" charset="0"/>
              </a:rPr>
              <a:t>some</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things</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await</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next.Invoke</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 </a:t>
            </a:r>
            <a:r>
              <a:rPr lang="de-CH" sz="2800" dirty="0" err="1">
                <a:solidFill>
                  <a:schemeClr val="tx2"/>
                </a:solidFill>
                <a:latin typeface="Yanone Kaffeesatz Regular" panose="02000000000000000000" pitchFamily="2" charset="0"/>
              </a:rPr>
              <a:t>or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a:t>
            </a:r>
          </a:p>
        </p:txBody>
      </p:sp>
      <p:sp>
        <p:nvSpPr>
          <p:cNvPr id="4" name="Rectangle 3"/>
          <p:cNvSpPr/>
          <p:nvPr/>
        </p:nvSpPr>
        <p:spPr>
          <a:xfrm>
            <a:off x="314836" y="247478"/>
            <a:ext cx="10985768"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ASP.NET Core Middleware</a:t>
            </a:r>
            <a:endParaRPr lang="de-CH" sz="1200" dirty="0"/>
          </a:p>
        </p:txBody>
      </p:sp>
    </p:spTree>
    <p:extLst>
      <p:ext uri="{BB962C8B-B14F-4D97-AF65-F5344CB8AC3E}">
        <p14:creationId xmlns:p14="http://schemas.microsoft.com/office/powerpoint/2010/main" val="794620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0210" y="2257432"/>
            <a:ext cx="7614446" cy="3970318"/>
          </a:xfrm>
          <a:prstGeom prst="rect">
            <a:avLst/>
          </a:prstGeom>
        </p:spPr>
        <p:txBody>
          <a:bodyPr wrap="square">
            <a:spAutoFit/>
          </a:bodyPr>
          <a:lstStyle/>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class</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ActionFilter</a:t>
            </a:r>
            <a:r>
              <a:rPr lang="de-CH" sz="2800" dirty="0">
                <a:solidFill>
                  <a:schemeClr val="tx2"/>
                </a:solidFill>
                <a:latin typeface="Yanone Kaffeesatz Regular" panose="02000000000000000000" pitchFamily="2" charset="0"/>
              </a:rPr>
              <a:t> : </a:t>
            </a:r>
            <a:r>
              <a:rPr lang="de-CH" sz="2800" dirty="0" err="1">
                <a:solidFill>
                  <a:schemeClr val="tx2"/>
                </a:solidFill>
                <a:latin typeface="Yanone Kaffeesatz Regular" panose="02000000000000000000" pitchFamily="2" charset="0"/>
              </a:rPr>
              <a:t>IAsyncActionFilter</a:t>
            </a:r>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public</a:t>
            </a:r>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async</a:t>
            </a:r>
            <a:r>
              <a:rPr lang="de-CH" sz="2800" dirty="0">
                <a:solidFill>
                  <a:schemeClr val="accent4"/>
                </a:solidFill>
                <a:latin typeface="Yanone Kaffeesatz Regular" panose="02000000000000000000" pitchFamily="2" charset="0"/>
              </a:rPr>
              <a:t> Task</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OnActionExecutionAsync</a:t>
            </a:r>
            <a:r>
              <a:rPr lang="de-CH" sz="2800" dirty="0">
                <a:solidFill>
                  <a:schemeClr val="tx2"/>
                </a:solidFill>
                <a:latin typeface="Yanone Kaffeesatz Regular" panose="02000000000000000000" pitchFamily="2" charset="0"/>
              </a:rPr>
              <a:t>(</a:t>
            </a:r>
            <a:br>
              <a:rPr lang="de-CH" sz="2800" dirty="0">
                <a:solidFill>
                  <a:schemeClr val="tx2"/>
                </a:solidFill>
                <a:latin typeface="Yanone Kaffeesatz Regular" panose="02000000000000000000" pitchFamily="2" charset="0"/>
              </a:rPr>
            </a:b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ActionExecutionContext</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context</a:t>
            </a:r>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ActionExecutionDelegate</a:t>
            </a:r>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next</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 do </a:t>
            </a:r>
            <a:r>
              <a:rPr lang="de-CH" sz="2800" dirty="0" err="1">
                <a:solidFill>
                  <a:schemeClr val="tx2"/>
                </a:solidFill>
                <a:latin typeface="Yanone Kaffeesatz Regular" panose="02000000000000000000" pitchFamily="2" charset="0"/>
              </a:rPr>
              <a:t>some</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things</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var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resultContext</a:t>
            </a:r>
            <a:r>
              <a:rPr lang="de-CH" sz="2800" dirty="0">
                <a:solidFill>
                  <a:schemeClr val="tx2"/>
                </a:solidFill>
                <a:latin typeface="Yanone Kaffeesatz Regular" panose="02000000000000000000" pitchFamily="2" charset="0"/>
              </a:rPr>
              <a:t> = </a:t>
            </a:r>
            <a:r>
              <a:rPr lang="de-CH" sz="2800" dirty="0" err="1">
                <a:solidFill>
                  <a:schemeClr val="accent4"/>
                </a:solidFill>
                <a:latin typeface="Yanone Kaffeesatz Regular" panose="02000000000000000000" pitchFamily="2" charset="0"/>
              </a:rPr>
              <a:t>await</a:t>
            </a:r>
            <a:r>
              <a:rPr lang="de-CH" sz="2800" dirty="0">
                <a:solidFill>
                  <a:schemeClr val="accent4"/>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next</a:t>
            </a:r>
            <a:r>
              <a:rPr lang="de-CH" sz="2800" dirty="0">
                <a:solidFill>
                  <a:schemeClr val="accent4"/>
                </a:solidFill>
                <a:latin typeface="Yanone Kaffeesatz Regular" panose="02000000000000000000" pitchFamily="2" charset="0"/>
              </a:rPr>
              <a:t>()</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 </a:t>
            </a:r>
            <a:r>
              <a:rPr lang="de-CH" sz="2800" dirty="0" err="1">
                <a:solidFill>
                  <a:schemeClr val="tx2"/>
                </a:solidFill>
                <a:latin typeface="Yanone Kaffeesatz Regular" panose="02000000000000000000" pitchFamily="2" charset="0"/>
              </a:rPr>
              <a:t>or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p>
        </p:txBody>
      </p:sp>
      <p:sp>
        <p:nvSpPr>
          <p:cNvPr id="4" name="Rectangle 3"/>
          <p:cNvSpPr/>
          <p:nvPr/>
        </p:nvSpPr>
        <p:spPr>
          <a:xfrm>
            <a:off x="314836" y="247478"/>
            <a:ext cx="8872296"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ASP.NET Core Filters</a:t>
            </a:r>
            <a:endParaRPr lang="de-CH" sz="1200" dirty="0"/>
          </a:p>
        </p:txBody>
      </p:sp>
    </p:spTree>
    <p:extLst>
      <p:ext uri="{BB962C8B-B14F-4D97-AF65-F5344CB8AC3E}">
        <p14:creationId xmlns:p14="http://schemas.microsoft.com/office/powerpoint/2010/main" val="163107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3105835"/>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Chain of Responsibility</a:t>
            </a:r>
            <a:endParaRPr lang="en-US" sz="3600" dirty="0">
              <a:solidFill>
                <a:schemeClr val="tx2"/>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286440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964346" y="1959428"/>
            <a:ext cx="10263308" cy="2939145"/>
            <a:chOff x="571179" y="1709696"/>
            <a:chExt cx="10263308" cy="2939145"/>
          </a:xfrm>
        </p:grpSpPr>
        <p:grpSp>
          <p:nvGrpSpPr>
            <p:cNvPr id="6" name="Group 5"/>
            <p:cNvGrpSpPr/>
            <p:nvPr/>
          </p:nvGrpSpPr>
          <p:grpSpPr>
            <a:xfrm>
              <a:off x="2712462" y="2442242"/>
              <a:ext cx="6866965" cy="2206599"/>
              <a:chOff x="1921007" y="1389529"/>
              <a:chExt cx="6866965" cy="2206599"/>
            </a:xfrm>
          </p:grpSpPr>
          <p:sp>
            <p:nvSpPr>
              <p:cNvPr id="2" name="Rectangle 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3" name="Rectangle 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4" name="Rectangle 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5" name="Rectangle 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grpSp>
        <p:cxnSp>
          <p:nvCxnSpPr>
            <p:cNvPr id="8" name="Straight Connector 7"/>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179"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Client</a:t>
              </a:r>
            </a:p>
          </p:txBody>
        </p:sp>
      </p:grpSp>
    </p:spTree>
    <p:extLst>
      <p:ext uri="{BB962C8B-B14F-4D97-AF65-F5344CB8AC3E}">
        <p14:creationId xmlns:p14="http://schemas.microsoft.com/office/powerpoint/2010/main" val="77282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279265236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1624</Words>
  <Application>Microsoft Office PowerPoint</Application>
  <PresentationFormat>Widescreen</PresentationFormat>
  <Paragraphs>247</Paragraphs>
  <Slides>42</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147</cp:revision>
  <dcterms:created xsi:type="dcterms:W3CDTF">2016-02-22T14:00:45Z</dcterms:created>
  <dcterms:modified xsi:type="dcterms:W3CDTF">2018-09-09T08:32:32Z</dcterms:modified>
</cp:coreProperties>
</file>