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78" r:id="rId2"/>
    <p:sldId id="268" r:id="rId3"/>
    <p:sldId id="288" r:id="rId4"/>
    <p:sldId id="331" r:id="rId5"/>
    <p:sldId id="332" r:id="rId6"/>
    <p:sldId id="277" r:id="rId7"/>
    <p:sldId id="310" r:id="rId8"/>
    <p:sldId id="311" r:id="rId9"/>
    <p:sldId id="333" r:id="rId10"/>
    <p:sldId id="313" r:id="rId11"/>
    <p:sldId id="314" r:id="rId12"/>
    <p:sldId id="315" r:id="rId13"/>
    <p:sldId id="316" r:id="rId14"/>
    <p:sldId id="317" r:id="rId15"/>
    <p:sldId id="342" r:id="rId16"/>
    <p:sldId id="321" r:id="rId17"/>
    <p:sldId id="343" r:id="rId18"/>
    <p:sldId id="319" r:id="rId19"/>
    <p:sldId id="349" r:id="rId20"/>
    <p:sldId id="348" r:id="rId21"/>
    <p:sldId id="350" r:id="rId22"/>
    <p:sldId id="351" r:id="rId23"/>
    <p:sldId id="345" r:id="rId24"/>
    <p:sldId id="346" r:id="rId25"/>
    <p:sldId id="320" r:id="rId26"/>
    <p:sldId id="344" r:id="rId27"/>
    <p:sldId id="347" r:id="rId28"/>
    <p:sldId id="352" r:id="rId29"/>
    <p:sldId id="353" r:id="rId30"/>
    <p:sldId id="334" r:id="rId31"/>
    <p:sldId id="335" r:id="rId32"/>
    <p:sldId id="336" r:id="rId33"/>
    <p:sldId id="339" r:id="rId34"/>
    <p:sldId id="338" r:id="rId35"/>
    <p:sldId id="340" r:id="rId36"/>
    <p:sldId id="341" r:id="rId37"/>
    <p:sldId id="324" r:id="rId38"/>
    <p:sldId id="293" r:id="rId39"/>
    <p:sldId id="273" r:id="rId40"/>
    <p:sldId id="267" r:id="rId41"/>
    <p:sldId id="330" r:id="rId42"/>
    <p:sldId id="275" r:id="rId43"/>
    <p:sldId id="27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Lst>
        </p14:section>
        <p14:section name="Chain of Responsibility" id="{6F7A7B6D-14D9-4A38-9551-9FDC7EEC6F33}">
          <p14:sldIdLst>
            <p14:sldId id="288"/>
            <p14:sldId id="331"/>
            <p14:sldId id="332"/>
            <p14:sldId id="277"/>
            <p14:sldId id="310"/>
            <p14:sldId id="311"/>
            <p14:sldId id="333"/>
            <p14:sldId id="313"/>
            <p14:sldId id="314"/>
            <p14:sldId id="315"/>
            <p14:sldId id="316"/>
            <p14:sldId id="317"/>
            <p14:sldId id="342"/>
            <p14:sldId id="321"/>
            <p14:sldId id="343"/>
            <p14:sldId id="319"/>
          </p14:sldIdLst>
        </p14:section>
        <p14:section name="Build It" id="{E09579EF-7AB0-4244-BB57-E3D41E728303}">
          <p14:sldIdLst>
            <p14:sldId id="349"/>
            <p14:sldId id="348"/>
            <p14:sldId id="350"/>
            <p14:sldId id="351"/>
            <p14:sldId id="345"/>
            <p14:sldId id="346"/>
            <p14:sldId id="320"/>
            <p14:sldId id="344"/>
            <p14:sldId id="347"/>
            <p14:sldId id="352"/>
            <p14:sldId id="353"/>
            <p14:sldId id="334"/>
            <p14:sldId id="335"/>
            <p14:sldId id="336"/>
            <p14:sldId id="339"/>
            <p14:sldId id="338"/>
            <p14:sldId id="340"/>
            <p14:sldId id="341"/>
          </p14:sldIdLst>
        </p14:section>
        <p14:section name="Q &amp; A" id="{EC3F6F94-2D82-4EB0-B8B3-D1EDFDD37945}">
          <p14:sldIdLst>
            <p14:sldId id="324"/>
            <p14:sldId id="293"/>
            <p14:sldId id="273"/>
            <p14:sldId id="267"/>
            <p14:sldId id="330"/>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99" d="100"/>
          <a:sy n="99" d="100"/>
        </p:scale>
        <p:origin x="1214" y="82"/>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17.06.2016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my talk about the chain of responsibility</a:t>
            </a:r>
            <a:r>
              <a:rPr lang="en-US" baseline="0" dirty="0"/>
              <a:t> principle applied in IO bound </a:t>
            </a:r>
            <a:r>
              <a:rPr lang="en-US" baseline="0" dirty="0" err="1"/>
              <a:t>demains</a:t>
            </a:r>
            <a:r>
              <a:rPr lang="en-US" baseline="0" dirty="0"/>
              <a:t> with </a:t>
            </a:r>
            <a:r>
              <a:rPr lang="en-US" baseline="0" dirty="0" err="1"/>
              <a:t>async</a:t>
            </a:r>
            <a:r>
              <a:rPr lang="en-US" baseline="0" dirty="0"/>
              <a:t>/await</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018762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840544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laundry machine</a:t>
            </a:r>
          </a:p>
          <a:p>
            <a:endParaRPr lang="en-US" baseline="0" dirty="0"/>
          </a:p>
          <a:p>
            <a:pPr marL="171450" indent="-171450">
              <a:buFont typeface="Arial" panose="020B0604020202020204" pitchFamily="34" charset="0"/>
              <a:buChar char="•"/>
            </a:pPr>
            <a:r>
              <a:rPr lang="en-US" baseline="0" dirty="0"/>
              <a:t>So the state of the task representing the laundry machine would be running, not running, completed</a:t>
            </a:r>
          </a:p>
          <a:p>
            <a:pPr marL="171450" indent="-171450">
              <a:buFont typeface="Arial" panose="020B0604020202020204" pitchFamily="34" charset="0"/>
              <a:buChar char="•"/>
            </a:pPr>
            <a:r>
              <a:rPr lang="en-US" baseline="0" dirty="0"/>
              <a:t>The outcome should be clean clothes</a:t>
            </a:r>
          </a:p>
          <a:p>
            <a:pPr marL="171450" indent="-171450">
              <a:buFont typeface="Arial" panose="020B0604020202020204" pitchFamily="34" charset="0"/>
              <a:buChar char="•"/>
            </a:pPr>
            <a:r>
              <a:rPr lang="en-US" baseline="0" dirty="0"/>
              <a:t>I can late start the machine with a timer, or the machine can decide to run a health check before the process starts</a:t>
            </a:r>
          </a:p>
          <a:p>
            <a:pPr marL="171450" indent="-171450">
              <a:buFont typeface="Arial" panose="020B0604020202020204" pitchFamily="34" charset="0"/>
              <a:buChar char="•"/>
            </a:pPr>
            <a:r>
              <a:rPr lang="en-US" baseline="0" dirty="0"/>
              <a:t>It is also possible that because of failures the machine never starts</a:t>
            </a:r>
          </a:p>
          <a:p>
            <a:pPr marL="171450" indent="-171450">
              <a:buFont typeface="Arial" panose="020B0604020202020204" pitchFamily="34" charset="0"/>
              <a:buChar char="•"/>
            </a:pPr>
            <a:r>
              <a:rPr lang="en-US" baseline="0" dirty="0"/>
              <a:t>Or even more likely my wife cancels the process because yet again I’ve chosen the wrong temperature</a:t>
            </a:r>
          </a:p>
          <a:p>
            <a:endParaRPr lang="en-US" baseline="0" dirty="0"/>
          </a:p>
          <a:p>
            <a:r>
              <a:rPr lang="en-US" baseline="0" dirty="0"/>
              <a:t>The CPU-bound task</a:t>
            </a:r>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409254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Yanone Kaffeesatz Regular" panose="02000000000000000000" pitchFamily="2" charset="0"/>
              </a:rPr>
              <a:t>Can be compared to me doing the laundry manually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Yanone Kaffeesatz Regular" panose="02000000000000000000" pitchFamily="2"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Yanone Kaffeesatz Regular" panose="02000000000000000000" pitchFamily="2" charset="0"/>
              </a:rPr>
              <a:t>No matter whether the task is IO or CPU bound,</a:t>
            </a:r>
            <a:r>
              <a:rPr lang="en-US" sz="1200" baseline="0" dirty="0">
                <a:solidFill>
                  <a:schemeClr val="tx2"/>
                </a:solidFill>
                <a:latin typeface="Yanone Kaffeesatz Regular" panose="02000000000000000000" pitchFamily="2" charset="0"/>
              </a:rPr>
              <a:t> T</a:t>
            </a:r>
            <a:r>
              <a:rPr lang="en-US" sz="1200" dirty="0">
                <a:solidFill>
                  <a:schemeClr val="tx2"/>
                </a:solidFill>
                <a:latin typeface="Yanone Kaffeesatz Regular" panose="02000000000000000000" pitchFamily="2" charset="0"/>
              </a:rPr>
              <a:t>hreads are the w</a:t>
            </a:r>
            <a:r>
              <a:rPr lang="en-US" sz="1200" dirty="0">
                <a:solidFill>
                  <a:schemeClr val="accent4"/>
                </a:solidFill>
                <a:latin typeface="Yanone Kaffeesatz Regular" panose="02000000000000000000" pitchFamily="2" charset="0"/>
              </a:rPr>
              <a:t>orkers</a:t>
            </a:r>
            <a:r>
              <a:rPr lang="en-US" sz="1200" dirty="0">
                <a:solidFill>
                  <a:schemeClr val="tx2"/>
                </a:solidFill>
                <a:latin typeface="Yanone Kaffeesatz Regular" panose="02000000000000000000" pitchFamily="2" charset="0"/>
              </a:rPr>
              <a:t> responsible for getting </a:t>
            </a:r>
            <a:r>
              <a:rPr lang="en-US" sz="1200" dirty="0">
                <a:solidFill>
                  <a:schemeClr val="accent4"/>
                </a:solidFill>
                <a:latin typeface="Yanone Kaffeesatz Regular" panose="02000000000000000000" pitchFamily="2" charset="0"/>
              </a:rPr>
              <a:t>Task</a:t>
            </a:r>
            <a:r>
              <a:rPr lang="en-US" sz="1200" dirty="0">
                <a:solidFill>
                  <a:schemeClr val="tx2"/>
                </a:solidFill>
                <a:latin typeface="Yanone Kaffeesatz Regular" panose="02000000000000000000" pitchFamily="2" charset="0"/>
              </a:rPr>
              <a:t>s done that are scheduled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Yanone Kaffeesatz Regular" panose="02000000000000000000" pitchFamily="2" charset="0"/>
              </a:rPr>
              <a:t>But with CPU bound tasks the worker thread</a:t>
            </a:r>
            <a:r>
              <a:rPr lang="en-US" sz="1200" baseline="0" dirty="0">
                <a:solidFill>
                  <a:schemeClr val="tx2"/>
                </a:solidFill>
                <a:latin typeface="Yanone Kaffeesatz Regular" panose="02000000000000000000" pitchFamily="2" charset="0"/>
              </a:rPr>
              <a:t> is blocked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 that means a thread can only handle one CPU-bound task at a time</a:t>
            </a:r>
            <a:endParaRPr lang="de-CH"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Yanone Kaffeesatz Regular" panose="02000000000000000000" pitchFamily="2" charset="0"/>
            </a:endParaRPr>
          </a:p>
          <a:p>
            <a:r>
              <a:rPr lang="en-US" dirty="0"/>
              <a:t>In contrast</a:t>
            </a:r>
            <a:r>
              <a:rPr lang="en-US" baseline="0" dirty="0"/>
              <a:t> </a:t>
            </a:r>
            <a:endParaRPr lang="en-US" dirty="0"/>
          </a:p>
          <a:p>
            <a:r>
              <a:rPr lang="en-US" dirty="0"/>
              <a:t>A thread can handle multiple IO-bound tasks concurrently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153295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1659113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3968714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889413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previously did a functional version by using delegates</a:t>
            </a:r>
            <a:r>
              <a:rPr lang="en-US" sz="1200" b="0" i="0" kern="1200" baseline="0" dirty="0">
                <a:solidFill>
                  <a:schemeClr val="tx1"/>
                </a:solidFill>
                <a:effectLst/>
                <a:latin typeface="+mn-lt"/>
                <a:ea typeface="+mn-ea"/>
                <a:cs typeface="+mn-cs"/>
              </a:rPr>
              <a:t> and a </a:t>
            </a:r>
            <a:r>
              <a:rPr lang="en-US" sz="1200" b="0" i="0" kern="1200" baseline="0" dirty="0" err="1">
                <a:solidFill>
                  <a:schemeClr val="tx1"/>
                </a:solidFill>
                <a:effectLst/>
                <a:latin typeface="+mn-lt"/>
                <a:ea typeface="+mn-ea"/>
                <a:cs typeface="+mn-cs"/>
              </a:rPr>
              <a:t>heapload</a:t>
            </a:r>
            <a:r>
              <a:rPr lang="en-US" sz="1200" b="0" i="0" kern="1200" baseline="0" dirty="0">
                <a:solidFill>
                  <a:schemeClr val="tx1"/>
                </a:solidFill>
                <a:effectLst/>
                <a:latin typeface="+mn-lt"/>
                <a:ea typeface="+mn-ea"/>
                <a:cs typeface="+mn-cs"/>
              </a:rPr>
              <a:t> of </a:t>
            </a:r>
            <a:r>
              <a:rPr lang="en-US" sz="1200" b="0" i="0" kern="1200" baseline="0" dirty="0" err="1">
                <a:solidFill>
                  <a:schemeClr val="tx1"/>
                </a:solidFill>
                <a:effectLst/>
                <a:latin typeface="+mn-lt"/>
                <a:ea typeface="+mn-ea"/>
                <a:cs typeface="+mn-cs"/>
              </a:rPr>
              <a:t>Func</a:t>
            </a:r>
            <a:r>
              <a:rPr lang="en-US" sz="1200" b="0" i="0" kern="1200" baseline="0" dirty="0">
                <a:solidFill>
                  <a:schemeClr val="tx1"/>
                </a:solidFill>
                <a:effectLst/>
                <a:latin typeface="+mn-lt"/>
                <a:ea typeface="+mn-ea"/>
                <a:cs typeface="+mn-cs"/>
              </a:rPr>
              <a:t>&lt;</a:t>
            </a:r>
            <a:r>
              <a:rPr lang="en-US" sz="1200" b="0" i="0" kern="1200" baseline="0" dirty="0" err="1">
                <a:solidFill>
                  <a:schemeClr val="tx1"/>
                </a:solidFill>
                <a:effectLst/>
                <a:latin typeface="+mn-lt"/>
                <a:ea typeface="+mn-ea"/>
                <a:cs typeface="+mn-cs"/>
              </a:rPr>
              <a:t>Func</a:t>
            </a:r>
            <a:r>
              <a:rPr lang="en-US" sz="1200" b="0" i="0" kern="1200" baseline="0" dirty="0">
                <a:solidFill>
                  <a:schemeClr val="tx1"/>
                </a:solidFill>
                <a:effectLst/>
                <a:latin typeface="+mn-lt"/>
                <a:ea typeface="+mn-ea"/>
                <a:cs typeface="+mn-cs"/>
              </a:rPr>
              <a:t>&lt;</a:t>
            </a:r>
            <a:r>
              <a:rPr lang="en-US" sz="1200" b="0" i="0" kern="1200" baseline="0" dirty="0" err="1">
                <a:solidFill>
                  <a:schemeClr val="tx1"/>
                </a:solidFill>
                <a:effectLst/>
                <a:latin typeface="+mn-lt"/>
                <a:ea typeface="+mn-ea"/>
                <a:cs typeface="+mn-cs"/>
              </a:rPr>
              <a:t>Func</a:t>
            </a:r>
            <a:r>
              <a:rPr lang="en-US" sz="1200" b="0" i="0" kern="1200" baseline="0" dirty="0">
                <a:solidFill>
                  <a:schemeClr val="tx1"/>
                </a:solidFill>
                <a:effectLst/>
                <a:latin typeface="+mn-lt"/>
                <a:ea typeface="+mn-ea"/>
                <a:cs typeface="+mn-cs"/>
              </a:rPr>
              <a:t>&gt;&gt;&gt; let’s lift this thing up into the OO world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454690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 do</a:t>
            </a:r>
            <a:r>
              <a:rPr lang="en-US" sz="1200" b="0" i="0" kern="1200" baseline="0" dirty="0">
                <a:solidFill>
                  <a:schemeClr val="tx1"/>
                </a:solidFill>
                <a:effectLst/>
                <a:latin typeface="+mn-lt"/>
                <a:ea typeface="+mn-ea"/>
                <a:cs typeface="+mn-cs"/>
              </a:rPr>
              <a:t> we bring state into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2264770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float state into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019408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46071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2578245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dig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413220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NancyFX Before and After Module Hooks? </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FubuMVC behaviors?</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1066808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869868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Next slide</a:t>
            </a: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4719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495767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17.06.2016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17.06.2016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17.06.2016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17.06.2016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17.06.2016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17.06.2016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17.06.2016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17.06.2016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17.06.2016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17.06.2016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17.06.2016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17.06.2016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microsoft.com/office/2007/relationships/hdphoto" Target="../media/hdphoto4.wdp"/></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4923" y="2411332"/>
            <a:ext cx="482215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Workshop</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Tree>
    <p:extLst>
      <p:ext uri="{BB962C8B-B14F-4D97-AF65-F5344CB8AC3E}">
        <p14:creationId xmlns:p14="http://schemas.microsoft.com/office/powerpoint/2010/main" val="262119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Tree>
    <p:extLst>
      <p:ext uri="{BB962C8B-B14F-4D97-AF65-F5344CB8AC3E}">
        <p14:creationId xmlns:p14="http://schemas.microsoft.com/office/powerpoint/2010/main" val="385519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Tree>
    <p:extLst>
      <p:ext uri="{BB962C8B-B14F-4D97-AF65-F5344CB8AC3E}">
        <p14:creationId xmlns:p14="http://schemas.microsoft.com/office/powerpoint/2010/main" val="145886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sp>
        <p:nvSpPr>
          <p:cNvPr id="9" name="Rectangle 8"/>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IO-bound</a:t>
            </a:r>
          </a:p>
        </p:txBody>
      </p:sp>
      <p:sp>
        <p:nvSpPr>
          <p:cNvPr id="12" name="Rectangle 11"/>
          <p:cNvSpPr/>
          <p:nvPr/>
        </p:nvSpPr>
        <p:spPr>
          <a:xfrm>
            <a:off x="5449363" y="2306380"/>
            <a:ext cx="6926034" cy="3416320"/>
          </a:xfrm>
          <a:prstGeom prst="rect">
            <a:avLst/>
          </a:prstGeom>
        </p:spPr>
        <p:txBody>
          <a:bodyPr wrap="square">
            <a:spAutoFit/>
          </a:bodyPr>
          <a:lstStyle/>
          <a:p>
            <a:r>
              <a:rPr lang="de-CH" sz="2400" dirty="0">
                <a:solidFill>
                  <a:schemeClr val="tx2"/>
                </a:solidFill>
                <a:latin typeface="Yanone Kaffeesatz Regular" panose="02000000000000000000" pitchFamily="2" charset="0"/>
              </a:rPr>
              <a:t>await IoBoundMethod();</a:t>
            </a:r>
            <a:br>
              <a:rPr lang="de-CH" sz="2400" dirty="0">
                <a:solidFill>
                  <a:schemeClr val="tx2"/>
                </a:solidFill>
                <a:latin typeface="Yanone Kaffeesatz Regular" panose="02000000000000000000" pitchFamily="2" charset="0"/>
              </a:rPr>
            </a:br>
            <a:br>
              <a:rPr lang="de-CH" sz="2400" dirty="0">
                <a:solidFill>
                  <a:schemeClr val="tx2"/>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 static async Task IoBoundMethod() {</a:t>
            </a:r>
          </a:p>
          <a:p>
            <a:r>
              <a:rPr lang="de-CH" sz="2400" dirty="0">
                <a:solidFill>
                  <a:schemeClr val="accent3"/>
                </a:solidFill>
                <a:latin typeface="Yanone Kaffeesatz Regular" panose="02000000000000000000" pitchFamily="2" charset="0"/>
              </a:rPr>
              <a:t>   using (var stream = new FileStream(...))</a:t>
            </a:r>
          </a:p>
          <a:p>
            <a:r>
              <a:rPr lang="de-CH" sz="2400" dirty="0">
                <a:solidFill>
                  <a:schemeClr val="accent3"/>
                </a:solidFill>
                <a:latin typeface="Yanone Kaffeesatz Regular" panose="02000000000000000000" pitchFamily="2" charset="0"/>
              </a:rPr>
              <a:t>   using (var writer = new StreamWriter(stream)) {</a:t>
            </a:r>
          </a:p>
          <a:p>
            <a:r>
              <a:rPr lang="de-CH" sz="2400" dirty="0">
                <a:solidFill>
                  <a:schemeClr val="accent3"/>
                </a:solidFill>
                <a:latin typeface="Yanone Kaffeesatz Regular" panose="02000000000000000000" pitchFamily="2" charset="0"/>
              </a:rPr>
              <a:t>      await writer.WriteLineAsync("42");</a:t>
            </a:r>
          </a:p>
          <a:p>
            <a:r>
              <a:rPr lang="de-CH" sz="2400" dirty="0">
                <a:solidFill>
                  <a:schemeClr val="accent3"/>
                </a:solidFill>
                <a:latin typeface="Yanone Kaffeesatz Regular" panose="02000000000000000000" pitchFamily="2" charset="0"/>
              </a:rPr>
              <a:t>      ...</a:t>
            </a:r>
          </a:p>
          <a:p>
            <a:r>
              <a:rPr lang="de-CH" sz="2400" dirty="0">
                <a:solidFill>
                  <a:schemeClr val="accent3"/>
                </a:solidFill>
                <a:latin typeface="Yanone Kaffeesatz Regular" panose="02000000000000000000" pitchFamily="2" charset="0"/>
              </a:rPr>
              <a:t>   }</a:t>
            </a:r>
          </a:p>
          <a:p>
            <a:r>
              <a:rPr lang="de-CH" sz="2400" dirty="0">
                <a:solidFill>
                  <a:schemeClr val="accent3"/>
                </a:solidFill>
                <a:latin typeface="Yanone Kaffeesatz Regular" panose="02000000000000000000" pitchFamily="2" charset="0"/>
              </a:rPr>
              <a:t>}</a:t>
            </a:r>
          </a:p>
        </p:txBody>
      </p:sp>
    </p:spTree>
    <p:extLst>
      <p:ext uri="{BB962C8B-B14F-4D97-AF65-F5344CB8AC3E}">
        <p14:creationId xmlns:p14="http://schemas.microsoft.com/office/powerpoint/2010/main" val="29603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a:t>
            </a:r>
            <a:r>
              <a:rPr lang="en-US" sz="2800">
                <a:solidFill>
                  <a:schemeClr val="tx2"/>
                </a:solidFill>
                <a:latin typeface="Yanone Kaffeesatz Regular" panose="02000000000000000000" pitchFamily="2" charset="0"/>
              </a:rPr>
              <a:t>Azure MVP</a:t>
            </a:r>
            <a:endParaRPr lang="en-US" sz="2800" dirty="0">
              <a:solidFill>
                <a:schemeClr val="tx2"/>
              </a:solidFill>
              <a:latin typeface="Yanone Kaffeesatz Regular" panose="02000000000000000000" pitchFamily="2" charset="0"/>
            </a:endParaRP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49363" y="2306380"/>
            <a:ext cx="6926034" cy="1938992"/>
          </a:xfrm>
          <a:prstGeom prst="rect">
            <a:avLst/>
          </a:prstGeom>
        </p:spPr>
        <p:txBody>
          <a:bodyPr wrap="square">
            <a:spAutoFit/>
          </a:bodyPr>
          <a:lstStyle/>
          <a:p>
            <a:r>
              <a:rPr lang="de-CH" sz="2400" dirty="0">
                <a:solidFill>
                  <a:schemeClr val="tx2"/>
                </a:solidFill>
                <a:latin typeface="Yanone Kaffeesatz Regular" panose="02000000000000000000" pitchFamily="2" charset="0"/>
              </a:rPr>
              <a:t>Parallel.For(0, 1000, CpuBoundMethod);</a:t>
            </a:r>
          </a:p>
          <a:p>
            <a:r>
              <a:rPr lang="de-CH" sz="2400" dirty="0">
                <a:solidFill>
                  <a:schemeClr val="tx2"/>
                </a:solidFill>
                <a:latin typeface="Yanone Kaffeesatz Regular" panose="02000000000000000000" pitchFamily="2" charset="0"/>
              </a:rPr>
              <a:t>Parallel.ForEach(Enumerable.Range(1000, 2000), CpuBoundMethod);</a:t>
            </a:r>
          </a:p>
          <a:p>
            <a:endParaRPr lang="de-CH" sz="2400" dirty="0">
              <a:solidFill>
                <a:schemeClr val="tx2"/>
              </a:solidFill>
              <a:latin typeface="Yanone Kaffeesatz Regular" panose="02000000000000000000" pitchFamily="2" charset="0"/>
            </a:endParaRPr>
          </a:p>
          <a:p>
            <a:r>
              <a:rPr lang="de-CH" sz="2400" dirty="0">
                <a:solidFill>
                  <a:schemeClr val="tx2"/>
                </a:solidFill>
                <a:latin typeface="Yanone Kaffeesatz Regular" panose="02000000000000000000" pitchFamily="2" charset="0"/>
              </a:rPr>
              <a:t>await Task.Run(() =&gt; CpuBoundMethod(2001));</a:t>
            </a:r>
          </a:p>
          <a:p>
            <a:r>
              <a:rPr lang="de-CH" sz="2400" dirty="0">
                <a:solidFill>
                  <a:schemeClr val="tx2"/>
                </a:solidFill>
                <a:latin typeface="Yanone Kaffeesatz Regular" panose="02000000000000000000" pitchFamily="2" charset="0"/>
              </a:rPr>
              <a:t>await Task.Factory.StartNew(() =&gt; CpuBoundMethod(2002));</a:t>
            </a:r>
          </a:p>
        </p:txBody>
      </p:sp>
      <p:sp>
        <p:nvSpPr>
          <p:cNvPr id="4" name="Rectangle 3"/>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sp>
        <p:nvSpPr>
          <p:cNvPr id="5" name="Rectangle 4"/>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CPU-bound</a:t>
            </a:r>
          </a:p>
        </p:txBody>
      </p:sp>
    </p:spTree>
    <p:extLst>
      <p:ext uri="{BB962C8B-B14F-4D97-AF65-F5344CB8AC3E}">
        <p14:creationId xmlns:p14="http://schemas.microsoft.com/office/powerpoint/2010/main" val="386113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Avoid</a:t>
            </a:r>
            <a:endParaRPr lang="de-CH" dirty="0"/>
          </a:p>
        </p:txBody>
      </p:sp>
      <p:sp>
        <p:nvSpPr>
          <p:cNvPr id="3" name="Rectangle 2"/>
          <p:cNvSpPr/>
          <p:nvPr/>
        </p:nvSpPr>
        <p:spPr>
          <a:xfrm>
            <a:off x="1" y="4399885"/>
            <a:ext cx="6494332" cy="1200329"/>
          </a:xfrm>
          <a:prstGeom prst="rect">
            <a:avLst/>
          </a:prstGeom>
        </p:spPr>
        <p:txBody>
          <a:bodyPr wrap="square">
            <a:spAutoFit/>
          </a:bodyPr>
          <a:lstStyle/>
          <a:p>
            <a:pPr algn="ctr"/>
            <a:r>
              <a:rPr lang="en-US" sz="7200" dirty="0" err="1">
                <a:solidFill>
                  <a:schemeClr val="accent3"/>
                </a:solidFill>
                <a:latin typeface="Yanone Kaffeesatz Regular" panose="02000000000000000000" pitchFamily="2" charset="0"/>
              </a:rPr>
              <a:t>async</a:t>
            </a:r>
            <a:r>
              <a:rPr lang="en-US" sz="7200" dirty="0">
                <a:solidFill>
                  <a:schemeClr val="accent3"/>
                </a:solidFill>
                <a:latin typeface="Yanone Kaffeesatz Regular" panose="02000000000000000000" pitchFamily="2" charset="0"/>
              </a:rPr>
              <a:t> void</a:t>
            </a:r>
          </a:p>
        </p:txBody>
      </p:sp>
      <p:sp>
        <p:nvSpPr>
          <p:cNvPr id="5" name="Rectangle 4"/>
          <p:cNvSpPr/>
          <p:nvPr/>
        </p:nvSpPr>
        <p:spPr>
          <a:xfrm>
            <a:off x="5426990" y="1012954"/>
            <a:ext cx="6096000" cy="4832092"/>
          </a:xfrm>
          <a:prstGeom prst="rect">
            <a:avLst/>
          </a:prstGeom>
        </p:spPr>
        <p:txBody>
          <a:bodyPr>
            <a:spAutoFit/>
          </a:bodyPr>
          <a:lstStyle/>
          <a:p>
            <a:r>
              <a:rPr lang="de-CH" sz="2800" dirty="0">
                <a:solidFill>
                  <a:schemeClr val="tx2"/>
                </a:solidFill>
                <a:latin typeface="Yanone Kaffeesatz Regular" panose="02000000000000000000" pitchFamily="2" charset="0"/>
              </a:rPr>
              <a:t>try { </a:t>
            </a:r>
          </a:p>
          <a:p>
            <a:r>
              <a:rPr lang="de-CH" sz="2800" dirty="0">
                <a:solidFill>
                  <a:schemeClr val="tx2"/>
                </a:solidFill>
                <a:latin typeface="Yanone Kaffeesatz Regular" panose="02000000000000000000" pitchFamily="2" charset="0"/>
              </a:rPr>
              <a:t>   AvoidAsyncVoid(); </a:t>
            </a:r>
          </a:p>
          <a:p>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catch (InvalidOperationException e) { }</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await Task.Delay(100);</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static async void AvoidAsyncVoid() {</a:t>
            </a:r>
          </a:p>
          <a:p>
            <a:r>
              <a:rPr lang="de-CH" sz="2800" dirty="0">
                <a:solidFill>
                  <a:schemeClr val="tx2"/>
                </a:solidFill>
                <a:latin typeface="Yanone Kaffeesatz Regular" panose="02000000000000000000" pitchFamily="2" charset="0"/>
              </a:rPr>
              <a:t>   await Task.Delay(10);</a:t>
            </a:r>
          </a:p>
          <a:p>
            <a:r>
              <a:rPr lang="de-CH" sz="2800" dirty="0">
                <a:solidFill>
                  <a:schemeClr val="tx2"/>
                </a:solidFill>
                <a:latin typeface="Yanone Kaffeesatz Regular" panose="02000000000000000000" pitchFamily="2" charset="0"/>
              </a:rPr>
              <a:t>   throw new InvalidOperationException("Gotcha!");</a:t>
            </a:r>
            <a:br>
              <a:rPr lang="de-CH" sz="2800" dirty="0">
                <a:solidFill>
                  <a:schemeClr val="tx2"/>
                </a:solidFill>
                <a:latin typeface="Yanone Kaffeesatz Regular" panose="02000000000000000000" pitchFamily="2" charset="0"/>
              </a:rPr>
            </a:br>
            <a:r>
              <a:rPr lang="de-CH" sz="28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3186245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595616"/>
            <a:ext cx="4999912" cy="1862048"/>
          </a:xfrm>
          <a:prstGeom prst="rect">
            <a:avLst/>
          </a:prstGeom>
        </p:spPr>
        <p:txBody>
          <a:bodyPr wrap="square">
            <a:spAutoFit/>
          </a:bodyPr>
          <a:lstStyle/>
          <a:p>
            <a:pPr algn="ctr"/>
            <a:r>
              <a:rPr lang="en-US" sz="11500" dirty="0">
                <a:solidFill>
                  <a:schemeClr val="accent2"/>
                </a:solidFill>
                <a:latin typeface="Yanone Kaffeesatz Regular" panose="02000000000000000000" pitchFamily="2" charset="0"/>
              </a:rPr>
              <a:t>Don’t mix</a:t>
            </a:r>
            <a:endParaRPr lang="de-CH" sz="1400" dirty="0"/>
          </a:p>
        </p:txBody>
      </p:sp>
      <p:sp>
        <p:nvSpPr>
          <p:cNvPr id="3" name="Rectangle 2"/>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blocking &amp; </a:t>
            </a:r>
            <a:r>
              <a:rPr lang="en-US" sz="7200" dirty="0" err="1">
                <a:solidFill>
                  <a:schemeClr val="accent3"/>
                </a:solidFill>
                <a:latin typeface="Yanone Kaffeesatz Regular" panose="02000000000000000000" pitchFamily="2" charset="0"/>
              </a:rPr>
              <a:t>async</a:t>
            </a:r>
            <a:endParaRPr lang="en-US" sz="7200" dirty="0">
              <a:solidFill>
                <a:schemeClr val="accent3"/>
              </a:solidFill>
              <a:latin typeface="Yanone Kaffeesatz Regular" panose="02000000000000000000" pitchFamily="2" charset="0"/>
            </a:endParaRPr>
          </a:p>
        </p:txBody>
      </p:sp>
      <p:sp>
        <p:nvSpPr>
          <p:cNvPr id="5" name="Rectangle 4"/>
          <p:cNvSpPr/>
          <p:nvPr/>
        </p:nvSpPr>
        <p:spPr>
          <a:xfrm>
            <a:off x="5961682" y="1443841"/>
            <a:ext cx="6096000" cy="3970318"/>
          </a:xfrm>
          <a:prstGeom prst="rect">
            <a:avLst/>
          </a:prstGeom>
        </p:spPr>
        <p:txBody>
          <a:bodyPr>
            <a:spAutoFit/>
          </a:bodyPr>
          <a:lstStyle/>
          <a:p>
            <a:r>
              <a:rPr lang="de-CH" sz="2800" dirty="0">
                <a:solidFill>
                  <a:schemeClr val="tx2"/>
                </a:solidFill>
                <a:latin typeface="Yanone Kaffeesatz Regular" panose="02000000000000000000" pitchFamily="2" charset="0"/>
              </a:rPr>
              <a:t> Delay(15);</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static void Delay(int milliseconds) {</a:t>
            </a:r>
          </a:p>
          <a:p>
            <a:r>
              <a:rPr lang="de-CH" sz="2800" dirty="0">
                <a:solidFill>
                  <a:schemeClr val="tx2"/>
                </a:solidFill>
                <a:latin typeface="Yanone Kaffeesatz Regular" panose="02000000000000000000" pitchFamily="2" charset="0"/>
              </a:rPr>
              <a:t>   DelayAsync(milliseconds).Wait();</a:t>
            </a:r>
          </a:p>
          <a:p>
            <a:r>
              <a:rPr lang="de-CH" sz="2800" dirty="0">
                <a:solidFill>
                  <a:schemeClr val="tx2"/>
                </a:solidFill>
                <a:latin typeface="Yanone Kaffeesatz Regular" panose="02000000000000000000" pitchFamily="2" charset="0"/>
              </a:rPr>
              <a:t>}</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static async Task DelayAsync(int milliseconds) {</a:t>
            </a:r>
          </a:p>
          <a:p>
            <a:r>
              <a:rPr lang="de-CH" sz="2800" dirty="0">
                <a:solidFill>
                  <a:schemeClr val="tx2"/>
                </a:solidFill>
                <a:latin typeface="Yanone Kaffeesatz Regular" panose="02000000000000000000" pitchFamily="2" charset="0"/>
              </a:rPr>
              <a:t>   await Task.Delay(milliseconds);</a:t>
            </a:r>
          </a:p>
          <a:p>
            <a:r>
              <a:rPr lang="de-CH" sz="28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2314800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Task.Run</a:t>
            </a:r>
            <a:r>
              <a:rPr lang="en-US" sz="3600" dirty="0">
                <a:solidFill>
                  <a:schemeClr val="tx2"/>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Factory.StartNew</a:t>
            </a:r>
            <a:r>
              <a:rPr lang="en-US" sz="3600" dirty="0">
                <a:solidFill>
                  <a:schemeClr val="tx2"/>
                </a:solidFill>
                <a:latin typeface="Yanone Kaffeesatz Regular" panose="02000000000000000000" pitchFamily="2" charset="0"/>
              </a:rPr>
              <a:t> for CPU-bound work</a:t>
            </a:r>
            <a:br>
              <a:rPr lang="en-US" sz="3600" dirty="0">
                <a:solidFill>
                  <a:schemeClr val="tx2"/>
                </a:solidFill>
                <a:latin typeface="Yanone Kaffeesatz Regular" panose="02000000000000000000" pitchFamily="2" charset="0"/>
              </a:rPr>
            </a:b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Use </a:t>
            </a:r>
            <a:r>
              <a:rPr lang="en-US" sz="3600" dirty="0">
                <a:solidFill>
                  <a:schemeClr val="accent4"/>
                </a:solidFill>
                <a:latin typeface="Yanone Kaffeesatz Regular" panose="02000000000000000000" pitchFamily="2" charset="0"/>
              </a:rPr>
              <a:t>Task</a:t>
            </a:r>
            <a:r>
              <a:rPr lang="en-US" sz="3600" dirty="0">
                <a:solidFill>
                  <a:schemeClr val="tx2"/>
                </a:solidFill>
                <a:latin typeface="Yanone Kaffeesatz Regular" panose="02000000000000000000" pitchFamily="2" charset="0"/>
              </a:rPr>
              <a:t> directly for IO-bound work</a:t>
            </a:r>
            <a:br>
              <a:rPr lang="en-US" sz="3600" dirty="0">
                <a:solidFill>
                  <a:schemeClr val="tx2"/>
                </a:solidFill>
                <a:latin typeface="Yanone Kaffeesatz Regular" panose="02000000000000000000" pitchFamily="2" charset="0"/>
              </a:rPr>
            </a:b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Task</a:t>
            </a:r>
            <a:r>
              <a:rPr lang="en-US" sz="3600" dirty="0">
                <a:solidFill>
                  <a:schemeClr val="tx2"/>
                </a:solidFill>
                <a:latin typeface="Yanone Kaffeesatz Regular" panose="02000000000000000000" pitchFamily="2" charset="0"/>
              </a:rPr>
              <a:t> instead of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void</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1016240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Libraries and frameworks should use </a:t>
            </a:r>
            <a:r>
              <a:rPr lang="en-US" sz="3600" dirty="0" err="1">
                <a:solidFill>
                  <a:schemeClr val="accent4"/>
                </a:solidFill>
                <a:latin typeface="Yanone Kaffeesatz Regular" panose="02000000000000000000" pitchFamily="2" charset="0"/>
              </a:rPr>
              <a:t>ConfigureAwait</a:t>
            </a:r>
            <a:r>
              <a:rPr lang="en-US" sz="3600" dirty="0">
                <a:solidFill>
                  <a:schemeClr val="accent4"/>
                </a:solidFill>
                <a:latin typeface="Yanone Kaffeesatz Regular" panose="02000000000000000000" pitchFamily="2" charset="0"/>
              </a:rPr>
              <a:t>(false)</a:t>
            </a:r>
          </a:p>
          <a:p>
            <a:endParaRPr lang="en-US" sz="3600" dirty="0">
              <a:solidFill>
                <a:schemeClr val="accent4"/>
              </a:solidFill>
              <a:latin typeface="Yanone Kaffeesatz Regular" panose="02000000000000000000" pitchFamily="2" charset="0"/>
            </a:endParaRPr>
          </a:p>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don’t mix blocking and asynchronous code</a:t>
            </a:r>
            <a:endParaRPr lang="de-CH" sz="3600" dirty="0">
              <a:solidFill>
                <a:schemeClr val="tx2"/>
              </a:solidFill>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1351185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Tree>
    <p:extLst>
      <p:ext uri="{BB962C8B-B14F-4D97-AF65-F5344CB8AC3E}">
        <p14:creationId xmlns:p14="http://schemas.microsoft.com/office/powerpoint/2010/main" val="113843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960879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Tree>
    <p:extLst>
      <p:ext uri="{BB962C8B-B14F-4D97-AF65-F5344CB8AC3E}">
        <p14:creationId xmlns:p14="http://schemas.microsoft.com/office/powerpoint/2010/main" val="3813046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
        <p:nvSpPr>
          <p:cNvPr id="3" name="Rectangle 2"/>
          <p:cNvSpPr/>
          <p:nvPr/>
        </p:nvSpPr>
        <p:spPr>
          <a:xfrm>
            <a:off x="-1007390" y="1818135"/>
            <a:ext cx="15103098" cy="5202597"/>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Rectangle 25"/>
          <p:cNvSpPr/>
          <p:nvPr/>
        </p:nvSpPr>
        <p:spPr>
          <a:xfrm>
            <a:off x="6824820" y="957003"/>
            <a:ext cx="2220480"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State</a:t>
            </a:r>
            <a:endParaRPr lang="de-CH" sz="1200" dirty="0"/>
          </a:p>
        </p:txBody>
      </p:sp>
    </p:spTree>
    <p:extLst>
      <p:ext uri="{BB962C8B-B14F-4D97-AF65-F5344CB8AC3E}">
        <p14:creationId xmlns:p14="http://schemas.microsoft.com/office/powerpoint/2010/main" val="99950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Tree>
    <p:extLst>
      <p:ext uri="{BB962C8B-B14F-4D97-AF65-F5344CB8AC3E}">
        <p14:creationId xmlns:p14="http://schemas.microsoft.com/office/powerpoint/2010/main" val="216021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13239" y="5041556"/>
            <a:ext cx="7505581"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Where to place links?</a:t>
            </a:r>
            <a:endParaRPr lang="de-CH" sz="1100" dirty="0"/>
          </a:p>
        </p:txBody>
      </p:sp>
    </p:spTree>
    <p:extLst>
      <p:ext uri="{BB962C8B-B14F-4D97-AF65-F5344CB8AC3E}">
        <p14:creationId xmlns:p14="http://schemas.microsoft.com/office/powerpoint/2010/main" val="1182280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60775" y="5184468"/>
            <a:ext cx="2557110"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Stages</a:t>
            </a:r>
            <a:endParaRPr lang="de-CH" sz="1100" dirty="0"/>
          </a:p>
        </p:txBody>
      </p:sp>
      <p:grpSp>
        <p:nvGrpSpPr>
          <p:cNvPr id="3" name="Group 2"/>
          <p:cNvGrpSpPr/>
          <p:nvPr/>
        </p:nvGrpSpPr>
        <p:grpSpPr>
          <a:xfrm>
            <a:off x="2119745" y="1119578"/>
            <a:ext cx="3855028" cy="4200567"/>
            <a:chOff x="2119745" y="1119578"/>
            <a:chExt cx="3855028" cy="4200567"/>
          </a:xfrm>
        </p:grpSpPr>
        <p:sp>
          <p:nvSpPr>
            <p:cNvPr id="2" name="Rectangle 1"/>
            <p:cNvSpPr/>
            <p:nvPr/>
          </p:nvSpPr>
          <p:spPr>
            <a:xfrm>
              <a:off x="2119745" y="1122218"/>
              <a:ext cx="3855028"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3226361" y="1119578"/>
              <a:ext cx="1887055"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Physical</a:t>
              </a:r>
              <a:endParaRPr lang="de-CH" sz="1100" dirty="0">
                <a:solidFill>
                  <a:schemeClr val="tx2"/>
                </a:solidFill>
              </a:endParaRPr>
            </a:p>
          </p:txBody>
        </p:sp>
      </p:grpSp>
      <p:grpSp>
        <p:nvGrpSpPr>
          <p:cNvPr id="20" name="Group 19"/>
          <p:cNvGrpSpPr/>
          <p:nvPr/>
        </p:nvGrpSpPr>
        <p:grpSpPr>
          <a:xfrm>
            <a:off x="5978986" y="1119578"/>
            <a:ext cx="4328795" cy="4200567"/>
            <a:chOff x="5978986" y="1119578"/>
            <a:chExt cx="4328795" cy="4200567"/>
          </a:xfrm>
        </p:grpSpPr>
        <p:sp>
          <p:nvSpPr>
            <p:cNvPr id="16" name="Rectangle 15"/>
            <p:cNvSpPr/>
            <p:nvPr/>
          </p:nvSpPr>
          <p:spPr>
            <a:xfrm>
              <a:off x="5978986" y="1122218"/>
              <a:ext cx="4328795"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6920643" y="1119578"/>
              <a:ext cx="1635384"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Logical</a:t>
              </a:r>
              <a:endParaRPr lang="de-CH" sz="1100" dirty="0">
                <a:solidFill>
                  <a:schemeClr val="tx2"/>
                </a:solidFill>
              </a:endParaRPr>
            </a:p>
          </p:txBody>
        </p:sp>
      </p:grpSp>
    </p:spTree>
    <p:extLst>
      <p:ext uri="{BB962C8B-B14F-4D97-AF65-F5344CB8AC3E}">
        <p14:creationId xmlns:p14="http://schemas.microsoft.com/office/powerpoint/2010/main" val="2963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6022" t="25942" r="4212" b="3991"/>
          <a:stretch/>
        </p:blipFill>
        <p:spPr>
          <a:xfrm>
            <a:off x="1132610" y="1641763"/>
            <a:ext cx="10976935" cy="2364566"/>
          </a:xfrm>
          <a:prstGeom prst="rect">
            <a:avLst/>
          </a:prstGeom>
        </p:spPr>
      </p:pic>
      <p:sp>
        <p:nvSpPr>
          <p:cNvPr id="4" name="Rectangle 3"/>
          <p:cNvSpPr/>
          <p:nvPr/>
        </p:nvSpPr>
        <p:spPr>
          <a:xfrm>
            <a:off x="401257" y="4266102"/>
            <a:ext cx="75312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Connector</a:t>
            </a:r>
            <a:endParaRPr lang="de-CH" sz="1400" dirty="0"/>
          </a:p>
        </p:txBody>
      </p:sp>
    </p:spTree>
    <p:extLst>
      <p:ext uri="{BB962C8B-B14F-4D97-AF65-F5344CB8AC3E}">
        <p14:creationId xmlns:p14="http://schemas.microsoft.com/office/powerpoint/2010/main" val="603290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62057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0483" t="13742" r="1989"/>
          <a:stretch/>
        </p:blipFill>
        <p:spPr>
          <a:xfrm>
            <a:off x="1122218" y="1148829"/>
            <a:ext cx="10671463" cy="3117273"/>
          </a:xfrm>
          <a:prstGeom prst="rect">
            <a:avLst/>
          </a:prstGeom>
        </p:spPr>
      </p:pic>
      <p:sp>
        <p:nvSpPr>
          <p:cNvPr id="4" name="Rectangle 3"/>
          <p:cNvSpPr/>
          <p:nvPr/>
        </p:nvSpPr>
        <p:spPr>
          <a:xfrm>
            <a:off x="401257" y="4266102"/>
            <a:ext cx="689323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Fork Connector</a:t>
            </a:r>
            <a:endParaRPr lang="de-CH" sz="1400" dirty="0"/>
          </a:p>
        </p:txBody>
      </p:sp>
    </p:spTree>
    <p:extLst>
      <p:ext uri="{BB962C8B-B14F-4D97-AF65-F5344CB8AC3E}">
        <p14:creationId xmlns:p14="http://schemas.microsoft.com/office/powerpoint/2010/main" val="2188283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257" y="4266102"/>
            <a:ext cx="9716121"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Fork Connector</a:t>
            </a:r>
            <a:endParaRPr lang="de-CH" sz="1400"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9545" t="13513"/>
          <a:stretch/>
        </p:blipFill>
        <p:spPr>
          <a:xfrm>
            <a:off x="623456" y="987135"/>
            <a:ext cx="11028218" cy="3187387"/>
          </a:xfrm>
          <a:prstGeom prst="rect">
            <a:avLst/>
          </a:prstGeom>
        </p:spPr>
      </p:pic>
    </p:spTree>
    <p:extLst>
      <p:ext uri="{BB962C8B-B14F-4D97-AF65-F5344CB8AC3E}">
        <p14:creationId xmlns:p14="http://schemas.microsoft.com/office/powerpoint/2010/main" val="1472367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283" y="2644170"/>
            <a:ext cx="828143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Tree of Responsibility</a:t>
            </a:r>
            <a:endParaRPr lang="de-CH" sz="1200" dirty="0"/>
          </a:p>
        </p:txBody>
      </p:sp>
      <p:sp>
        <p:nvSpPr>
          <p:cNvPr id="3" name="Rectangle 2"/>
          <p:cNvSpPr/>
          <p:nvPr/>
        </p:nvSpPr>
        <p:spPr>
          <a:xfrm>
            <a:off x="1536924" y="4535948"/>
            <a:ext cx="9575057"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Keep calm and let your head explode</a:t>
            </a:r>
            <a:endParaRPr lang="de-CH" sz="6600" dirty="0"/>
          </a:p>
        </p:txBody>
      </p:sp>
    </p:spTree>
    <p:extLst>
      <p:ext uri="{BB962C8B-B14F-4D97-AF65-F5344CB8AC3E}">
        <p14:creationId xmlns:p14="http://schemas.microsoft.com/office/powerpoint/2010/main" val="1816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Will be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async</a:t>
            </a:r>
            <a:r>
              <a:rPr lang="en-US" sz="5400" dirty="0">
                <a:solidFill>
                  <a:schemeClr val="accent4"/>
                </a:solidFill>
                <a:latin typeface="Yanone Kaffeesatz Regular" panose="02000000000000000000" pitchFamily="2" charset="0"/>
              </a:rPr>
              <a:t>-dolls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
        <p:nvSpPr>
          <p:cNvPr id="5" name="Rectangle 4"/>
          <p:cNvSpPr/>
          <p:nvPr/>
        </p:nvSpPr>
        <p:spPr>
          <a:xfrm>
            <a:off x="1064014" y="3822574"/>
            <a:ext cx="827021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dwx16.async-chain</a:t>
            </a:r>
            <a:endParaRPr lang="de-CH" sz="4000" dirty="0">
              <a:solidFill>
                <a:schemeClr val="accent4"/>
              </a:solidFill>
            </a:endParaRPr>
          </a:p>
        </p:txBody>
      </p:sp>
    </p:spTree>
    <p:extLst>
      <p:ext uri="{BB962C8B-B14F-4D97-AF65-F5344CB8AC3E}">
        <p14:creationId xmlns:p14="http://schemas.microsoft.com/office/powerpoint/2010/main" val="1581449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995321" y="92990"/>
            <a:ext cx="7132104" cy="6765010"/>
          </a:xfrm>
          <a:prstGeom prst="rect">
            <a:avLst/>
          </a:prstGeom>
        </p:spPr>
      </p:pic>
      <p:sp>
        <p:nvSpPr>
          <p:cNvPr id="3" name="Rectangle 2"/>
          <p:cNvSpPr/>
          <p:nvPr/>
        </p:nvSpPr>
        <p:spPr>
          <a:xfrm>
            <a:off x="452078" y="3298577"/>
            <a:ext cx="4431021" cy="646331"/>
          </a:xfrm>
          <a:prstGeom prst="rect">
            <a:avLst/>
          </a:prstGeom>
        </p:spPr>
        <p:txBody>
          <a:bodyPr wrap="none">
            <a:spAutoFit/>
          </a:bodyPr>
          <a:lstStyle/>
          <a:p>
            <a:r>
              <a:rPr lang="de-CH" sz="3600" dirty="0">
                <a:solidFill>
                  <a:schemeClr val="tx2"/>
                </a:solidFill>
                <a:latin typeface="Yanone Kaffeesatz Regular" panose="02000000000000000000" pitchFamily="2" charset="0"/>
              </a:rPr>
              <a:t>go.particular.net/</a:t>
            </a:r>
            <a:r>
              <a:rPr lang="de-CH" sz="3600" dirty="0">
                <a:solidFill>
                  <a:schemeClr val="accent4"/>
                </a:solidFill>
                <a:latin typeface="Yanone Kaffeesatz Regular" panose="02000000000000000000" pitchFamily="2" charset="0"/>
              </a:rPr>
              <a:t>async-await</a:t>
            </a:r>
          </a:p>
        </p:txBody>
      </p:sp>
    </p:spTree>
    <p:extLst>
      <p:ext uri="{BB962C8B-B14F-4D97-AF65-F5344CB8AC3E}">
        <p14:creationId xmlns:p14="http://schemas.microsoft.com/office/powerpoint/2010/main" val="1259675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2496" y="333742"/>
            <a:ext cx="7614446" cy="6124754"/>
          </a:xfrm>
          <a:prstGeom prst="rect">
            <a:avLst/>
          </a:prstGeom>
        </p:spPr>
        <p:txBody>
          <a:bodyPr wrap="square">
            <a:spAutoFit/>
          </a:bodyPr>
          <a:lstStyle/>
          <a:p>
            <a:r>
              <a:rPr lang="de-CH" sz="2800" dirty="0">
                <a:solidFill>
                  <a:schemeClr val="tx2"/>
                </a:solidFill>
                <a:latin typeface="Yanone Kaffeesatz Regular" panose="02000000000000000000" pitchFamily="2" charset="0"/>
              </a:rPr>
              <a:t> class FilterOutInvalidOperationException : IActionFilter  {</a:t>
            </a:r>
          </a:p>
          <a:p>
            <a:r>
              <a:rPr lang="de-CH" sz="2800" dirty="0">
                <a:solidFill>
                  <a:schemeClr val="tx2"/>
                </a:solidFill>
                <a:latin typeface="Yanone Kaffeesatz Regular" panose="02000000000000000000" pitchFamily="2" charset="0"/>
              </a:rPr>
              <a:t>        public bool AllowMultiple { get; }</a:t>
            </a:r>
          </a:p>
          <a:p>
            <a:r>
              <a:rPr lang="de-CH" sz="2800" dirty="0">
                <a:solidFill>
                  <a:schemeClr val="tx2"/>
                </a:solidFill>
                <a:latin typeface="Yanone Kaffeesatz Regular" panose="02000000000000000000" pitchFamily="2" charset="0"/>
              </a:rPr>
              <a:t>        public </a:t>
            </a:r>
            <a:r>
              <a:rPr lang="de-CH" sz="2800" dirty="0">
                <a:solidFill>
                  <a:schemeClr val="accent4"/>
                </a:solidFill>
                <a:latin typeface="Yanone Kaffeesatz Regular" panose="02000000000000000000" pitchFamily="2" charset="0"/>
              </a:rPr>
              <a:t>async Task&lt;HttpResponseMessage&gt;</a:t>
            </a:r>
            <a:r>
              <a:rPr lang="de-CH" sz="2800" dirty="0">
                <a:solidFill>
                  <a:schemeClr val="tx2"/>
                </a:solidFill>
                <a:latin typeface="Yanone Kaffeesatz Regular" panose="02000000000000000000" pitchFamily="2" charset="0"/>
              </a:rPr>
              <a:t> ExecuteActionFilterAsync(HttpActionContext actionContext, CancellationToken cancellationToken, </a:t>
            </a:r>
            <a:r>
              <a:rPr lang="de-CH" sz="2800" dirty="0">
                <a:solidFill>
                  <a:schemeClr val="accent4"/>
                </a:solidFill>
                <a:latin typeface="Yanone Kaffeesatz Regular" panose="02000000000000000000" pitchFamily="2" charset="0"/>
              </a:rPr>
              <a:t>Func&lt;Task&lt;HttpResponseMessage&gt;&gt;</a:t>
            </a:r>
            <a:r>
              <a:rPr lang="de-CH" sz="2800" dirty="0">
                <a:solidFill>
                  <a:schemeClr val="tx2"/>
                </a:solidFill>
                <a:latin typeface="Yanone Kaffeesatz Regular" panose="02000000000000000000" pitchFamily="2" charset="0"/>
              </a:rPr>
              <a:t> </a:t>
            </a:r>
            <a:r>
              <a:rPr lang="de-CH" sz="2800" dirty="0">
                <a:solidFill>
                  <a:schemeClr val="accent4"/>
                </a:solidFill>
                <a:latin typeface="Yanone Kaffeesatz Regular" panose="02000000000000000000" pitchFamily="2" charset="0"/>
              </a:rPr>
              <a:t>continuation</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try {</a:t>
            </a:r>
          </a:p>
          <a:p>
            <a:r>
              <a:rPr lang="de-CH" sz="2800" dirty="0">
                <a:solidFill>
                  <a:schemeClr val="tx2"/>
                </a:solidFill>
                <a:latin typeface="Yanone Kaffeesatz Regular" panose="02000000000000000000" pitchFamily="2" charset="0"/>
              </a:rPr>
              <a:t>                var response = </a:t>
            </a:r>
            <a:r>
              <a:rPr lang="de-CH" sz="2800" dirty="0">
                <a:solidFill>
                  <a:schemeClr val="accent4"/>
                </a:solidFill>
                <a:latin typeface="Yanone Kaffeesatz Regular" panose="02000000000000000000" pitchFamily="2" charset="0"/>
              </a:rPr>
              <a:t>await continuation()</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return response;</a:t>
            </a:r>
          </a:p>
          <a:p>
            <a:r>
              <a:rPr lang="de-CH" sz="2800" dirty="0">
                <a:solidFill>
                  <a:schemeClr val="tx2"/>
                </a:solidFill>
                <a:latin typeface="Yanone Kaffeesatz Regular" panose="02000000000000000000" pitchFamily="2" charset="0"/>
              </a:rPr>
              <a:t>            } catch (InvalidOperationException)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return new HttpResponseMessage();</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err="1">
                <a:solidFill>
                  <a:schemeClr val="accent2"/>
                </a:solidFill>
                <a:latin typeface="Yanone Kaffeesatz Regular" panose="02000000000000000000" pitchFamily="2" charset="0"/>
              </a:rPr>
              <a:t>WebApi</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418872018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1631</Words>
  <Application>Microsoft Office PowerPoint</Application>
  <PresentationFormat>Widescreen</PresentationFormat>
  <Paragraphs>297</Paragraphs>
  <Slides>43</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143</cp:revision>
  <dcterms:created xsi:type="dcterms:W3CDTF">2016-02-22T14:00:45Z</dcterms:created>
  <dcterms:modified xsi:type="dcterms:W3CDTF">2016-06-17T20:18:54Z</dcterms:modified>
</cp:coreProperties>
</file>