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9" r:id="rId2"/>
    <p:sldId id="287" r:id="rId3"/>
    <p:sldId id="288" r:id="rId4"/>
    <p:sldId id="290" r:id="rId5"/>
    <p:sldId id="285" r:id="rId6"/>
    <p:sldId id="286" r:id="rId7"/>
    <p:sldId id="284" r:id="rId8"/>
    <p:sldId id="298" r:id="rId9"/>
    <p:sldId id="291" r:id="rId10"/>
    <p:sldId id="293" r:id="rId11"/>
    <p:sldId id="295" r:id="rId12"/>
    <p:sldId id="294" r:id="rId13"/>
    <p:sldId id="296" r:id="rId14"/>
    <p:sldId id="299" r:id="rId15"/>
    <p:sldId id="300" r:id="rId16"/>
    <p:sldId id="292" r:id="rId17"/>
    <p:sldId id="302" r:id="rId18"/>
    <p:sldId id="305" r:id="rId19"/>
    <p:sldId id="303" r:id="rId20"/>
    <p:sldId id="304" r:id="rId21"/>
    <p:sldId id="301" r:id="rId22"/>
    <p:sldId id="308" r:id="rId23"/>
    <p:sldId id="280" r:id="rId24"/>
    <p:sldId id="306" r:id="rId25"/>
    <p:sldId id="307" r:id="rId26"/>
    <p:sldId id="28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38931" autoAdjust="0"/>
  </p:normalViewPr>
  <p:slideViewPr>
    <p:cSldViewPr snapToGrid="0">
      <p:cViewPr varScale="1">
        <p:scale>
          <a:sx n="79" d="100"/>
          <a:sy n="79" d="100"/>
        </p:scale>
        <p:origin x="3696" y="67"/>
      </p:cViewPr>
      <p:guideLst/>
    </p:cSldViewPr>
  </p:slideViewPr>
  <p:outlineViewPr>
    <p:cViewPr>
      <p:scale>
        <a:sx n="50" d="100"/>
        <a:sy n="50"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of order processing is a good domain to apply messaging because every order can be answered with “thank you we will shortly process the order”</a:t>
            </a:r>
          </a:p>
          <a:p>
            <a:endParaRPr lang="en-US" dirty="0"/>
          </a:p>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RabbitMQ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Orders like a swiss clock. With that we get</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p:txBody>
      </p:sp>
      <p:sp>
        <p:nvSpPr>
          <p:cNvPr id="4" name="Slide Number Placeholder 3"/>
          <p:cNvSpPr>
            <a:spLocks noGrp="1"/>
          </p:cNvSpPr>
          <p:nvPr>
            <p:ph type="sldNum" sz="quarter" idx="10"/>
          </p:nvPr>
        </p:nvSpPr>
        <p:spPr/>
        <p:txBody>
          <a:bodyPr/>
          <a:lstStyle/>
          <a:p>
            <a:fld id="{59E9685D-E391-4BCC-987B-6FB0218A8DB9}" type="slidenum">
              <a:rPr lang="en-US" smtClean="0"/>
              <a:t>10</a:t>
            </a:fld>
            <a:endParaRPr lang="en-US"/>
          </a:p>
        </p:txBody>
      </p:sp>
    </p:spTree>
    <p:extLst>
      <p:ext uri="{BB962C8B-B14F-4D97-AF65-F5344CB8AC3E}">
        <p14:creationId xmlns:p14="http://schemas.microsoft.com/office/powerpoint/2010/main" val="3846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the OWIN startup listener to bootstrap the communication infrastructure with the queuing system</a:t>
            </a:r>
          </a:p>
          <a:p>
            <a:r>
              <a:rPr lang="en-US" dirty="0"/>
              <a:t>The front end only sends messages to the destination and doesn’t need to listen for messages itself in their architecture</a:t>
            </a:r>
          </a:p>
          <a:p>
            <a:r>
              <a:rPr lang="en-US" dirty="0"/>
              <a:t>The backend uses the communication listener to enable the queue listener since the backend is the part which processes orders</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11</a:t>
            </a:fld>
            <a:endParaRPr lang="en-US"/>
          </a:p>
        </p:txBody>
      </p:sp>
    </p:spTree>
    <p:extLst>
      <p:ext uri="{BB962C8B-B14F-4D97-AF65-F5344CB8AC3E}">
        <p14:creationId xmlns:p14="http://schemas.microsoft.com/office/powerpoint/2010/main" val="213460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scaled out approach multiple instances of the front end will send orders to the queue while multiple competing consumers will fetch messages from the queuing system on the backend. So with each backend instance we can essentially linearly scale the backend processing power up to the capacity of the queuing system</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12</a:t>
            </a:fld>
            <a:endParaRPr lang="en-US"/>
          </a:p>
        </p:txBody>
      </p:sp>
    </p:spTree>
    <p:extLst>
      <p:ext uri="{BB962C8B-B14F-4D97-AF65-F5344CB8AC3E}">
        <p14:creationId xmlns:p14="http://schemas.microsoft.com/office/powerpoint/2010/main" val="1389148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a:p>
            <a:endParaRPr lang="en-US" dirty="0"/>
          </a:p>
          <a:p>
            <a:r>
              <a:rPr lang="en-US" dirty="0"/>
              <a:t>The team decided to use </a:t>
            </a:r>
            <a:r>
              <a:rPr lang="en-US" dirty="0" err="1"/>
              <a:t>NServiceBus</a:t>
            </a:r>
            <a:r>
              <a:rPr lang="en-US" dirty="0"/>
              <a:t> because they wanted to focus on the business logic, use a framework that is battle tested, not write plumbing code and work with a company that provides world class enterprise support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49955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was working well for the team. The reduced temporal coupling, the retries and the throttling capabilities it the system really robust and stable. One problem remained though</a:t>
            </a:r>
          </a:p>
          <a:p>
            <a:endParaRPr lang="en-US" dirty="0"/>
          </a:p>
          <a:p>
            <a:r>
              <a:rPr lang="en-US" dirty="0"/>
              <a:t>(Click)</a:t>
            </a:r>
          </a:p>
          <a:p>
            <a:endParaRPr lang="en-US" dirty="0"/>
          </a:p>
          <a:p>
            <a:r>
              <a:rPr lang="en-US" dirty="0"/>
              <a:t>The realized with the increased demand in Swiss chocolate their scaling needs starting to grow and grow. The storage layer become more and more the bottleneck because it had to be consulted on every request from the query side but also from the command handling side. The team started to think about adding a caching layer between the storage tier and the backend to achieve the required hyperscale. </a:t>
            </a:r>
          </a:p>
          <a:p>
            <a:endParaRPr lang="en-US" dirty="0"/>
          </a:p>
          <a:p>
            <a:r>
              <a:rPr lang="en-US" dirty="0"/>
              <a:t>When they started talking about caches they realized that cache invalidation is an immensely complex problem and requires usually a consensus approach to keep it current and up to date. With a caching layer they would potentially also loose the transactional semantics of the storage layer but then the remember that Service Fabric has built in partitioning and reliable collections that comes with </a:t>
            </a:r>
            <a:r>
              <a:rPr lang="en-US" dirty="0" err="1"/>
              <a:t>stateful</a:t>
            </a:r>
            <a:r>
              <a:rPr lang="en-US" dirty="0"/>
              <a:t> services.</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54066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Transactional</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15</a:t>
            </a:fld>
            <a:endParaRPr lang="en-US"/>
          </a:p>
        </p:txBody>
      </p:sp>
    </p:spTree>
    <p:extLst>
      <p:ext uri="{BB962C8B-B14F-4D97-AF65-F5344CB8AC3E}">
        <p14:creationId xmlns:p14="http://schemas.microsoft.com/office/powerpoint/2010/main" val="257405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to address this and started building their new solution with a </a:t>
            </a:r>
            <a:r>
              <a:rPr lang="en-US" dirty="0" err="1"/>
              <a:t>stateful</a:t>
            </a:r>
            <a:r>
              <a:rPr lang="en-US" dirty="0"/>
              <a:t> backend using reliable collections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66723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The backend is turned into a stateful service and uses a Reliable Collection to store the orders</a:t>
            </a:r>
          </a:p>
          <a:p>
            <a:r>
              <a:rPr lang="de-CH" dirty="0"/>
              <a:t>Queries are executed against the reliable collection</a:t>
            </a:r>
          </a:p>
          <a:p>
            <a:r>
              <a:rPr lang="de-CH" dirty="0"/>
              <a:t>Orders are still submitted over the queue but now the handler no longer accesses the database but the reliable collection to effeciently and transactionally store orders</a:t>
            </a:r>
          </a:p>
          <a:p>
            <a:r>
              <a:rPr lang="de-CH" dirty="0"/>
              <a:t>The storage tier is only needed for exhaust or offline analytics purposes</a:t>
            </a:r>
          </a:p>
          <a:p>
            <a:r>
              <a:rPr lang="de-CH" dirty="0"/>
              <a:t>For simplicity reasons this picture doesn’t take partitioning into account. Let’s see how partitioning influences the query side</a:t>
            </a:r>
          </a:p>
        </p:txBody>
      </p:sp>
      <p:sp>
        <p:nvSpPr>
          <p:cNvPr id="4" name="Slide Number Placeholder 3"/>
          <p:cNvSpPr>
            <a:spLocks noGrp="1"/>
          </p:cNvSpPr>
          <p:nvPr>
            <p:ph type="sldNum" sz="quarter" idx="10"/>
          </p:nvPr>
        </p:nvSpPr>
        <p:spPr/>
        <p:txBody>
          <a:bodyPr/>
          <a:lstStyle/>
          <a:p>
            <a:fld id="{59E9685D-E391-4BCC-987B-6FB0218A8DB9}" type="slidenum">
              <a:rPr lang="en-US" smtClean="0"/>
              <a:t>17</a:t>
            </a:fld>
            <a:endParaRPr lang="en-US"/>
          </a:p>
        </p:txBody>
      </p:sp>
    </p:spTree>
    <p:extLst>
      <p:ext uri="{BB962C8B-B14F-4D97-AF65-F5344CB8AC3E}">
        <p14:creationId xmlns:p14="http://schemas.microsoft.com/office/powerpoint/2010/main" val="1442031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Because the data is now split over multiple partitions on multiple nodes a query has to fanout to all the partitions owning the data when it wants to present all the data form all the partitions</a:t>
            </a:r>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24394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28956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The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Even when publisher is its own subscriber this has to be applied</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215427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2216476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034449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24</a:t>
            </a:fld>
            <a:endParaRPr lang="en-US"/>
          </a:p>
        </p:txBody>
      </p:sp>
    </p:spTree>
    <p:extLst>
      <p:ext uri="{BB962C8B-B14F-4D97-AF65-F5344CB8AC3E}">
        <p14:creationId xmlns:p14="http://schemas.microsoft.com/office/powerpoint/2010/main" val="389002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Karl the team architect proposed to use a stateless architecture using Stateless Services. The data would be stored in a database and shipped between the stateless tier using the Data Shipping Paradigm. After all stateless is supposed to be THE THING with the rise of Microservices and HTTP</a:t>
            </a:r>
          </a:p>
          <a:p>
            <a:endParaRPr lang="en-US" dirty="0"/>
          </a:p>
          <a:p>
            <a:r>
              <a:rPr lang="en-US" dirty="0"/>
              <a:t>In their first architecture approach the team went with the proposal from Karl, after all Architect’s are always right, right, right???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a:t>
            </a:r>
            <a:r>
              <a:rPr lang="en-US" dirty="0" err="1"/>
              <a:t>FrontEnd</a:t>
            </a:r>
            <a:r>
              <a:rPr lang="en-US" dirty="0"/>
              <a:t> with ASP.NET Core</a:t>
            </a:r>
          </a:p>
          <a:p>
            <a:r>
              <a:rPr lang="en-US" dirty="0"/>
              <a:t>Orders and Queries for Orders use RPC over HTTP (Microservices is all HTTP, the hipster protocol of the twenty first century)</a:t>
            </a:r>
          </a:p>
          <a:p>
            <a:r>
              <a:rPr lang="en-US" dirty="0"/>
              <a:t>The front end communicates with the stateless web API the serves data from the storage tier out of the DB cluster</a:t>
            </a:r>
          </a:p>
          <a:p>
            <a:r>
              <a:rPr lang="en-US" dirty="0"/>
              <a:t>The API controllers use </a:t>
            </a:r>
            <a:r>
              <a:rPr lang="en-US" dirty="0" err="1"/>
              <a:t>EntityFramework</a:t>
            </a:r>
            <a:r>
              <a:rPr lang="en-US" dirty="0"/>
              <a:t> and transactions for read and write</a:t>
            </a:r>
          </a:p>
        </p:txBody>
      </p:sp>
      <p:sp>
        <p:nvSpPr>
          <p:cNvPr id="4" name="Slide Number Placeholder 3"/>
          <p:cNvSpPr>
            <a:spLocks noGrp="1"/>
          </p:cNvSpPr>
          <p:nvPr>
            <p:ph type="sldNum" sz="quarter" idx="10"/>
          </p:nvPr>
        </p:nvSpPr>
        <p:spPr/>
        <p:txBody>
          <a:bodyPr/>
          <a:lstStyle/>
          <a:p>
            <a:fld id="{59E9685D-E391-4BCC-987B-6FB0218A8DB9}" type="slidenum">
              <a:rPr lang="en-US" smtClean="0"/>
              <a:t>5</a:t>
            </a:fld>
            <a:endParaRPr lang="en-US"/>
          </a:p>
        </p:txBody>
      </p:sp>
    </p:spTree>
    <p:extLst>
      <p:ext uri="{BB962C8B-B14F-4D97-AF65-F5344CB8AC3E}">
        <p14:creationId xmlns:p14="http://schemas.microsoft.com/office/powerpoint/2010/main" val="18329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an HTTP Client to initiate the communication with the backend. </a:t>
            </a:r>
          </a:p>
          <a:p>
            <a:r>
              <a:rPr lang="en-US" dirty="0"/>
              <a:t>The backend location is not known up front and needs to be discovered via the </a:t>
            </a:r>
            <a:r>
              <a:rPr lang="en-US" dirty="0" err="1"/>
              <a:t>buil</a:t>
            </a:r>
            <a:r>
              <a:rPr lang="en-US" dirty="0"/>
              <a:t>-in Fabric DNS and communication can happen over the built in reverse proxy if the backend is scaled out. </a:t>
            </a:r>
          </a:p>
          <a:p>
            <a:r>
              <a:rPr lang="en-US" dirty="0"/>
              <a:t>The backend exposes the web API with uniquely identifiable and addressable kestrel listeners</a:t>
            </a:r>
          </a:p>
          <a:p>
            <a:r>
              <a:rPr lang="en-US" dirty="0" err="1"/>
              <a:t>Nuff</a:t>
            </a:r>
            <a:r>
              <a:rPr lang="en-US" dirty="0"/>
              <a:t> said, let’s dive into what the team built</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6</a:t>
            </a:fld>
            <a:endParaRPr lang="en-US"/>
          </a:p>
        </p:txBody>
      </p:sp>
    </p:spTree>
    <p:extLst>
      <p:ext uri="{BB962C8B-B14F-4D97-AF65-F5344CB8AC3E}">
        <p14:creationId xmlns:p14="http://schemas.microsoft.com/office/powerpoint/2010/main" val="265793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realized although with Service Fabrics high availability and the built in retries on the http client communication layer their architecture approach was not quite there yet where it should be in terms of scalability.</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19286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started brainstorming an additional architecture approach and freed themselves from the ivory architect (just kidding)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94438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4" name="Rectangle 3">
            <a:extLst>
              <a:ext uri="{FF2B5EF4-FFF2-40B4-BE49-F238E27FC236}">
                <a16:creationId xmlns:a16="http://schemas.microsoft.com/office/drawing/2014/main" id="{3FB73D53-DF09-434C-A185-F6D3152F0163}"/>
              </a:ext>
            </a:extLst>
          </p:cNvPr>
          <p:cNvSpPr/>
          <p:nvPr/>
        </p:nvSpPr>
        <p:spPr>
          <a:xfrm>
            <a:off x="159175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daniel.marbach@particular.net</a:t>
            </a:r>
            <a:br>
              <a:rPr lang="en-US" sz="2800" dirty="0">
                <a:solidFill>
                  <a:schemeClr val="bg1">
                    <a:lumMod val="65000"/>
                  </a:schemeClr>
                </a:solidFill>
                <a:latin typeface="Yanone Kaffeesatz Regular" panose="02000000000000000000" pitchFamily="2" charset="0"/>
              </a:rPr>
            </a:br>
            <a:r>
              <a:rPr lang="en-US" sz="2800" dirty="0">
                <a:solidFill>
                  <a:schemeClr val="bg1">
                    <a:lumMod val="65000"/>
                  </a:schemeClr>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8372EA16-2B21-4C87-B023-1B36A481A9F7}"/>
              </a:ext>
            </a:extLst>
          </p:cNvPr>
          <p:cNvSpPr/>
          <p:nvPr/>
        </p:nvSpPr>
        <p:spPr>
          <a:xfrm>
            <a:off x="716959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bob.langley@particular.net</a:t>
            </a:r>
          </a:p>
          <a:p>
            <a:r>
              <a:rPr lang="en-US" sz="2800" dirty="0">
                <a:solidFill>
                  <a:schemeClr val="bg1">
                    <a:lumMod val="65000"/>
                  </a:schemeClr>
                </a:solidFill>
                <a:latin typeface="Yanone Kaffeesatz Regular" panose="02000000000000000000" pitchFamily="2" charset="0"/>
              </a:rPr>
              <a:t>@</a:t>
            </a:r>
            <a:r>
              <a:rPr lang="en-US" sz="2800" dirty="0" err="1">
                <a:solidFill>
                  <a:schemeClr val="bg1">
                    <a:lumMod val="65000"/>
                  </a:schemeClr>
                </a:solidFill>
                <a:latin typeface="Yanone Kaffeesatz Regular" panose="02000000000000000000" pitchFamily="2" charset="0"/>
              </a:rPr>
              <a:t>boblangley</a:t>
            </a:r>
            <a:endParaRPr lang="en-US" sz="2800" dirty="0">
              <a:solidFill>
                <a:schemeClr val="bg1">
                  <a:lumMod val="65000"/>
                </a:schemeClr>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10887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Entity 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30141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9CF38-6802-4549-99F0-877B10BC09E9}"/>
              </a:ext>
            </a:extLst>
          </p:cNvPr>
          <p:cNvSpPr/>
          <p:nvPr/>
        </p:nvSpPr>
        <p:spPr>
          <a:xfrm>
            <a:off x="7294454" y="20484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2490324" y="20484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1543536" y="29464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a:extLst>
              <a:ext uri="{FF2B5EF4-FFF2-40B4-BE49-F238E27FC236}">
                <a16:creationId xmlns:a16="http://schemas.microsoft.com/office/drawing/2014/main" id="{BB82319F-D61B-4334-BEE8-3BF8562C996A}"/>
              </a:ext>
            </a:extLst>
          </p:cNvPr>
          <p:cNvSpPr/>
          <p:nvPr/>
        </p:nvSpPr>
        <p:spPr>
          <a:xfrm>
            <a:off x="1543536" y="507926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5428090" y="505078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31" idx="2"/>
            <a:endCxn id="22" idx="4"/>
          </p:cNvCxnSpPr>
          <p:nvPr/>
        </p:nvCxnSpPr>
        <p:spPr>
          <a:xfrm>
            <a:off x="4346278" y="3587088"/>
            <a:ext cx="1718450"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282C8-E63D-4B8A-922E-05A6D8908579}"/>
              </a:ext>
            </a:extLst>
          </p:cNvPr>
          <p:cNvSpPr txBox="1"/>
          <p:nvPr/>
        </p:nvSpPr>
        <p:spPr>
          <a:xfrm>
            <a:off x="5735676" y="32734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1684494" y="513302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3643712D-C2AC-4CB2-BFAC-D78940E7EAD3}"/>
              </a:ext>
            </a:extLst>
          </p:cNvPr>
          <p:cNvSpPr/>
          <p:nvPr/>
        </p:nvSpPr>
        <p:spPr>
          <a:xfrm>
            <a:off x="3917205"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Startup</a:t>
            </a:r>
            <a:endParaRPr lang="de-CH" sz="1000" dirty="0">
              <a:latin typeface="Yanone Kaffeesatz Light" panose="02000000000000000000" pitchFamily="2" charset="0"/>
            </a:endParaRPr>
          </a:p>
        </p:txBody>
      </p:sp>
      <p:sp>
        <p:nvSpPr>
          <p:cNvPr id="32" name="Rectangle 31">
            <a:extLst>
              <a:ext uri="{FF2B5EF4-FFF2-40B4-BE49-F238E27FC236}">
                <a16:creationId xmlns:a16="http://schemas.microsoft.com/office/drawing/2014/main" id="{18FE7411-C1A5-442A-812E-DF70D739356E}"/>
              </a:ext>
            </a:extLst>
          </p:cNvPr>
          <p:cNvSpPr/>
          <p:nvPr/>
        </p:nvSpPr>
        <p:spPr>
          <a:xfrm>
            <a:off x="7491609"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Listener</a:t>
            </a:r>
            <a:endParaRPr lang="de-CH" sz="1000" dirty="0">
              <a:latin typeface="Yanone Kaffeesatz Light" panose="02000000000000000000" pitchFamily="2" charset="0"/>
            </a:endParaRPr>
          </a:p>
        </p:txBody>
      </p:sp>
      <p:cxnSp>
        <p:nvCxnSpPr>
          <p:cNvPr id="40" name="Straight Arrow Connector 39">
            <a:extLst>
              <a:ext uri="{FF2B5EF4-FFF2-40B4-BE49-F238E27FC236}">
                <a16:creationId xmlns:a16="http://schemas.microsoft.com/office/drawing/2014/main" id="{607D8F55-CCDF-4620-8B73-A3357FF0728D}"/>
              </a:ext>
            </a:extLst>
          </p:cNvPr>
          <p:cNvCxnSpPr>
            <a:cxnSpLocks/>
            <a:stCxn id="32" idx="2"/>
            <a:endCxn id="22" idx="4"/>
          </p:cNvCxnSpPr>
          <p:nvPr/>
        </p:nvCxnSpPr>
        <p:spPr>
          <a:xfrm flipH="1">
            <a:off x="6064728" y="3587088"/>
            <a:ext cx="1855954"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6F2DB04-264C-413D-A590-DB7CA630E59F}"/>
              </a:ext>
            </a:extLst>
          </p:cNvPr>
          <p:cNvSpPr txBox="1"/>
          <p:nvPr/>
        </p:nvSpPr>
        <p:spPr>
          <a:xfrm>
            <a:off x="7819187" y="1414790"/>
            <a:ext cx="139493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Full endpoint</a:t>
            </a:r>
            <a:endParaRPr lang="de-CH" sz="2400" dirty="0">
              <a:solidFill>
                <a:schemeClr val="accent3"/>
              </a:solidFill>
              <a:latin typeface="Yanone Kaffeesatz Regular" panose="02000000000000000000" pitchFamily="2" charset="0"/>
            </a:endParaRPr>
          </a:p>
        </p:txBody>
      </p:sp>
      <p:sp>
        <p:nvSpPr>
          <p:cNvPr id="44" name="TextBox 43">
            <a:extLst>
              <a:ext uri="{FF2B5EF4-FFF2-40B4-BE49-F238E27FC236}">
                <a16:creationId xmlns:a16="http://schemas.microsoft.com/office/drawing/2014/main" id="{170E9102-1146-4650-A34F-14CB7BFCA243}"/>
              </a:ext>
            </a:extLst>
          </p:cNvPr>
          <p:cNvSpPr txBox="1"/>
          <p:nvPr/>
        </p:nvSpPr>
        <p:spPr>
          <a:xfrm>
            <a:off x="2708440" y="1414789"/>
            <a:ext cx="200728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Send-only endpoint</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55824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517350" y="4014767"/>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359551" y="3566962"/>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364905"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73CD7175-B5FA-4259-911A-3F45561C53CD}"/>
              </a:ext>
            </a:extLst>
          </p:cNvPr>
          <p:cNvSpPr/>
          <p:nvPr/>
        </p:nvSpPr>
        <p:spPr>
          <a:xfrm>
            <a:off x="1412580" y="22211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B7CDE8BE-7EEB-40B6-B9BD-41A00D973274}"/>
              </a:ext>
            </a:extLst>
          </p:cNvPr>
          <p:cNvCxnSpPr>
            <a:cxnSpLocks/>
            <a:stCxn id="31" idx="3"/>
          </p:cNvCxnSpPr>
          <p:nvPr/>
        </p:nvCxnSpPr>
        <p:spPr>
          <a:xfrm>
            <a:off x="3856095" y="30506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ACC257-1AB8-4B19-AF7A-44F491758DB9}"/>
              </a:ext>
            </a:extLst>
          </p:cNvPr>
          <p:cNvCxnSpPr>
            <a:cxnSpLocks/>
            <a:stCxn id="40" idx="3"/>
          </p:cNvCxnSpPr>
          <p:nvPr/>
        </p:nvCxnSpPr>
        <p:spPr>
          <a:xfrm>
            <a:off x="4008495" y="3203093"/>
            <a:ext cx="1008456" cy="211660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7A5E216-418B-4341-B48D-4144EC4B1B51}"/>
              </a:ext>
            </a:extLst>
          </p:cNvPr>
          <p:cNvSpPr/>
          <p:nvPr/>
        </p:nvSpPr>
        <p:spPr>
          <a:xfrm>
            <a:off x="6216710" y="22211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46" name="Straight Arrow Connector 45">
            <a:extLst>
              <a:ext uri="{FF2B5EF4-FFF2-40B4-BE49-F238E27FC236}">
                <a16:creationId xmlns:a16="http://schemas.microsoft.com/office/drawing/2014/main" id="{71E235DB-40F6-451D-80FC-2DB7BC5A976C}"/>
              </a:ext>
            </a:extLst>
          </p:cNvPr>
          <p:cNvCxnSpPr>
            <a:cxnSpLocks/>
            <a:stCxn id="45" idx="2"/>
          </p:cNvCxnSpPr>
          <p:nvPr/>
        </p:nvCxnSpPr>
        <p:spPr>
          <a:xfrm flipH="1">
            <a:off x="5223263" y="3880758"/>
            <a:ext cx="2215647" cy="14160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59A90C-ECD6-4FCE-89C1-04CB4E5909FC}"/>
              </a:ext>
            </a:extLst>
          </p:cNvPr>
          <p:cNvSpPr/>
          <p:nvPr/>
        </p:nvSpPr>
        <p:spPr>
          <a:xfrm>
            <a:off x="6369110" y="23735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56" name="Straight Arrow Connector 55">
            <a:extLst>
              <a:ext uri="{FF2B5EF4-FFF2-40B4-BE49-F238E27FC236}">
                <a16:creationId xmlns:a16="http://schemas.microsoft.com/office/drawing/2014/main" id="{4C922DD0-C3F6-487D-B21E-8238902362E4}"/>
              </a:ext>
            </a:extLst>
          </p:cNvPr>
          <p:cNvCxnSpPr>
            <a:cxnSpLocks/>
          </p:cNvCxnSpPr>
          <p:nvPr/>
        </p:nvCxnSpPr>
        <p:spPr>
          <a:xfrm>
            <a:off x="3856095" y="30506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823ABA-3EE8-434A-A0F5-B9564A7B6CA7}"/>
              </a:ext>
            </a:extLst>
          </p:cNvPr>
          <p:cNvCxnSpPr>
            <a:cxnSpLocks/>
            <a:stCxn id="47" idx="2"/>
          </p:cNvCxnSpPr>
          <p:nvPr/>
        </p:nvCxnSpPr>
        <p:spPr>
          <a:xfrm flipH="1">
            <a:off x="5540632" y="4033158"/>
            <a:ext cx="2050678" cy="12539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8D81-C8C1-4506-8D87-4D076D99DC5A}"/>
              </a:ext>
            </a:extLst>
          </p:cNvPr>
          <p:cNvCxnSpPr>
            <a:cxnSpLocks/>
          </p:cNvCxnSpPr>
          <p:nvPr/>
        </p:nvCxnSpPr>
        <p:spPr>
          <a:xfrm>
            <a:off x="4008495" y="32030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C864BE-2B64-4CB2-857E-152F65D8F091}"/>
              </a:ext>
            </a:extLst>
          </p:cNvPr>
          <p:cNvSpPr/>
          <p:nvPr/>
        </p:nvSpPr>
        <p:spPr>
          <a:xfrm>
            <a:off x="1564980" y="23735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8" name="TextBox 57">
            <a:extLst>
              <a:ext uri="{FF2B5EF4-FFF2-40B4-BE49-F238E27FC236}">
                <a16:creationId xmlns:a16="http://schemas.microsoft.com/office/drawing/2014/main" id="{8656E3EF-94CD-4AC9-ABF4-E205491851E4}"/>
              </a:ext>
            </a:extLst>
          </p:cNvPr>
          <p:cNvSpPr txBox="1"/>
          <p:nvPr/>
        </p:nvSpPr>
        <p:spPr>
          <a:xfrm>
            <a:off x="6191498" y="1402443"/>
            <a:ext cx="22573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Competing consumers</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81138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99777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27975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9BD15-72A8-49CC-B78C-886891C7EF97}"/>
              </a:ext>
            </a:extLst>
          </p:cNvPr>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3" name="Rectangle 2">
            <a:extLst>
              <a:ext uri="{FF2B5EF4-FFF2-40B4-BE49-F238E27FC236}">
                <a16:creationId xmlns:a16="http://schemas.microsoft.com/office/drawing/2014/main" id="{27CF2AC2-5A31-44F0-A28F-EA54B76575B4}"/>
              </a:ext>
            </a:extLst>
          </p:cNvPr>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389222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3.0</a:t>
            </a:r>
            <a:endParaRPr lang="de-CH" sz="1400" dirty="0"/>
          </a:p>
        </p:txBody>
      </p:sp>
    </p:spTree>
    <p:extLst>
      <p:ext uri="{BB962C8B-B14F-4D97-AF65-F5344CB8AC3E}">
        <p14:creationId xmlns:p14="http://schemas.microsoft.com/office/powerpoint/2010/main" val="86812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46093" cy="461665"/>
          </a:xfrm>
          <a:prstGeom prst="rect">
            <a:avLst/>
          </a:prstGeom>
          <a:noFill/>
        </p:spPr>
        <p:txBody>
          <a:bodyPr wrap="none" rtlCol="0">
            <a:spAutoFit/>
          </a:bodyPr>
          <a:lstStyle/>
          <a:p>
            <a:r>
              <a:rPr lang="en-US" sz="2400" dirty="0" err="1">
                <a:solidFill>
                  <a:schemeClr val="accent4"/>
                </a:solidFill>
                <a:latin typeface="Yanone Kaffeesatz Regular" panose="02000000000000000000" pitchFamily="2" charset="0"/>
              </a:rPr>
              <a:t>Stateful</a:t>
            </a:r>
            <a:endParaRPr lang="de-CH" sz="2400" dirty="0">
              <a:solidFill>
                <a:schemeClr val="accent4"/>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Cold 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Query</a:t>
            </a:r>
            <a:endParaRPr lang="de-CH" sz="2400" dirty="0">
              <a:solidFill>
                <a:schemeClr val="tx2"/>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Order</a:t>
            </a:r>
            <a:endParaRPr lang="de-CH" sz="2400" dirty="0">
              <a:solidFill>
                <a:schemeClr val="tx2"/>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Cylinder 30">
            <a:extLst>
              <a:ext uri="{FF2B5EF4-FFF2-40B4-BE49-F238E27FC236}">
                <a16:creationId xmlns:a16="http://schemas.microsoft.com/office/drawing/2014/main" id="{398D7DE9-BF88-42EE-AB6F-5E60BF0C6D07}"/>
              </a:ext>
            </a:extLst>
          </p:cNvPr>
          <p:cNvSpPr/>
          <p:nvPr/>
        </p:nvSpPr>
        <p:spPr>
          <a:xfrm>
            <a:off x="6159219" y="2579337"/>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67409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9" name="Rectangle 8"/>
          <p:cNvSpPr/>
          <p:nvPr/>
        </p:nvSpPr>
        <p:spPr>
          <a:xfrm>
            <a:off x="7280312" y="1393075"/>
            <a:ext cx="3077550" cy="1083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1)</a:t>
            </a:r>
            <a:endParaRPr lang="de-CH" sz="2400" dirty="0">
              <a:latin typeface="Yanone Kaffeesatz Light" panose="02000000000000000000" pitchFamily="2" charset="0"/>
            </a:endParaRPr>
          </a:p>
        </p:txBody>
      </p:sp>
      <p:sp>
        <p:nvSpPr>
          <p:cNvPr id="13" name="Rectangle 12"/>
          <p:cNvSpPr/>
          <p:nvPr/>
        </p:nvSpPr>
        <p:spPr>
          <a:xfrm>
            <a:off x="7280310" y="2837985"/>
            <a:ext cx="3077552"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2)</a:t>
            </a:r>
            <a:endParaRPr lang="de-CH" sz="2400" dirty="0">
              <a:latin typeface="Yanone Kaffeesatz Light" panose="02000000000000000000" pitchFamily="2" charset="0"/>
            </a:endParaRPr>
          </a:p>
        </p:txBody>
      </p:sp>
      <p:sp>
        <p:nvSpPr>
          <p:cNvPr id="14" name="Rectangle 13"/>
          <p:cNvSpPr/>
          <p:nvPr/>
        </p:nvSpPr>
        <p:spPr>
          <a:xfrm>
            <a:off x="7280310" y="4113610"/>
            <a:ext cx="3077551"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8" name="Straight Arrow Connector 17"/>
          <p:cNvCxnSpPr>
            <a:cxnSpLocks/>
            <a:stCxn id="2" idx="3"/>
            <a:endCxn id="13" idx="1"/>
          </p:cNvCxnSpPr>
          <p:nvPr/>
        </p:nvCxnSpPr>
        <p:spPr>
          <a:xfrm>
            <a:off x="4171666" y="3295185"/>
            <a:ext cx="310864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9" idx="1"/>
          </p:cNvCxnSpPr>
          <p:nvPr/>
        </p:nvCxnSpPr>
        <p:spPr>
          <a:xfrm flipV="1">
            <a:off x="4171666" y="1934918"/>
            <a:ext cx="3108646" cy="13602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4" idx="1"/>
          </p:cNvCxnSpPr>
          <p:nvPr/>
        </p:nvCxnSpPr>
        <p:spPr>
          <a:xfrm>
            <a:off x="4171666" y="3295185"/>
            <a:ext cx="3108644" cy="12756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Fanout Querying</a:t>
            </a:r>
            <a:endParaRPr lang="de-CH" sz="6600" dirty="0">
              <a:solidFill>
                <a:schemeClr val="accent2"/>
              </a:solidFill>
              <a:latin typeface="Yanone Kaffeesatz Regular" panose="02000000000000000000" pitchFamily="2" charset="0"/>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7380057" y="161596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7EC8F1ED-7632-4788-8F30-2A0B7CDBAFEA}"/>
              </a:ext>
            </a:extLst>
          </p:cNvPr>
          <p:cNvSpPr/>
          <p:nvPr/>
        </p:nvSpPr>
        <p:spPr>
          <a:xfrm>
            <a:off x="7380056" y="297613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A350E48D-61C8-4522-83B4-9F38F24DC959}"/>
              </a:ext>
            </a:extLst>
          </p:cNvPr>
          <p:cNvSpPr/>
          <p:nvPr/>
        </p:nvSpPr>
        <p:spPr>
          <a:xfrm>
            <a:off x="7380055" y="4251855"/>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18837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3" name="Cylinder 2"/>
          <p:cNvSpPr/>
          <p:nvPr/>
        </p:nvSpPr>
        <p:spPr>
          <a:xfrm rot="16200000">
            <a:off x="6781246" y="128947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Back-Part1</a:t>
            </a:r>
            <a:endParaRPr lang="de-CH" sz="2000" dirty="0">
              <a:latin typeface="Yanone Kaffeesatz Light" panose="02000000000000000000" pitchFamily="2" charset="0"/>
            </a:endParaRPr>
          </a:p>
        </p:txBody>
      </p:sp>
      <p:sp>
        <p:nvSpPr>
          <p:cNvPr id="9" name="Rectangle 8"/>
          <p:cNvSpPr/>
          <p:nvPr/>
        </p:nvSpPr>
        <p:spPr>
          <a:xfrm>
            <a:off x="8276626" y="1562361"/>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(Part1)</a:t>
            </a:r>
            <a:endParaRPr lang="de-CH" sz="2400" dirty="0">
              <a:latin typeface="Yanone Kaffeesatz Light" panose="02000000000000000000" pitchFamily="2" charset="0"/>
            </a:endParaRPr>
          </a:p>
        </p:txBody>
      </p:sp>
      <p:sp>
        <p:nvSpPr>
          <p:cNvPr id="11" name="Cylinder 10"/>
          <p:cNvSpPr/>
          <p:nvPr/>
        </p:nvSpPr>
        <p:spPr>
          <a:xfrm rot="16200000">
            <a:off x="6781244" y="2565101"/>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Back-Part2</a:t>
            </a:r>
            <a:endParaRPr lang="de-CH" sz="2000" dirty="0">
              <a:latin typeface="Yanone Kaffeesatz Light" panose="02000000000000000000" pitchFamily="2" charset="0"/>
            </a:endParaRPr>
          </a:p>
        </p:txBody>
      </p:sp>
      <p:sp>
        <p:nvSpPr>
          <p:cNvPr id="12" name="Cylinder 11"/>
          <p:cNvSpPr/>
          <p:nvPr/>
        </p:nvSpPr>
        <p:spPr>
          <a:xfrm rot="16200000">
            <a:off x="6781245" y="3840725"/>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Back-Part3</a:t>
            </a:r>
            <a:endParaRPr lang="de-CH" sz="2000" dirty="0">
              <a:latin typeface="Yanone Kaffeesatz Light" panose="02000000000000000000" pitchFamily="2" charset="0"/>
            </a:endParaRPr>
          </a:p>
        </p:txBody>
      </p:sp>
      <p:sp>
        <p:nvSpPr>
          <p:cNvPr id="13" name="Rectangle 12"/>
          <p:cNvSpPr/>
          <p:nvPr/>
        </p:nvSpPr>
        <p:spPr>
          <a:xfrm>
            <a:off x="8276626" y="2837985"/>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(Part2)</a:t>
            </a:r>
            <a:endParaRPr lang="de-CH" sz="2400" dirty="0">
              <a:latin typeface="Yanone Kaffeesatz Light" panose="02000000000000000000" pitchFamily="2" charset="0"/>
            </a:endParaRPr>
          </a:p>
        </p:txBody>
      </p:sp>
      <p:sp>
        <p:nvSpPr>
          <p:cNvPr id="14" name="Rectangle 13"/>
          <p:cNvSpPr/>
          <p:nvPr/>
        </p:nvSpPr>
        <p:spPr>
          <a:xfrm>
            <a:off x="8276626" y="4113610"/>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861251" y="2172364"/>
            <a:ext cx="579005" cy="369332"/>
          </a:xfrm>
          <a:prstGeom prst="rect">
            <a:avLst/>
          </a:prstGeom>
        </p:spPr>
        <p:txBody>
          <a:bodyPr wrap="none">
            <a:spAutoFit/>
          </a:bodyPr>
          <a:lstStyle/>
          <a:p>
            <a:r>
              <a:rPr lang="en-US" dirty="0">
                <a:solidFill>
                  <a:schemeClr val="accent2"/>
                </a:solidFill>
                <a:latin typeface="Yanone Kaffeesatz Regular" panose="02000000000000000000" pitchFamily="2" charset="0"/>
              </a:rPr>
              <a:t>Order</a:t>
            </a:r>
            <a:endParaRPr lang="de-CH" dirty="0">
              <a:solidFill>
                <a:schemeClr val="accent2"/>
              </a:solidFill>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8355419" y="1818127"/>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969E08D1-E0DD-49E9-AF9A-A4782C5F5F27}"/>
              </a:ext>
            </a:extLst>
          </p:cNvPr>
          <p:cNvSpPr/>
          <p:nvPr/>
        </p:nvSpPr>
        <p:spPr>
          <a:xfrm>
            <a:off x="8375554" y="3093750"/>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114999FB-6398-4AEE-8218-E4683771D1A8}"/>
              </a:ext>
            </a:extLst>
          </p:cNvPr>
          <p:cNvSpPr/>
          <p:nvPr/>
        </p:nvSpPr>
        <p:spPr>
          <a:xfrm>
            <a:off x="8355419" y="4369375"/>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174537"/>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Shipping-Part1</a:t>
            </a:r>
            <a:endParaRPr lang="de-CH" sz="20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(Part1)</a:t>
            </a:r>
            <a:endParaRPr lang="de-CH" sz="2400" dirty="0">
              <a:latin typeface="Yanone Kaffeesatz Light" panose="02000000000000000000" pitchFamily="2" charset="0"/>
            </a:endParaRPr>
          </a:p>
        </p:txBody>
      </p:sp>
      <p:sp>
        <p:nvSpPr>
          <p:cNvPr id="33" name="Rectangle 32"/>
          <p:cNvSpPr/>
          <p:nvPr/>
        </p:nvSpPr>
        <p:spPr>
          <a:xfrm>
            <a:off x="7080195" y="39216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(Part2)</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355829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Shipping-Part2</a:t>
            </a:r>
            <a:endParaRPr lang="de-CH" sz="20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0836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4378869"/>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23593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84073" y="2155962"/>
            <a:ext cx="123623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OrderAccepted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9771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1443841"/>
            <a:ext cx="5706729" cy="3970318"/>
          </a:xfrm>
          <a:prstGeom prst="rect">
            <a:avLst/>
          </a:prstGeom>
        </p:spPr>
        <p:txBody>
          <a:bodyPr wrap="square">
            <a:spAutoFit/>
          </a:bodyPr>
          <a:lstStyle/>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3034805"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a:solidFill>
                  <a:schemeClr val="accent4"/>
                </a:solidFill>
                <a:latin typeface="Yanone Kaffeesatz Regular" panose="02000000000000000000" pitchFamily="2" charset="0"/>
              </a:rPr>
              <a:t>tutorials/quickstart</a:t>
            </a:r>
          </a:p>
        </p:txBody>
      </p:sp>
      <p:pic>
        <p:nvPicPr>
          <p:cNvPr id="5" name="Picture 4">
            <a:extLst>
              <a:ext uri="{FF2B5EF4-FFF2-40B4-BE49-F238E27FC236}">
                <a16:creationId xmlns:a16="http://schemas.microsoft.com/office/drawing/2014/main" id="{C82DB241-DD1A-4C0E-8A6B-BB8AE7AEE02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684519" y="-1"/>
            <a:ext cx="8525332" cy="6858000"/>
          </a:xfrm>
          <a:prstGeom prst="rect">
            <a:avLst/>
          </a:prstGeom>
        </p:spPr>
      </p:pic>
    </p:spTree>
    <p:extLst>
      <p:ext uri="{BB962C8B-B14F-4D97-AF65-F5344CB8AC3E}">
        <p14:creationId xmlns:p14="http://schemas.microsoft.com/office/powerpoint/2010/main" val="222861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10887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Entity 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455848"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6" name="TextBox 55">
            <a:extLst>
              <a:ext uri="{FF2B5EF4-FFF2-40B4-BE49-F238E27FC236}">
                <a16:creationId xmlns:a16="http://schemas.microsoft.com/office/drawing/2014/main" id="{3075EE16-621F-4DA6-A522-72FDDA303EB7}"/>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
        <p:nvSpPr>
          <p:cNvPr id="56" name="TextBox 55">
            <a:extLst>
              <a:ext uri="{FF2B5EF4-FFF2-40B4-BE49-F238E27FC236}">
                <a16:creationId xmlns:a16="http://schemas.microsoft.com/office/drawing/2014/main" id="{70A61823-8067-4892-B33D-AA8EA811969B}"/>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43F5B173-0A63-4B54-88A9-5215E4B55988}"/>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46" grpId="1"/>
      <p:bldP spid="54" grpId="0"/>
      <p:bldP spid="54" grpId="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638668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doom</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Tree>
    <p:extLst>
      <p:ext uri="{BB962C8B-B14F-4D97-AF65-F5344CB8AC3E}">
        <p14:creationId xmlns:p14="http://schemas.microsoft.com/office/powerpoint/2010/main" val="285883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2059</TotalTime>
  <Words>2056</Words>
  <Application>Microsoft Office PowerPoint</Application>
  <PresentationFormat>Widescreen</PresentationFormat>
  <Paragraphs>273</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68</cp:revision>
  <dcterms:created xsi:type="dcterms:W3CDTF">2017-09-28T12:50:29Z</dcterms:created>
  <dcterms:modified xsi:type="dcterms:W3CDTF">2017-10-31T15:30:01Z</dcterms:modified>
</cp:coreProperties>
</file>