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5" r:id="rId3"/>
    <p:sldId id="278" r:id="rId4"/>
    <p:sldId id="277" r:id="rId5"/>
    <p:sldId id="257" r:id="rId6"/>
    <p:sldId id="259" r:id="rId7"/>
    <p:sldId id="273" r:id="rId8"/>
    <p:sldId id="261" r:id="rId9"/>
    <p:sldId id="258" r:id="rId10"/>
    <p:sldId id="274"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6" autoAdjust="0"/>
    <p:restoredTop sz="86418" autoAdjust="0"/>
  </p:normalViewPr>
  <p:slideViewPr>
    <p:cSldViewPr snapToGrid="0">
      <p:cViewPr varScale="1">
        <p:scale>
          <a:sx n="142" d="100"/>
          <a:sy n="142" d="100"/>
        </p:scale>
        <p:origin x="2306" y="58"/>
      </p:cViewPr>
      <p:guideLst/>
    </p:cSldViewPr>
  </p:slideViewPr>
  <p:outlineViewPr>
    <p:cViewPr>
      <p:scale>
        <a:sx n="50" d="100"/>
        <a:sy n="50"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C1278-1473-493B-ACC6-443853387D40}" type="datetimeFigureOut">
              <a:rPr lang="en-US" smtClean="0"/>
              <a:t>10/20/2017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9685D-E391-4BCC-987B-6FB0218A8DB9}" type="slidenum">
              <a:rPr lang="en-US" smtClean="0"/>
              <a:t>‹#›</a:t>
            </a:fld>
            <a:endParaRPr lang="en-US"/>
          </a:p>
        </p:txBody>
      </p:sp>
    </p:spTree>
    <p:extLst>
      <p:ext uri="{BB962C8B-B14F-4D97-AF65-F5344CB8AC3E}">
        <p14:creationId xmlns:p14="http://schemas.microsoft.com/office/powerpoint/2010/main" val="234792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stateless frontend tier and the </a:t>
            </a:r>
            <a:r>
              <a:rPr lang="en-US" dirty="0" err="1"/>
              <a:t>stateful</a:t>
            </a:r>
            <a:r>
              <a:rPr lang="en-US" dirty="0"/>
              <a:t> middle tier with the compute remains the same. But between the stateless and the </a:t>
            </a:r>
            <a:r>
              <a:rPr lang="en-US" dirty="0" err="1"/>
              <a:t>stateful</a:t>
            </a:r>
            <a:r>
              <a:rPr lang="en-US" dirty="0"/>
              <a:t> tier we should introduce some kind of broker middleware like Azure Service Bus, Azure Storage Queues or </a:t>
            </a:r>
            <a:r>
              <a:rPr lang="en-US" dirty="0" err="1"/>
              <a:t>RabbitMQ</a:t>
            </a:r>
            <a:r>
              <a:rPr lang="en-US" dirty="0"/>
              <a:t> for on-premises. The broker middleware will contain a queue for our chocolate orders. Of course not everything has to go through the queue. Only things like orders that need to be processed in order and potentially throttled. After all it is better to process orders a bit later than loosing them right? With that we get</a:t>
            </a:r>
          </a:p>
          <a:p>
            <a:endParaRPr lang="en-US" dirty="0"/>
          </a:p>
          <a:p>
            <a:pPr marL="171450" indent="-171450">
              <a:buFont typeface="Arial" panose="020B0604020202020204" pitchFamily="34" charset="0"/>
              <a:buChar char="•"/>
            </a:pPr>
            <a:r>
              <a:rPr lang="en-US" dirty="0"/>
              <a:t>Competing consumers</a:t>
            </a:r>
          </a:p>
          <a:p>
            <a:pPr marL="171450" indent="-171450">
              <a:buFont typeface="Arial" panose="020B0604020202020204" pitchFamily="34" charset="0"/>
              <a:buChar char="•"/>
            </a:pPr>
            <a:r>
              <a:rPr lang="en-US" dirty="0"/>
              <a:t>Awesome scaling</a:t>
            </a:r>
          </a:p>
          <a:p>
            <a:pPr marL="171450" indent="-171450">
              <a:buFont typeface="Arial" panose="020B0604020202020204" pitchFamily="34" charset="0"/>
              <a:buChar char="•"/>
            </a:pPr>
            <a:r>
              <a:rPr lang="en-US" dirty="0"/>
              <a:t>Throttling</a:t>
            </a:r>
          </a:p>
          <a:p>
            <a:pPr marL="171450" indent="-171450">
              <a:buFont typeface="Arial" panose="020B0604020202020204" pitchFamily="34" charset="0"/>
              <a:buChar char="•"/>
            </a:pPr>
            <a:r>
              <a:rPr lang="en-US" dirty="0"/>
              <a:t>Retries and business transactions to </a:t>
            </a:r>
            <a:r>
              <a:rPr lang="en-US" dirty="0" err="1"/>
              <a:t>stateful</a:t>
            </a:r>
            <a:r>
              <a:rPr lang="en-US" dirty="0"/>
              <a:t> </a:t>
            </a:r>
            <a:r>
              <a:rPr lang="en-US" dirty="0" err="1"/>
              <a:t>middletier</a:t>
            </a:r>
            <a:endParaRPr lang="en-US" dirty="0"/>
          </a:p>
          <a:p>
            <a:pPr marL="171450" indent="-171450">
              <a:buFont typeface="Arial" panose="020B0604020202020204" pitchFamily="34" charset="0"/>
              <a:buChar char="•"/>
            </a:pPr>
            <a:r>
              <a:rPr lang="en-US" dirty="0"/>
              <a:t>Reactive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2031248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stateless frontend tier and the </a:t>
            </a:r>
            <a:r>
              <a:rPr lang="en-US" dirty="0" err="1"/>
              <a:t>stateful</a:t>
            </a:r>
            <a:r>
              <a:rPr lang="en-US" dirty="0"/>
              <a:t> middle tier with the compute remains the same. But between the stateless and the </a:t>
            </a:r>
            <a:r>
              <a:rPr lang="en-US" dirty="0" err="1"/>
              <a:t>stateful</a:t>
            </a:r>
            <a:r>
              <a:rPr lang="en-US" dirty="0"/>
              <a:t> tier we should introduce some kind of broker middleware like Azure Service Bus, Azure Storage Queues or </a:t>
            </a:r>
            <a:r>
              <a:rPr lang="en-US" dirty="0" err="1"/>
              <a:t>RabbitMQ</a:t>
            </a:r>
            <a:r>
              <a:rPr lang="en-US" dirty="0"/>
              <a:t> for on-premises. The broker middleware will contain a queue for our chocolate orders. Of course not everything has to go through the queue. Only things like orders that need to be processed in order and potentially throttled. After all it is better to process orders a bit later than loosing them right? With that we get</a:t>
            </a:r>
          </a:p>
          <a:p>
            <a:endParaRPr lang="en-US" dirty="0"/>
          </a:p>
          <a:p>
            <a:pPr marL="171450" indent="-171450">
              <a:buFont typeface="Arial" panose="020B0604020202020204" pitchFamily="34" charset="0"/>
              <a:buChar char="•"/>
            </a:pPr>
            <a:r>
              <a:rPr lang="en-US" dirty="0"/>
              <a:t>Competing consumers</a:t>
            </a:r>
          </a:p>
          <a:p>
            <a:pPr marL="171450" indent="-171450">
              <a:buFont typeface="Arial" panose="020B0604020202020204" pitchFamily="34" charset="0"/>
              <a:buChar char="•"/>
            </a:pPr>
            <a:r>
              <a:rPr lang="en-US" dirty="0"/>
              <a:t>Awesome scaling</a:t>
            </a:r>
          </a:p>
          <a:p>
            <a:pPr marL="171450" indent="-171450">
              <a:buFont typeface="Arial" panose="020B0604020202020204" pitchFamily="34" charset="0"/>
              <a:buChar char="•"/>
            </a:pPr>
            <a:r>
              <a:rPr lang="en-US" dirty="0"/>
              <a:t>Throttling</a:t>
            </a:r>
          </a:p>
          <a:p>
            <a:pPr marL="171450" indent="-171450">
              <a:buFont typeface="Arial" panose="020B0604020202020204" pitchFamily="34" charset="0"/>
              <a:buChar char="•"/>
            </a:pPr>
            <a:r>
              <a:rPr lang="en-US" dirty="0"/>
              <a:t>Retries and business transactions to </a:t>
            </a:r>
            <a:r>
              <a:rPr lang="en-US" dirty="0" err="1"/>
              <a:t>stateful</a:t>
            </a:r>
            <a:r>
              <a:rPr lang="en-US" dirty="0"/>
              <a:t> </a:t>
            </a:r>
            <a:r>
              <a:rPr lang="en-US" dirty="0" err="1"/>
              <a:t>middletier</a:t>
            </a:r>
            <a:endParaRPr lang="en-US" dirty="0"/>
          </a:p>
          <a:p>
            <a:pPr marL="171450" indent="-171450">
              <a:buFont typeface="Arial" panose="020B0604020202020204" pitchFamily="34" charset="0"/>
              <a:buChar char="•"/>
            </a:pPr>
            <a:r>
              <a:rPr lang="en-US" dirty="0"/>
              <a:t>Reactive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1542200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9CCFB-70B3-486F-A1CE-D123A285C0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E546A8-B3F9-4AEE-ABB2-D3B0FE980E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72E5D1-945E-43AA-8CC7-0842B45CAF07}"/>
              </a:ext>
            </a:extLst>
          </p:cNvPr>
          <p:cNvSpPr>
            <a:spLocks noGrp="1"/>
          </p:cNvSpPr>
          <p:nvPr>
            <p:ph type="dt" sz="half" idx="10"/>
          </p:nvPr>
        </p:nvSpPr>
        <p:spPr/>
        <p:txBody>
          <a:bodyPr/>
          <a:lstStyle/>
          <a:p>
            <a:fld id="{AF502539-8799-4C51-9271-A94D674129BE}" type="datetimeFigureOut">
              <a:rPr lang="en-US" smtClean="0"/>
              <a:t>10/20/2017</a:t>
            </a:fld>
            <a:endParaRPr lang="en-US"/>
          </a:p>
        </p:txBody>
      </p:sp>
      <p:sp>
        <p:nvSpPr>
          <p:cNvPr id="5" name="Footer Placeholder 4">
            <a:extLst>
              <a:ext uri="{FF2B5EF4-FFF2-40B4-BE49-F238E27FC236}">
                <a16:creationId xmlns:a16="http://schemas.microsoft.com/office/drawing/2014/main" id="{0E049D9A-796A-4098-A788-5853452CEA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2B2BA-C706-46EF-BEF7-A2CACDC4F5D9}"/>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4021943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7AF7C-551C-440F-8D2F-7754DAC4CB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DB71D1-C528-4494-8006-2776C1FA81B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D1D99-2411-4BD8-96A7-0F90AC3207D5}"/>
              </a:ext>
            </a:extLst>
          </p:cNvPr>
          <p:cNvSpPr>
            <a:spLocks noGrp="1"/>
          </p:cNvSpPr>
          <p:nvPr>
            <p:ph type="dt" sz="half" idx="10"/>
          </p:nvPr>
        </p:nvSpPr>
        <p:spPr/>
        <p:txBody>
          <a:bodyPr/>
          <a:lstStyle/>
          <a:p>
            <a:fld id="{AF502539-8799-4C51-9271-A94D674129BE}" type="datetimeFigureOut">
              <a:rPr lang="en-US" smtClean="0"/>
              <a:t>10/20/2017</a:t>
            </a:fld>
            <a:endParaRPr lang="en-US"/>
          </a:p>
        </p:txBody>
      </p:sp>
      <p:sp>
        <p:nvSpPr>
          <p:cNvPr id="5" name="Footer Placeholder 4">
            <a:extLst>
              <a:ext uri="{FF2B5EF4-FFF2-40B4-BE49-F238E27FC236}">
                <a16:creationId xmlns:a16="http://schemas.microsoft.com/office/drawing/2014/main" id="{BB46B556-185A-4E9C-92BF-E5F5875AD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86CA8-9D26-4AF9-AD9A-882088B3EDA5}"/>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812925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7F0437-5519-461F-ACCB-6A3129106B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4D8159-4A74-4897-AC83-591F2978EF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8B8AD-86BA-49E2-979D-F9B1A52E6649}"/>
              </a:ext>
            </a:extLst>
          </p:cNvPr>
          <p:cNvSpPr>
            <a:spLocks noGrp="1"/>
          </p:cNvSpPr>
          <p:nvPr>
            <p:ph type="dt" sz="half" idx="10"/>
          </p:nvPr>
        </p:nvSpPr>
        <p:spPr/>
        <p:txBody>
          <a:bodyPr/>
          <a:lstStyle/>
          <a:p>
            <a:fld id="{AF502539-8799-4C51-9271-A94D674129BE}" type="datetimeFigureOut">
              <a:rPr lang="en-US" smtClean="0"/>
              <a:t>10/20/2017</a:t>
            </a:fld>
            <a:endParaRPr lang="en-US"/>
          </a:p>
        </p:txBody>
      </p:sp>
      <p:sp>
        <p:nvSpPr>
          <p:cNvPr id="5" name="Footer Placeholder 4">
            <a:extLst>
              <a:ext uri="{FF2B5EF4-FFF2-40B4-BE49-F238E27FC236}">
                <a16:creationId xmlns:a16="http://schemas.microsoft.com/office/drawing/2014/main" id="{0B40A80A-827D-44AA-9392-8FE810D91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B994D9-F51A-4E27-8A2A-396BC06A97A4}"/>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48579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CEFEE-EC51-44C1-9463-5A128D232E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5CD72F-E8DC-4EE1-98E1-3DA9BCFD95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B948D5-ECFE-4CBB-AD4B-2FC5C7A024C3}"/>
              </a:ext>
            </a:extLst>
          </p:cNvPr>
          <p:cNvSpPr>
            <a:spLocks noGrp="1"/>
          </p:cNvSpPr>
          <p:nvPr>
            <p:ph type="dt" sz="half" idx="10"/>
          </p:nvPr>
        </p:nvSpPr>
        <p:spPr/>
        <p:txBody>
          <a:bodyPr/>
          <a:lstStyle/>
          <a:p>
            <a:fld id="{AF502539-8799-4C51-9271-A94D674129BE}" type="datetimeFigureOut">
              <a:rPr lang="en-US" smtClean="0"/>
              <a:t>10/20/2017</a:t>
            </a:fld>
            <a:endParaRPr lang="en-US"/>
          </a:p>
        </p:txBody>
      </p:sp>
      <p:sp>
        <p:nvSpPr>
          <p:cNvPr id="5" name="Footer Placeholder 4">
            <a:extLst>
              <a:ext uri="{FF2B5EF4-FFF2-40B4-BE49-F238E27FC236}">
                <a16:creationId xmlns:a16="http://schemas.microsoft.com/office/drawing/2014/main" id="{47C12B03-7FBF-4A1C-A0F1-81963A20A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A9891-E38B-4932-A0AF-9666465CA5B1}"/>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187862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1BEC4-EDB3-4165-9C65-71E7320034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BD391C-AA9D-4A7A-A8DF-806383E97E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C37F3C4-7FC4-4B3C-8439-50C851D7DBBF}"/>
              </a:ext>
            </a:extLst>
          </p:cNvPr>
          <p:cNvSpPr>
            <a:spLocks noGrp="1"/>
          </p:cNvSpPr>
          <p:nvPr>
            <p:ph type="dt" sz="half" idx="10"/>
          </p:nvPr>
        </p:nvSpPr>
        <p:spPr/>
        <p:txBody>
          <a:bodyPr/>
          <a:lstStyle/>
          <a:p>
            <a:fld id="{AF502539-8799-4C51-9271-A94D674129BE}" type="datetimeFigureOut">
              <a:rPr lang="en-US" smtClean="0"/>
              <a:t>10/20/2017</a:t>
            </a:fld>
            <a:endParaRPr lang="en-US"/>
          </a:p>
        </p:txBody>
      </p:sp>
      <p:sp>
        <p:nvSpPr>
          <p:cNvPr id="5" name="Footer Placeholder 4">
            <a:extLst>
              <a:ext uri="{FF2B5EF4-FFF2-40B4-BE49-F238E27FC236}">
                <a16:creationId xmlns:a16="http://schemas.microsoft.com/office/drawing/2014/main" id="{2FE52F92-0954-4D86-82CA-823F14811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AD9B8D-A5F8-4E90-95BD-4E891AC0E356}"/>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536111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D703B-D67C-4F36-B775-5731071EFE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D9729F-6CD6-4365-82BF-F0F97C4345C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024D1A-57B0-4B9F-B237-80FC0D0C666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9A0374-A8D4-4DBF-8D6C-96B98B98FAD9}"/>
              </a:ext>
            </a:extLst>
          </p:cNvPr>
          <p:cNvSpPr>
            <a:spLocks noGrp="1"/>
          </p:cNvSpPr>
          <p:nvPr>
            <p:ph type="dt" sz="half" idx="10"/>
          </p:nvPr>
        </p:nvSpPr>
        <p:spPr/>
        <p:txBody>
          <a:bodyPr/>
          <a:lstStyle/>
          <a:p>
            <a:fld id="{AF502539-8799-4C51-9271-A94D674129BE}" type="datetimeFigureOut">
              <a:rPr lang="en-US" smtClean="0"/>
              <a:t>10/20/2017</a:t>
            </a:fld>
            <a:endParaRPr lang="en-US"/>
          </a:p>
        </p:txBody>
      </p:sp>
      <p:sp>
        <p:nvSpPr>
          <p:cNvPr id="6" name="Footer Placeholder 5">
            <a:extLst>
              <a:ext uri="{FF2B5EF4-FFF2-40B4-BE49-F238E27FC236}">
                <a16:creationId xmlns:a16="http://schemas.microsoft.com/office/drawing/2014/main" id="{E3510239-3526-4F4E-8512-760BC70ECD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2E28A3-9EC8-4D4C-8DF3-960D4548EC4D}"/>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217293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24CB8-E342-4BA2-B2A5-00F36A8856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0E45A8-0092-4529-A962-0EF731661C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F3771B6-821B-4738-8F9E-6E46272DF73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DF8014-D099-48A9-A240-EB9CC6CE72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257E950-0945-4795-925B-EEFAA59B284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905C66-898F-4405-83B3-FFCD056C66A2}"/>
              </a:ext>
            </a:extLst>
          </p:cNvPr>
          <p:cNvSpPr>
            <a:spLocks noGrp="1"/>
          </p:cNvSpPr>
          <p:nvPr>
            <p:ph type="dt" sz="half" idx="10"/>
          </p:nvPr>
        </p:nvSpPr>
        <p:spPr/>
        <p:txBody>
          <a:bodyPr/>
          <a:lstStyle/>
          <a:p>
            <a:fld id="{AF502539-8799-4C51-9271-A94D674129BE}" type="datetimeFigureOut">
              <a:rPr lang="en-US" smtClean="0"/>
              <a:t>10/20/2017</a:t>
            </a:fld>
            <a:endParaRPr lang="en-US"/>
          </a:p>
        </p:txBody>
      </p:sp>
      <p:sp>
        <p:nvSpPr>
          <p:cNvPr id="8" name="Footer Placeholder 7">
            <a:extLst>
              <a:ext uri="{FF2B5EF4-FFF2-40B4-BE49-F238E27FC236}">
                <a16:creationId xmlns:a16="http://schemas.microsoft.com/office/drawing/2014/main" id="{353E614B-691E-43F2-98C2-EC55DE7866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D76A9B-0509-4EC1-99E4-EA575C902641}"/>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228522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6DBC5-5CD4-4514-BE96-25F9CB51B8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E5E6AC-6706-4530-AA5A-AE9AB347D93E}"/>
              </a:ext>
            </a:extLst>
          </p:cNvPr>
          <p:cNvSpPr>
            <a:spLocks noGrp="1"/>
          </p:cNvSpPr>
          <p:nvPr>
            <p:ph type="dt" sz="half" idx="10"/>
          </p:nvPr>
        </p:nvSpPr>
        <p:spPr/>
        <p:txBody>
          <a:bodyPr/>
          <a:lstStyle/>
          <a:p>
            <a:fld id="{AF502539-8799-4C51-9271-A94D674129BE}" type="datetimeFigureOut">
              <a:rPr lang="en-US" smtClean="0"/>
              <a:t>10/20/2017</a:t>
            </a:fld>
            <a:endParaRPr lang="en-US"/>
          </a:p>
        </p:txBody>
      </p:sp>
      <p:sp>
        <p:nvSpPr>
          <p:cNvPr id="4" name="Footer Placeholder 3">
            <a:extLst>
              <a:ext uri="{FF2B5EF4-FFF2-40B4-BE49-F238E27FC236}">
                <a16:creationId xmlns:a16="http://schemas.microsoft.com/office/drawing/2014/main" id="{C666ABB8-4072-44FB-BB22-4280CBA991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AEFAB9-20A3-49F4-8999-ADBF9443E85E}"/>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2502137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49FA95-0A38-4BD7-9627-DA6E779469C1}"/>
              </a:ext>
            </a:extLst>
          </p:cNvPr>
          <p:cNvSpPr>
            <a:spLocks noGrp="1"/>
          </p:cNvSpPr>
          <p:nvPr>
            <p:ph type="dt" sz="half" idx="10"/>
          </p:nvPr>
        </p:nvSpPr>
        <p:spPr/>
        <p:txBody>
          <a:bodyPr/>
          <a:lstStyle/>
          <a:p>
            <a:fld id="{AF502539-8799-4C51-9271-A94D674129BE}" type="datetimeFigureOut">
              <a:rPr lang="en-US" smtClean="0"/>
              <a:t>10/20/2017</a:t>
            </a:fld>
            <a:endParaRPr lang="en-US"/>
          </a:p>
        </p:txBody>
      </p:sp>
      <p:sp>
        <p:nvSpPr>
          <p:cNvPr id="3" name="Footer Placeholder 2">
            <a:extLst>
              <a:ext uri="{FF2B5EF4-FFF2-40B4-BE49-F238E27FC236}">
                <a16:creationId xmlns:a16="http://schemas.microsoft.com/office/drawing/2014/main" id="{344B1293-47C4-459B-BF4E-DDC69130F5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E5F40E-AEAA-4929-857F-FAEDE93A850D}"/>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16896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639EA-CF6E-4293-B130-70218640F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F74545-36EA-474D-9FCB-F23E1C775C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C2DFA2-0D12-478A-8FDD-CD85BF743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D45027-89C3-4FC8-A030-391A7F159A2E}"/>
              </a:ext>
            </a:extLst>
          </p:cNvPr>
          <p:cNvSpPr>
            <a:spLocks noGrp="1"/>
          </p:cNvSpPr>
          <p:nvPr>
            <p:ph type="dt" sz="half" idx="10"/>
          </p:nvPr>
        </p:nvSpPr>
        <p:spPr/>
        <p:txBody>
          <a:bodyPr/>
          <a:lstStyle/>
          <a:p>
            <a:fld id="{AF502539-8799-4C51-9271-A94D674129BE}" type="datetimeFigureOut">
              <a:rPr lang="en-US" smtClean="0"/>
              <a:t>10/20/2017</a:t>
            </a:fld>
            <a:endParaRPr lang="en-US"/>
          </a:p>
        </p:txBody>
      </p:sp>
      <p:sp>
        <p:nvSpPr>
          <p:cNvPr id="6" name="Footer Placeholder 5">
            <a:extLst>
              <a:ext uri="{FF2B5EF4-FFF2-40B4-BE49-F238E27FC236}">
                <a16:creationId xmlns:a16="http://schemas.microsoft.com/office/drawing/2014/main" id="{432B830F-277C-4FE5-A361-D2BD305CB6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243AE1-49AF-444F-8365-2011EA2B7E17}"/>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1927639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5A2A7-1B38-4FF6-BC5D-3997C010AA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AD4F7E-D00F-4973-BC0E-27687028A8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137A83-286F-4D95-AE37-299673448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FF90E7-035E-4ED6-A50F-F8292061F826}"/>
              </a:ext>
            </a:extLst>
          </p:cNvPr>
          <p:cNvSpPr>
            <a:spLocks noGrp="1"/>
          </p:cNvSpPr>
          <p:nvPr>
            <p:ph type="dt" sz="half" idx="10"/>
          </p:nvPr>
        </p:nvSpPr>
        <p:spPr/>
        <p:txBody>
          <a:bodyPr/>
          <a:lstStyle/>
          <a:p>
            <a:fld id="{AF502539-8799-4C51-9271-A94D674129BE}" type="datetimeFigureOut">
              <a:rPr lang="en-US" smtClean="0"/>
              <a:t>10/20/2017</a:t>
            </a:fld>
            <a:endParaRPr lang="en-US"/>
          </a:p>
        </p:txBody>
      </p:sp>
      <p:sp>
        <p:nvSpPr>
          <p:cNvPr id="6" name="Footer Placeholder 5">
            <a:extLst>
              <a:ext uri="{FF2B5EF4-FFF2-40B4-BE49-F238E27FC236}">
                <a16:creationId xmlns:a16="http://schemas.microsoft.com/office/drawing/2014/main" id="{7DF056F8-B50A-4ED3-B7EE-5CF5D6CB2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9B3027-D3AD-4FFF-BFFB-4794014A3AC5}"/>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775151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985F35-7902-41BD-A33E-FC1EA5BF71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2F3F78-0DFD-4663-A4F2-0AEC594CE3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8FD3CC-E10D-4FC5-AE6E-D5C65F496E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02539-8799-4C51-9271-A94D674129BE}" type="datetimeFigureOut">
              <a:rPr lang="en-US" smtClean="0"/>
              <a:t>10/20/2017</a:t>
            </a:fld>
            <a:endParaRPr lang="en-US"/>
          </a:p>
        </p:txBody>
      </p:sp>
      <p:sp>
        <p:nvSpPr>
          <p:cNvPr id="5" name="Footer Placeholder 4">
            <a:extLst>
              <a:ext uri="{FF2B5EF4-FFF2-40B4-BE49-F238E27FC236}">
                <a16:creationId xmlns:a16="http://schemas.microsoft.com/office/drawing/2014/main" id="{D9BA1C6F-1495-43FE-8106-F2A15C2815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1E7CD7-940B-406E-8D13-CD53A0DA98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6A238-D622-4D1E-AF99-C7FC108A49A1}" type="slidenum">
              <a:rPr lang="en-US" smtClean="0"/>
              <a:t>‹#›</a:t>
            </a:fld>
            <a:endParaRPr lang="en-US"/>
          </a:p>
        </p:txBody>
      </p:sp>
    </p:spTree>
    <p:extLst>
      <p:ext uri="{BB962C8B-B14F-4D97-AF65-F5344CB8AC3E}">
        <p14:creationId xmlns:p14="http://schemas.microsoft.com/office/powerpoint/2010/main" val="69586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79098-BD28-424D-AE8D-BB0393F63901}"/>
              </a:ext>
            </a:extLst>
          </p:cNvPr>
          <p:cNvSpPr>
            <a:spLocks noGrp="1"/>
          </p:cNvSpPr>
          <p:nvPr>
            <p:ph type="ctrTitle"/>
          </p:nvPr>
        </p:nvSpPr>
        <p:spPr/>
        <p:txBody>
          <a:bodyPr/>
          <a:lstStyle/>
          <a:p>
            <a:r>
              <a:rPr lang="en-US" dirty="0"/>
              <a:t>SF + NSB</a:t>
            </a:r>
          </a:p>
        </p:txBody>
      </p:sp>
      <p:sp>
        <p:nvSpPr>
          <p:cNvPr id="3" name="Subtitle 2">
            <a:extLst>
              <a:ext uri="{FF2B5EF4-FFF2-40B4-BE49-F238E27FC236}">
                <a16:creationId xmlns:a16="http://schemas.microsoft.com/office/drawing/2014/main" id="{6903981C-7E0A-428A-B2DF-4BDAD3FA0AB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76170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Stateful1</a:t>
            </a:r>
          </a:p>
          <a:p>
            <a:pPr algn="ctr"/>
            <a:r>
              <a:rPr lang="en-US" sz="1200" dirty="0">
                <a:latin typeface="Yanone Kaffeesatz Light" panose="02000000000000000000" pitchFamily="2" charset="0"/>
              </a:rPr>
              <a:t>Partition 0</a:t>
            </a: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Stateful2</a:t>
            </a:r>
          </a:p>
          <a:p>
            <a:pPr algn="ctr"/>
            <a:r>
              <a:rPr lang="en-US" sz="1200" dirty="0">
                <a:latin typeface="Yanone Kaffeesatz Light" panose="02000000000000000000" pitchFamily="2" charset="0"/>
              </a:rPr>
              <a:t>Partition 1</a:t>
            </a:r>
            <a:endParaRPr lang="de-CH" sz="12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Stateful3</a:t>
            </a:r>
          </a:p>
          <a:p>
            <a:pPr algn="ctr"/>
            <a:r>
              <a:rPr lang="en-US" sz="1200" dirty="0">
                <a:latin typeface="Yanone Kaffeesatz Light" panose="02000000000000000000" pitchFamily="2" charset="0"/>
              </a:rPr>
              <a:t>Partition 2</a:t>
            </a:r>
            <a:endParaRPr lang="de-CH" sz="1200" dirty="0">
              <a:latin typeface="Yanone Kaffeesatz Light" panose="02000000000000000000" pitchFamily="2" charset="0"/>
            </a:endParaRPr>
          </a:p>
        </p:txBody>
      </p:sp>
      <p:sp>
        <p:nvSpPr>
          <p:cNvPr id="15" name="Cylinder 14"/>
          <p:cNvSpPr/>
          <p:nvPr/>
        </p:nvSpPr>
        <p:spPr>
          <a:xfrm>
            <a:off x="12672161" y="3918648"/>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5328011"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55" name="TextBox 54"/>
          <p:cNvSpPr txBox="1"/>
          <p:nvPr/>
        </p:nvSpPr>
        <p:spPr>
          <a:xfrm>
            <a:off x="1890131" y="1696712"/>
            <a:ext cx="1922321"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 Middleware</a:t>
            </a:r>
            <a:endParaRPr lang="de-CH" sz="2400" dirty="0">
              <a:solidFill>
                <a:schemeClr val="accent3"/>
              </a:solidFill>
              <a:latin typeface="Yanone Kaffeesatz Regular" panose="02000000000000000000" pitchFamily="2" charset="0"/>
            </a:endParaRPr>
          </a:p>
        </p:txBody>
      </p:sp>
      <p:cxnSp>
        <p:nvCxnSpPr>
          <p:cNvPr id="56" name="Straight Arrow Connector 55"/>
          <p:cNvCxnSpPr>
            <a:cxnSpLocks/>
            <a:stCxn id="3" idx="2"/>
            <a:endCxn id="54" idx="4"/>
          </p:cNvCxnSpPr>
          <p:nvPr/>
        </p:nvCxnSpPr>
        <p:spPr>
          <a:xfrm>
            <a:off x="3720378" y="1380735"/>
            <a:ext cx="2064833"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54" idx="4"/>
          </p:cNvCxnSpPr>
          <p:nvPr/>
        </p:nvCxnSpPr>
        <p:spPr>
          <a:xfrm flipH="1">
            <a:off x="5785211" y="1380735"/>
            <a:ext cx="1"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54" idx="4"/>
          </p:cNvCxnSpPr>
          <p:nvPr/>
        </p:nvCxnSpPr>
        <p:spPr>
          <a:xfrm flipH="1">
            <a:off x="5785211" y="1380735"/>
            <a:ext cx="2064835"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flipH="1">
            <a:off x="3720378" y="2826589"/>
            <a:ext cx="2064833"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54" idx="2"/>
            <a:endCxn id="12" idx="0"/>
          </p:cNvCxnSpPr>
          <p:nvPr/>
        </p:nvCxnSpPr>
        <p:spPr>
          <a:xfrm>
            <a:off x="5785211" y="2826589"/>
            <a:ext cx="1"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54" idx="2"/>
            <a:endCxn id="13" idx="0"/>
          </p:cNvCxnSpPr>
          <p:nvPr/>
        </p:nvCxnSpPr>
        <p:spPr>
          <a:xfrm>
            <a:off x="5785211" y="2826589"/>
            <a:ext cx="2064835"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4" name="Cylinder 23">
            <a:extLst>
              <a:ext uri="{FF2B5EF4-FFF2-40B4-BE49-F238E27FC236}">
                <a16:creationId xmlns:a16="http://schemas.microsoft.com/office/drawing/2014/main" id="{F81C6C02-6F0B-45FF-A93D-46190E61D318}"/>
              </a:ext>
            </a:extLst>
          </p:cNvPr>
          <p:cNvSpPr/>
          <p:nvPr/>
        </p:nvSpPr>
        <p:spPr>
          <a:xfrm>
            <a:off x="4252981" y="3995513"/>
            <a:ext cx="394298" cy="389698"/>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dirty="0"/>
              <a:t>RC</a:t>
            </a:r>
          </a:p>
        </p:txBody>
      </p:sp>
      <p:sp>
        <p:nvSpPr>
          <p:cNvPr id="25" name="Cylinder 24">
            <a:extLst>
              <a:ext uri="{FF2B5EF4-FFF2-40B4-BE49-F238E27FC236}">
                <a16:creationId xmlns:a16="http://schemas.microsoft.com/office/drawing/2014/main" id="{23A02D66-E16A-4DA3-89D1-7CD4814C1222}"/>
              </a:ext>
            </a:extLst>
          </p:cNvPr>
          <p:cNvSpPr/>
          <p:nvPr/>
        </p:nvSpPr>
        <p:spPr>
          <a:xfrm>
            <a:off x="6301416" y="4008486"/>
            <a:ext cx="394298" cy="389698"/>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dirty="0"/>
              <a:t>RC</a:t>
            </a:r>
          </a:p>
        </p:txBody>
      </p:sp>
      <p:sp>
        <p:nvSpPr>
          <p:cNvPr id="26" name="Cylinder 25">
            <a:extLst>
              <a:ext uri="{FF2B5EF4-FFF2-40B4-BE49-F238E27FC236}">
                <a16:creationId xmlns:a16="http://schemas.microsoft.com/office/drawing/2014/main" id="{E722D9A1-E9E1-4FD1-ABBD-8D30E533ED7F}"/>
              </a:ext>
            </a:extLst>
          </p:cNvPr>
          <p:cNvSpPr/>
          <p:nvPr/>
        </p:nvSpPr>
        <p:spPr>
          <a:xfrm>
            <a:off x="8363066" y="3965912"/>
            <a:ext cx="394298" cy="389698"/>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dirty="0"/>
              <a:t>RC</a:t>
            </a:r>
          </a:p>
        </p:txBody>
      </p:sp>
    </p:spTree>
    <p:extLst>
      <p:ext uri="{BB962C8B-B14F-4D97-AF65-F5344CB8AC3E}">
        <p14:creationId xmlns:p14="http://schemas.microsoft.com/office/powerpoint/2010/main" val="448584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F9921-508B-47D3-8E31-EA0F6C35F3BE}"/>
              </a:ext>
            </a:extLst>
          </p:cNvPr>
          <p:cNvSpPr>
            <a:spLocks noGrp="1"/>
          </p:cNvSpPr>
          <p:nvPr>
            <p:ph type="title"/>
          </p:nvPr>
        </p:nvSpPr>
        <p:spPr/>
        <p:txBody>
          <a:bodyPr/>
          <a:lstStyle/>
          <a:p>
            <a:r>
              <a:rPr lang="en-US" dirty="0"/>
              <a:t>Accessing your collection session</a:t>
            </a:r>
          </a:p>
        </p:txBody>
      </p:sp>
      <p:sp>
        <p:nvSpPr>
          <p:cNvPr id="3" name="Content Placeholder 2">
            <a:extLst>
              <a:ext uri="{FF2B5EF4-FFF2-40B4-BE49-F238E27FC236}">
                <a16:creationId xmlns:a16="http://schemas.microsoft.com/office/drawing/2014/main" id="{BE3AF048-776E-4679-8C4C-9117F30D71B9}"/>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402366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6EE03-6234-483F-BDCF-DBAF4A279F5E}"/>
              </a:ext>
            </a:extLst>
          </p:cNvPr>
          <p:cNvSpPr>
            <a:spLocks noGrp="1"/>
          </p:cNvSpPr>
          <p:nvPr>
            <p:ph type="title"/>
          </p:nvPr>
        </p:nvSpPr>
        <p:spPr/>
        <p:txBody>
          <a:bodyPr/>
          <a:lstStyle/>
          <a:p>
            <a:pPr lvl="0"/>
            <a:r>
              <a:rPr lang="en-US" dirty="0"/>
              <a:t>NSB</a:t>
            </a:r>
            <a:r>
              <a:rPr lang="en-US" baseline="0" dirty="0"/>
              <a:t> SF Persistence (</a:t>
            </a:r>
            <a:r>
              <a:rPr lang="en-US" baseline="0" dirty="0" err="1"/>
              <a:t>stateful</a:t>
            </a:r>
            <a:r>
              <a:rPr lang="en-US" baseline="0" dirty="0"/>
              <a:t> queue)</a:t>
            </a:r>
            <a:endParaRPr lang="en-US" dirty="0"/>
          </a:p>
        </p:txBody>
      </p:sp>
      <p:sp>
        <p:nvSpPr>
          <p:cNvPr id="3" name="Content Placeholder 2">
            <a:extLst>
              <a:ext uri="{FF2B5EF4-FFF2-40B4-BE49-F238E27FC236}">
                <a16:creationId xmlns:a16="http://schemas.microsoft.com/office/drawing/2014/main" id="{6BCC4B54-4123-4780-AA78-BDDFC35DCCD3}"/>
              </a:ext>
            </a:extLst>
          </p:cNvPr>
          <p:cNvSpPr>
            <a:spLocks noGrp="1"/>
          </p:cNvSpPr>
          <p:nvPr>
            <p:ph idx="1"/>
          </p:nvPr>
        </p:nvSpPr>
        <p:spPr/>
        <p:txBody>
          <a:bodyPr/>
          <a:lstStyle/>
          <a:p>
            <a:r>
              <a:rPr lang="en-US" dirty="0"/>
              <a:t>Saga</a:t>
            </a:r>
            <a:r>
              <a:rPr lang="en-US" baseline="0" dirty="0"/>
              <a:t> storage</a:t>
            </a:r>
            <a:endParaRPr lang="en-US" dirty="0"/>
          </a:p>
        </p:txBody>
      </p:sp>
    </p:spTree>
    <p:extLst>
      <p:ext uri="{BB962C8B-B14F-4D97-AF65-F5344CB8AC3E}">
        <p14:creationId xmlns:p14="http://schemas.microsoft.com/office/powerpoint/2010/main" val="3186495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47E7C-035B-4DA2-BDC9-48A8A82CDCD5}"/>
              </a:ext>
            </a:extLst>
          </p:cNvPr>
          <p:cNvSpPr>
            <a:spLocks noGrp="1"/>
          </p:cNvSpPr>
          <p:nvPr>
            <p:ph type="title"/>
          </p:nvPr>
        </p:nvSpPr>
        <p:spPr/>
        <p:txBody>
          <a:bodyPr/>
          <a:lstStyle/>
          <a:p>
            <a:r>
              <a:rPr lang="en-US" dirty="0"/>
              <a:t>Routing your</a:t>
            </a:r>
            <a:r>
              <a:rPr lang="en-US" baseline="0" dirty="0"/>
              <a:t> partitioned </a:t>
            </a:r>
            <a:r>
              <a:rPr lang="en-US" dirty="0"/>
              <a:t>queue</a:t>
            </a:r>
          </a:p>
        </p:txBody>
      </p:sp>
      <p:sp>
        <p:nvSpPr>
          <p:cNvPr id="3" name="Content Placeholder 2">
            <a:extLst>
              <a:ext uri="{FF2B5EF4-FFF2-40B4-BE49-F238E27FC236}">
                <a16:creationId xmlns:a16="http://schemas.microsoft.com/office/drawing/2014/main" id="{843CE606-7275-42C0-AC76-AA91BB66789F}"/>
              </a:ext>
            </a:extLst>
          </p:cNvPr>
          <p:cNvSpPr>
            <a:spLocks noGrp="1"/>
          </p:cNvSpPr>
          <p:nvPr>
            <p:ph idx="1"/>
          </p:nvPr>
        </p:nvSpPr>
        <p:spPr/>
        <p:txBody>
          <a:bodyPr/>
          <a:lstStyle/>
          <a:p>
            <a:r>
              <a:rPr lang="en-US" dirty="0"/>
              <a:t>RCD / SSD</a:t>
            </a:r>
          </a:p>
          <a:p>
            <a:r>
              <a:rPr lang="en-US" dirty="0"/>
              <a:t>In Cluster / Outside of Cluster</a:t>
            </a:r>
          </a:p>
        </p:txBody>
      </p:sp>
    </p:spTree>
    <p:extLst>
      <p:ext uri="{BB962C8B-B14F-4D97-AF65-F5344CB8AC3E}">
        <p14:creationId xmlns:p14="http://schemas.microsoft.com/office/powerpoint/2010/main" val="632078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AD3AEC-104D-455F-BEE7-63086C9B0EBC}"/>
              </a:ext>
            </a:extLst>
          </p:cNvPr>
          <p:cNvSpPr/>
          <p:nvPr/>
        </p:nvSpPr>
        <p:spPr>
          <a:xfrm>
            <a:off x="1754347" y="2971800"/>
            <a:ext cx="1375848"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Load Balancer</a:t>
            </a:r>
            <a:endParaRPr lang="de-CH" sz="1200" dirty="0">
              <a:latin typeface="Yanone Kaffeesatz Light" panose="02000000000000000000" pitchFamily="2" charset="0"/>
            </a:endParaRPr>
          </a:p>
        </p:txBody>
      </p:sp>
      <p:sp>
        <p:nvSpPr>
          <p:cNvPr id="4" name="Rectangle 3">
            <a:extLst>
              <a:ext uri="{FF2B5EF4-FFF2-40B4-BE49-F238E27FC236}">
                <a16:creationId xmlns:a16="http://schemas.microsoft.com/office/drawing/2014/main" id="{2D6A2368-ECFC-4441-BBB1-5596310C68F0}"/>
              </a:ext>
            </a:extLst>
          </p:cNvPr>
          <p:cNvSpPr/>
          <p:nvPr/>
        </p:nvSpPr>
        <p:spPr>
          <a:xfrm>
            <a:off x="3305173" y="388621"/>
            <a:ext cx="2174014" cy="6080759"/>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TextBox 4">
            <a:extLst>
              <a:ext uri="{FF2B5EF4-FFF2-40B4-BE49-F238E27FC236}">
                <a16:creationId xmlns:a16="http://schemas.microsoft.com/office/drawing/2014/main" id="{729D1261-3F0E-4347-99DA-6E4CEE2DBA3D}"/>
              </a:ext>
            </a:extLst>
          </p:cNvPr>
          <p:cNvSpPr txBox="1"/>
          <p:nvPr/>
        </p:nvSpPr>
        <p:spPr>
          <a:xfrm>
            <a:off x="3305174" y="472451"/>
            <a:ext cx="2174014" cy="461665"/>
          </a:xfrm>
          <a:prstGeom prst="rect">
            <a:avLst/>
          </a:prstGeom>
          <a:noFill/>
        </p:spPr>
        <p:txBody>
          <a:bodyPr wrap="square" rtlCol="0">
            <a:spAutoFit/>
          </a:bodyPr>
          <a:lstStyle/>
          <a:p>
            <a:pPr algn="ctr"/>
            <a:r>
              <a:rPr lang="en-US" sz="2400" dirty="0">
                <a:solidFill>
                  <a:schemeClr val="accent3"/>
                </a:solidFill>
                <a:latin typeface="Yanone Kaffeesatz Regular" panose="02000000000000000000" pitchFamily="2" charset="0"/>
              </a:rPr>
              <a:t>Stateless Front</a:t>
            </a:r>
            <a:endParaRPr lang="de-CH" sz="2400" dirty="0">
              <a:solidFill>
                <a:schemeClr val="accent3"/>
              </a:solidFill>
              <a:latin typeface="Yanone Kaffeesatz Regular" panose="02000000000000000000" pitchFamily="2" charset="0"/>
            </a:endParaRPr>
          </a:p>
        </p:txBody>
      </p:sp>
      <p:sp>
        <p:nvSpPr>
          <p:cNvPr id="6" name="Rectangle 5">
            <a:extLst>
              <a:ext uri="{FF2B5EF4-FFF2-40B4-BE49-F238E27FC236}">
                <a16:creationId xmlns:a16="http://schemas.microsoft.com/office/drawing/2014/main" id="{C174F491-2EB3-4837-BB3A-3DE4AFA2D6D9}"/>
              </a:ext>
            </a:extLst>
          </p:cNvPr>
          <p:cNvSpPr/>
          <p:nvPr/>
        </p:nvSpPr>
        <p:spPr>
          <a:xfrm>
            <a:off x="3399230" y="1065132"/>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Front:1</a:t>
            </a:r>
            <a:endParaRPr lang="de-CH" sz="1200" dirty="0">
              <a:latin typeface="Yanone Kaffeesatz Light" panose="02000000000000000000" pitchFamily="2" charset="0"/>
            </a:endParaRPr>
          </a:p>
        </p:txBody>
      </p:sp>
      <p:sp>
        <p:nvSpPr>
          <p:cNvPr id="7" name="Rectangle 6">
            <a:extLst>
              <a:ext uri="{FF2B5EF4-FFF2-40B4-BE49-F238E27FC236}">
                <a16:creationId xmlns:a16="http://schemas.microsoft.com/office/drawing/2014/main" id="{06F959D4-D8E8-4123-9BE0-D562CAE6C849}"/>
              </a:ext>
            </a:extLst>
          </p:cNvPr>
          <p:cNvSpPr/>
          <p:nvPr/>
        </p:nvSpPr>
        <p:spPr>
          <a:xfrm>
            <a:off x="3410394" y="297180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Front:2</a:t>
            </a:r>
            <a:endParaRPr lang="de-CH" sz="1200" dirty="0">
              <a:latin typeface="Yanone Kaffeesatz Light" panose="02000000000000000000" pitchFamily="2" charset="0"/>
            </a:endParaRPr>
          </a:p>
        </p:txBody>
      </p:sp>
      <p:sp>
        <p:nvSpPr>
          <p:cNvPr id="8" name="Rectangle 7">
            <a:extLst>
              <a:ext uri="{FF2B5EF4-FFF2-40B4-BE49-F238E27FC236}">
                <a16:creationId xmlns:a16="http://schemas.microsoft.com/office/drawing/2014/main" id="{45520895-0DD7-41A7-9843-D930EBD0407B}"/>
              </a:ext>
            </a:extLst>
          </p:cNvPr>
          <p:cNvSpPr/>
          <p:nvPr/>
        </p:nvSpPr>
        <p:spPr>
          <a:xfrm>
            <a:off x="3399229" y="505621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Front:3</a:t>
            </a:r>
            <a:endParaRPr lang="de-CH" sz="1200" dirty="0">
              <a:latin typeface="Yanone Kaffeesatz Light" panose="02000000000000000000" pitchFamily="2" charset="0"/>
            </a:endParaRPr>
          </a:p>
        </p:txBody>
      </p:sp>
      <p:sp>
        <p:nvSpPr>
          <p:cNvPr id="9" name="Rectangle 8">
            <a:extLst>
              <a:ext uri="{FF2B5EF4-FFF2-40B4-BE49-F238E27FC236}">
                <a16:creationId xmlns:a16="http://schemas.microsoft.com/office/drawing/2014/main" id="{BEF6EC2A-D91B-40DE-8B63-D09E8BCF4C18}"/>
              </a:ext>
            </a:extLst>
          </p:cNvPr>
          <p:cNvSpPr/>
          <p:nvPr/>
        </p:nvSpPr>
        <p:spPr>
          <a:xfrm>
            <a:off x="7047937" y="388621"/>
            <a:ext cx="2204486" cy="6080759"/>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tangle 9">
            <a:extLst>
              <a:ext uri="{FF2B5EF4-FFF2-40B4-BE49-F238E27FC236}">
                <a16:creationId xmlns:a16="http://schemas.microsoft.com/office/drawing/2014/main" id="{74846BA8-E597-422E-BC2A-3BBF205040C2}"/>
              </a:ext>
            </a:extLst>
          </p:cNvPr>
          <p:cNvSpPr/>
          <p:nvPr/>
        </p:nvSpPr>
        <p:spPr>
          <a:xfrm>
            <a:off x="7178095" y="1065132"/>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Back:1</a:t>
            </a:r>
            <a:endParaRPr lang="de-CH" sz="1200" dirty="0">
              <a:latin typeface="Yanone Kaffeesatz Light" panose="02000000000000000000" pitchFamily="2" charset="0"/>
            </a:endParaRPr>
          </a:p>
        </p:txBody>
      </p:sp>
      <p:sp>
        <p:nvSpPr>
          <p:cNvPr id="11" name="Rectangle 10">
            <a:extLst>
              <a:ext uri="{FF2B5EF4-FFF2-40B4-BE49-F238E27FC236}">
                <a16:creationId xmlns:a16="http://schemas.microsoft.com/office/drawing/2014/main" id="{A8A3090D-3E3D-4082-8031-1ABCBA752861}"/>
              </a:ext>
            </a:extLst>
          </p:cNvPr>
          <p:cNvSpPr/>
          <p:nvPr/>
        </p:nvSpPr>
        <p:spPr>
          <a:xfrm>
            <a:off x="7185429" y="297180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Back:2</a:t>
            </a:r>
            <a:endParaRPr lang="de-CH" sz="1200" dirty="0">
              <a:latin typeface="Yanone Kaffeesatz Light" panose="02000000000000000000" pitchFamily="2" charset="0"/>
            </a:endParaRPr>
          </a:p>
        </p:txBody>
      </p:sp>
      <p:sp>
        <p:nvSpPr>
          <p:cNvPr id="12" name="Rectangle 11">
            <a:extLst>
              <a:ext uri="{FF2B5EF4-FFF2-40B4-BE49-F238E27FC236}">
                <a16:creationId xmlns:a16="http://schemas.microsoft.com/office/drawing/2014/main" id="{FA241598-182E-4BD8-BB30-3C06F3588005}"/>
              </a:ext>
            </a:extLst>
          </p:cNvPr>
          <p:cNvSpPr/>
          <p:nvPr/>
        </p:nvSpPr>
        <p:spPr>
          <a:xfrm>
            <a:off x="7185429" y="505621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Back:3</a:t>
            </a:r>
            <a:endParaRPr lang="de-CH" sz="1200" dirty="0">
              <a:latin typeface="Yanone Kaffeesatz Light" panose="02000000000000000000" pitchFamily="2" charset="0"/>
            </a:endParaRPr>
          </a:p>
        </p:txBody>
      </p:sp>
      <p:sp>
        <p:nvSpPr>
          <p:cNvPr id="13" name="TextBox 12">
            <a:extLst>
              <a:ext uri="{FF2B5EF4-FFF2-40B4-BE49-F238E27FC236}">
                <a16:creationId xmlns:a16="http://schemas.microsoft.com/office/drawing/2014/main" id="{44950A7A-0991-49B4-AF20-0AB36C3504CE}"/>
              </a:ext>
            </a:extLst>
          </p:cNvPr>
          <p:cNvSpPr txBox="1"/>
          <p:nvPr/>
        </p:nvSpPr>
        <p:spPr>
          <a:xfrm>
            <a:off x="7047937" y="472451"/>
            <a:ext cx="2204486" cy="461665"/>
          </a:xfrm>
          <a:prstGeom prst="rect">
            <a:avLst/>
          </a:prstGeom>
          <a:noFill/>
        </p:spPr>
        <p:txBody>
          <a:bodyPr wrap="square" rtlCol="0">
            <a:spAutoFit/>
          </a:bodyPr>
          <a:lstStyle/>
          <a:p>
            <a:pPr algn="ctr"/>
            <a:r>
              <a:rPr lang="en-US" sz="2400" dirty="0">
                <a:solidFill>
                  <a:schemeClr val="accent3"/>
                </a:solidFill>
                <a:latin typeface="Yanone Kaffeesatz Regular" panose="02000000000000000000" pitchFamily="2" charset="0"/>
              </a:rPr>
              <a:t>Stateless Back</a:t>
            </a:r>
            <a:endParaRPr lang="de-CH" sz="2400" dirty="0">
              <a:solidFill>
                <a:schemeClr val="accent3"/>
              </a:solidFill>
              <a:latin typeface="Yanone Kaffeesatz Regular" panose="02000000000000000000" pitchFamily="2" charset="0"/>
            </a:endParaRPr>
          </a:p>
        </p:txBody>
      </p:sp>
      <p:sp>
        <p:nvSpPr>
          <p:cNvPr id="15" name="Cylinder 14">
            <a:extLst>
              <a:ext uri="{FF2B5EF4-FFF2-40B4-BE49-F238E27FC236}">
                <a16:creationId xmlns:a16="http://schemas.microsoft.com/office/drawing/2014/main" id="{C4F9707C-E147-43E5-9DB3-4DD82F8B145A}"/>
              </a:ext>
            </a:extLst>
          </p:cNvPr>
          <p:cNvSpPr/>
          <p:nvPr/>
        </p:nvSpPr>
        <p:spPr>
          <a:xfrm>
            <a:off x="9447952" y="2820924"/>
            <a:ext cx="914400" cy="1216152"/>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Light" panose="02000000000000000000" pitchFamily="2" charset="0"/>
              </a:rPr>
              <a:t>Storage</a:t>
            </a:r>
          </a:p>
        </p:txBody>
      </p:sp>
      <p:cxnSp>
        <p:nvCxnSpPr>
          <p:cNvPr id="18" name="Straight Arrow Connector 17">
            <a:extLst>
              <a:ext uri="{FF2B5EF4-FFF2-40B4-BE49-F238E27FC236}">
                <a16:creationId xmlns:a16="http://schemas.microsoft.com/office/drawing/2014/main" id="{29385273-507B-47F7-8DA7-A5A64F044919}"/>
              </a:ext>
            </a:extLst>
          </p:cNvPr>
          <p:cNvCxnSpPr>
            <a:cxnSpLocks/>
            <a:stCxn id="11" idx="3"/>
            <a:endCxn id="15" idx="2"/>
          </p:cNvCxnSpPr>
          <p:nvPr/>
        </p:nvCxnSpPr>
        <p:spPr>
          <a:xfrm>
            <a:off x="9129732" y="3429000"/>
            <a:ext cx="318220"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3D1AEAA-C56F-40D8-8E6D-506DE23AF464}"/>
              </a:ext>
            </a:extLst>
          </p:cNvPr>
          <p:cNvCxnSpPr>
            <a:cxnSpLocks/>
            <a:stCxn id="10" idx="3"/>
            <a:endCxn id="15" idx="2"/>
          </p:cNvCxnSpPr>
          <p:nvPr/>
        </p:nvCxnSpPr>
        <p:spPr>
          <a:xfrm>
            <a:off x="9122398" y="1522332"/>
            <a:ext cx="325554" cy="1906668"/>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D63C966-B180-4214-9EE6-562401B8BBB3}"/>
              </a:ext>
            </a:extLst>
          </p:cNvPr>
          <p:cNvCxnSpPr>
            <a:cxnSpLocks/>
            <a:stCxn id="12" idx="3"/>
            <a:endCxn id="15" idx="2"/>
          </p:cNvCxnSpPr>
          <p:nvPr/>
        </p:nvCxnSpPr>
        <p:spPr>
          <a:xfrm flipV="1">
            <a:off x="9129732" y="3429000"/>
            <a:ext cx="318220" cy="2084418"/>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1EF5CA9-9CC2-4778-ADAF-DCAE29309734}"/>
              </a:ext>
            </a:extLst>
          </p:cNvPr>
          <p:cNvCxnSpPr>
            <a:cxnSpLocks/>
            <a:stCxn id="3" idx="3"/>
            <a:endCxn id="7" idx="1"/>
          </p:cNvCxnSpPr>
          <p:nvPr/>
        </p:nvCxnSpPr>
        <p:spPr>
          <a:xfrm>
            <a:off x="3130195" y="3429000"/>
            <a:ext cx="280199"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00B6D12-F922-4477-9F27-E71457A024F2}"/>
              </a:ext>
            </a:extLst>
          </p:cNvPr>
          <p:cNvCxnSpPr>
            <a:cxnSpLocks/>
            <a:stCxn id="3" idx="3"/>
            <a:endCxn id="8" idx="1"/>
          </p:cNvCxnSpPr>
          <p:nvPr/>
        </p:nvCxnSpPr>
        <p:spPr>
          <a:xfrm>
            <a:off x="3130195" y="3429000"/>
            <a:ext cx="269034" cy="208441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B84A00C-F2CD-4422-BE8F-C9FEB5BFDBA9}"/>
              </a:ext>
            </a:extLst>
          </p:cNvPr>
          <p:cNvCxnSpPr>
            <a:cxnSpLocks/>
            <a:stCxn id="3" idx="3"/>
            <a:endCxn id="6" idx="1"/>
          </p:cNvCxnSpPr>
          <p:nvPr/>
        </p:nvCxnSpPr>
        <p:spPr>
          <a:xfrm flipV="1">
            <a:off x="3130195" y="1522332"/>
            <a:ext cx="269035" cy="190666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3AC78B8-B466-4010-AE54-5321029FE15E}"/>
              </a:ext>
            </a:extLst>
          </p:cNvPr>
          <p:cNvCxnSpPr>
            <a:cxnSpLocks/>
            <a:stCxn id="6" idx="3"/>
            <a:endCxn id="65" idx="1"/>
          </p:cNvCxnSpPr>
          <p:nvPr/>
        </p:nvCxnSpPr>
        <p:spPr>
          <a:xfrm>
            <a:off x="5343533" y="1522332"/>
            <a:ext cx="273146" cy="1903978"/>
          </a:xfrm>
          <a:prstGeom prst="straightConnector1">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2C1F424C-BBA9-4F56-BE64-FD01EA3A5467}"/>
              </a:ext>
            </a:extLst>
          </p:cNvPr>
          <p:cNvSpPr/>
          <p:nvPr/>
        </p:nvSpPr>
        <p:spPr>
          <a:xfrm>
            <a:off x="5616679" y="2495773"/>
            <a:ext cx="1277454" cy="186107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Fabric DNS or Reverse Proxy</a:t>
            </a:r>
            <a:endParaRPr lang="de-CH" sz="1200" dirty="0">
              <a:latin typeface="Yanone Kaffeesatz Light" panose="02000000000000000000" pitchFamily="2" charset="0"/>
            </a:endParaRPr>
          </a:p>
        </p:txBody>
      </p:sp>
      <p:cxnSp>
        <p:nvCxnSpPr>
          <p:cNvPr id="67" name="Straight Arrow Connector 66">
            <a:extLst>
              <a:ext uri="{FF2B5EF4-FFF2-40B4-BE49-F238E27FC236}">
                <a16:creationId xmlns:a16="http://schemas.microsoft.com/office/drawing/2014/main" id="{2EE522A4-AB02-469F-8049-4F1002737F03}"/>
              </a:ext>
            </a:extLst>
          </p:cNvPr>
          <p:cNvCxnSpPr>
            <a:cxnSpLocks/>
            <a:stCxn id="10" idx="1"/>
            <a:endCxn id="65" idx="3"/>
          </p:cNvCxnSpPr>
          <p:nvPr/>
        </p:nvCxnSpPr>
        <p:spPr>
          <a:xfrm flipH="1">
            <a:off x="6894133" y="1522332"/>
            <a:ext cx="283962" cy="1903978"/>
          </a:xfrm>
          <a:prstGeom prst="straightConnector1">
            <a:avLst/>
          </a:prstGeom>
          <a:ln w="1905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072A11C8-D7F3-489C-8685-273B9BE08BC6}"/>
              </a:ext>
            </a:extLst>
          </p:cNvPr>
          <p:cNvCxnSpPr>
            <a:cxnSpLocks/>
            <a:stCxn id="7" idx="3"/>
            <a:endCxn id="65" idx="1"/>
          </p:cNvCxnSpPr>
          <p:nvPr/>
        </p:nvCxnSpPr>
        <p:spPr>
          <a:xfrm flipV="1">
            <a:off x="5354697" y="3426310"/>
            <a:ext cx="261982" cy="2690"/>
          </a:xfrm>
          <a:prstGeom prst="straightConnector1">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A83A8D4-0130-4467-886F-3E5B3512AC71}"/>
              </a:ext>
            </a:extLst>
          </p:cNvPr>
          <p:cNvCxnSpPr>
            <a:cxnSpLocks/>
            <a:stCxn id="11" idx="1"/>
            <a:endCxn id="65" idx="3"/>
          </p:cNvCxnSpPr>
          <p:nvPr/>
        </p:nvCxnSpPr>
        <p:spPr>
          <a:xfrm flipH="1" flipV="1">
            <a:off x="6894133" y="3426310"/>
            <a:ext cx="291296" cy="2690"/>
          </a:xfrm>
          <a:prstGeom prst="straightConnector1">
            <a:avLst/>
          </a:prstGeom>
          <a:ln w="1905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59FD875-A9ED-4E33-8D91-EC307EABC1B8}"/>
              </a:ext>
            </a:extLst>
          </p:cNvPr>
          <p:cNvCxnSpPr>
            <a:cxnSpLocks/>
            <a:stCxn id="8" idx="3"/>
            <a:endCxn id="65" idx="1"/>
          </p:cNvCxnSpPr>
          <p:nvPr/>
        </p:nvCxnSpPr>
        <p:spPr>
          <a:xfrm flipV="1">
            <a:off x="5343532" y="3426310"/>
            <a:ext cx="273147" cy="2087108"/>
          </a:xfrm>
          <a:prstGeom prst="straightConnector1">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13ACD9FB-9A4E-40E8-809B-563B11CE51DE}"/>
              </a:ext>
            </a:extLst>
          </p:cNvPr>
          <p:cNvCxnSpPr>
            <a:cxnSpLocks/>
            <a:stCxn id="65" idx="3"/>
            <a:endCxn id="12" idx="1"/>
          </p:cNvCxnSpPr>
          <p:nvPr/>
        </p:nvCxnSpPr>
        <p:spPr>
          <a:xfrm>
            <a:off x="6894133" y="3426310"/>
            <a:ext cx="291296" cy="2087108"/>
          </a:xfrm>
          <a:prstGeom prst="straightConnector1">
            <a:avLst/>
          </a:prstGeom>
          <a:ln w="1905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058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ylinder 27">
            <a:extLst>
              <a:ext uri="{FF2B5EF4-FFF2-40B4-BE49-F238E27FC236}">
                <a16:creationId xmlns:a16="http://schemas.microsoft.com/office/drawing/2014/main" id="{39331D5F-FEE3-491E-BC8F-90E66ECAE4DD}"/>
              </a:ext>
            </a:extLst>
          </p:cNvPr>
          <p:cNvSpPr/>
          <p:nvPr/>
        </p:nvSpPr>
        <p:spPr>
          <a:xfrm rot="16200000">
            <a:off x="5758085" y="2820923"/>
            <a:ext cx="914400" cy="12161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a:t>
            </a:r>
            <a:endParaRPr lang="de-CH" sz="2000" dirty="0">
              <a:latin typeface="Yanone Kaffeesatz Light" panose="02000000000000000000" pitchFamily="2" charset="0"/>
            </a:endParaRPr>
          </a:p>
        </p:txBody>
      </p:sp>
      <p:sp>
        <p:nvSpPr>
          <p:cNvPr id="3" name="Rectangle 2">
            <a:extLst>
              <a:ext uri="{FF2B5EF4-FFF2-40B4-BE49-F238E27FC236}">
                <a16:creationId xmlns:a16="http://schemas.microsoft.com/office/drawing/2014/main" id="{98AD3AEC-104D-455F-BEE7-63086C9B0EBC}"/>
              </a:ext>
            </a:extLst>
          </p:cNvPr>
          <p:cNvSpPr/>
          <p:nvPr/>
        </p:nvSpPr>
        <p:spPr>
          <a:xfrm>
            <a:off x="1758875" y="2971800"/>
            <a:ext cx="1375848"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Load Balancer</a:t>
            </a:r>
            <a:endParaRPr lang="de-CH" sz="1200" dirty="0">
              <a:latin typeface="Yanone Kaffeesatz Light" panose="02000000000000000000" pitchFamily="2" charset="0"/>
            </a:endParaRPr>
          </a:p>
        </p:txBody>
      </p:sp>
      <p:sp>
        <p:nvSpPr>
          <p:cNvPr id="4" name="Rectangle 3">
            <a:extLst>
              <a:ext uri="{FF2B5EF4-FFF2-40B4-BE49-F238E27FC236}">
                <a16:creationId xmlns:a16="http://schemas.microsoft.com/office/drawing/2014/main" id="{2D6A2368-ECFC-4441-BBB1-5596310C68F0}"/>
              </a:ext>
            </a:extLst>
          </p:cNvPr>
          <p:cNvSpPr/>
          <p:nvPr/>
        </p:nvSpPr>
        <p:spPr>
          <a:xfrm>
            <a:off x="3309701" y="388621"/>
            <a:ext cx="2174014" cy="6080759"/>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TextBox 4">
            <a:extLst>
              <a:ext uri="{FF2B5EF4-FFF2-40B4-BE49-F238E27FC236}">
                <a16:creationId xmlns:a16="http://schemas.microsoft.com/office/drawing/2014/main" id="{729D1261-3F0E-4347-99DA-6E4CEE2DBA3D}"/>
              </a:ext>
            </a:extLst>
          </p:cNvPr>
          <p:cNvSpPr txBox="1"/>
          <p:nvPr/>
        </p:nvSpPr>
        <p:spPr>
          <a:xfrm>
            <a:off x="3309702" y="472451"/>
            <a:ext cx="2174014" cy="461665"/>
          </a:xfrm>
          <a:prstGeom prst="rect">
            <a:avLst/>
          </a:prstGeom>
          <a:noFill/>
        </p:spPr>
        <p:txBody>
          <a:bodyPr wrap="square" rtlCol="0">
            <a:spAutoFit/>
          </a:bodyPr>
          <a:lstStyle/>
          <a:p>
            <a:pPr algn="ctr"/>
            <a:r>
              <a:rPr lang="en-US" sz="2400" dirty="0">
                <a:solidFill>
                  <a:schemeClr val="accent3"/>
                </a:solidFill>
                <a:latin typeface="Yanone Kaffeesatz Regular" panose="02000000000000000000" pitchFamily="2" charset="0"/>
              </a:rPr>
              <a:t>Stateless Front</a:t>
            </a:r>
            <a:endParaRPr lang="de-CH" sz="2400" dirty="0">
              <a:solidFill>
                <a:schemeClr val="accent3"/>
              </a:solidFill>
              <a:latin typeface="Yanone Kaffeesatz Regular" panose="02000000000000000000" pitchFamily="2" charset="0"/>
            </a:endParaRPr>
          </a:p>
        </p:txBody>
      </p:sp>
      <p:sp>
        <p:nvSpPr>
          <p:cNvPr id="6" name="Rectangle 5">
            <a:extLst>
              <a:ext uri="{FF2B5EF4-FFF2-40B4-BE49-F238E27FC236}">
                <a16:creationId xmlns:a16="http://schemas.microsoft.com/office/drawing/2014/main" id="{C174F491-2EB3-4837-BB3A-3DE4AFA2D6D9}"/>
              </a:ext>
            </a:extLst>
          </p:cNvPr>
          <p:cNvSpPr/>
          <p:nvPr/>
        </p:nvSpPr>
        <p:spPr>
          <a:xfrm>
            <a:off x="3403758" y="1065132"/>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Front:1</a:t>
            </a:r>
            <a:endParaRPr lang="de-CH" sz="1200" dirty="0">
              <a:latin typeface="Yanone Kaffeesatz Light" panose="02000000000000000000" pitchFamily="2" charset="0"/>
            </a:endParaRPr>
          </a:p>
        </p:txBody>
      </p:sp>
      <p:sp>
        <p:nvSpPr>
          <p:cNvPr id="7" name="Rectangle 6">
            <a:extLst>
              <a:ext uri="{FF2B5EF4-FFF2-40B4-BE49-F238E27FC236}">
                <a16:creationId xmlns:a16="http://schemas.microsoft.com/office/drawing/2014/main" id="{06F959D4-D8E8-4123-9BE0-D562CAE6C849}"/>
              </a:ext>
            </a:extLst>
          </p:cNvPr>
          <p:cNvSpPr/>
          <p:nvPr/>
        </p:nvSpPr>
        <p:spPr>
          <a:xfrm>
            <a:off x="3414922" y="297180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Front:2</a:t>
            </a:r>
            <a:endParaRPr lang="de-CH" sz="1200" dirty="0">
              <a:latin typeface="Yanone Kaffeesatz Light" panose="02000000000000000000" pitchFamily="2" charset="0"/>
            </a:endParaRPr>
          </a:p>
        </p:txBody>
      </p:sp>
      <p:sp>
        <p:nvSpPr>
          <p:cNvPr id="8" name="Rectangle 7">
            <a:extLst>
              <a:ext uri="{FF2B5EF4-FFF2-40B4-BE49-F238E27FC236}">
                <a16:creationId xmlns:a16="http://schemas.microsoft.com/office/drawing/2014/main" id="{45520895-0DD7-41A7-9843-D930EBD0407B}"/>
              </a:ext>
            </a:extLst>
          </p:cNvPr>
          <p:cNvSpPr/>
          <p:nvPr/>
        </p:nvSpPr>
        <p:spPr>
          <a:xfrm>
            <a:off x="3403757" y="505621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Front:3</a:t>
            </a:r>
            <a:endParaRPr lang="de-CH" sz="1200" dirty="0">
              <a:latin typeface="Yanone Kaffeesatz Light" panose="02000000000000000000" pitchFamily="2" charset="0"/>
            </a:endParaRPr>
          </a:p>
        </p:txBody>
      </p:sp>
      <p:sp>
        <p:nvSpPr>
          <p:cNvPr id="9" name="Rectangle 8">
            <a:extLst>
              <a:ext uri="{FF2B5EF4-FFF2-40B4-BE49-F238E27FC236}">
                <a16:creationId xmlns:a16="http://schemas.microsoft.com/office/drawing/2014/main" id="{BEF6EC2A-D91B-40DE-8B63-D09E8BCF4C18}"/>
              </a:ext>
            </a:extLst>
          </p:cNvPr>
          <p:cNvSpPr/>
          <p:nvPr/>
        </p:nvSpPr>
        <p:spPr>
          <a:xfrm>
            <a:off x="7052461" y="388621"/>
            <a:ext cx="2204486" cy="6080759"/>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tangle 9">
            <a:extLst>
              <a:ext uri="{FF2B5EF4-FFF2-40B4-BE49-F238E27FC236}">
                <a16:creationId xmlns:a16="http://schemas.microsoft.com/office/drawing/2014/main" id="{74846BA8-E597-422E-BC2A-3BBF205040C2}"/>
              </a:ext>
            </a:extLst>
          </p:cNvPr>
          <p:cNvSpPr/>
          <p:nvPr/>
        </p:nvSpPr>
        <p:spPr>
          <a:xfrm>
            <a:off x="7182619" y="1065132"/>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Back:1</a:t>
            </a:r>
            <a:endParaRPr lang="de-CH" sz="1200" dirty="0">
              <a:latin typeface="Yanone Kaffeesatz Light" panose="02000000000000000000" pitchFamily="2" charset="0"/>
            </a:endParaRPr>
          </a:p>
        </p:txBody>
      </p:sp>
      <p:sp>
        <p:nvSpPr>
          <p:cNvPr id="11" name="Rectangle 10">
            <a:extLst>
              <a:ext uri="{FF2B5EF4-FFF2-40B4-BE49-F238E27FC236}">
                <a16:creationId xmlns:a16="http://schemas.microsoft.com/office/drawing/2014/main" id="{A8A3090D-3E3D-4082-8031-1ABCBA752861}"/>
              </a:ext>
            </a:extLst>
          </p:cNvPr>
          <p:cNvSpPr/>
          <p:nvPr/>
        </p:nvSpPr>
        <p:spPr>
          <a:xfrm>
            <a:off x="7189953" y="297180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Back:2</a:t>
            </a:r>
            <a:endParaRPr lang="de-CH" sz="1200" dirty="0">
              <a:latin typeface="Yanone Kaffeesatz Light" panose="02000000000000000000" pitchFamily="2" charset="0"/>
            </a:endParaRPr>
          </a:p>
        </p:txBody>
      </p:sp>
      <p:sp>
        <p:nvSpPr>
          <p:cNvPr id="12" name="Rectangle 11">
            <a:extLst>
              <a:ext uri="{FF2B5EF4-FFF2-40B4-BE49-F238E27FC236}">
                <a16:creationId xmlns:a16="http://schemas.microsoft.com/office/drawing/2014/main" id="{FA241598-182E-4BD8-BB30-3C06F3588005}"/>
              </a:ext>
            </a:extLst>
          </p:cNvPr>
          <p:cNvSpPr/>
          <p:nvPr/>
        </p:nvSpPr>
        <p:spPr>
          <a:xfrm>
            <a:off x="7189953" y="505621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Back:3</a:t>
            </a:r>
            <a:endParaRPr lang="de-CH" sz="1200" dirty="0">
              <a:latin typeface="Yanone Kaffeesatz Light" panose="02000000000000000000" pitchFamily="2" charset="0"/>
            </a:endParaRPr>
          </a:p>
        </p:txBody>
      </p:sp>
      <p:sp>
        <p:nvSpPr>
          <p:cNvPr id="13" name="TextBox 12">
            <a:extLst>
              <a:ext uri="{FF2B5EF4-FFF2-40B4-BE49-F238E27FC236}">
                <a16:creationId xmlns:a16="http://schemas.microsoft.com/office/drawing/2014/main" id="{44950A7A-0991-49B4-AF20-0AB36C3504CE}"/>
              </a:ext>
            </a:extLst>
          </p:cNvPr>
          <p:cNvSpPr txBox="1"/>
          <p:nvPr/>
        </p:nvSpPr>
        <p:spPr>
          <a:xfrm>
            <a:off x="7052461" y="472451"/>
            <a:ext cx="2204486" cy="461665"/>
          </a:xfrm>
          <a:prstGeom prst="rect">
            <a:avLst/>
          </a:prstGeom>
          <a:noFill/>
        </p:spPr>
        <p:txBody>
          <a:bodyPr wrap="square" rtlCol="0">
            <a:spAutoFit/>
          </a:bodyPr>
          <a:lstStyle/>
          <a:p>
            <a:pPr algn="ctr"/>
            <a:r>
              <a:rPr lang="en-US" sz="2400" dirty="0">
                <a:solidFill>
                  <a:schemeClr val="accent3"/>
                </a:solidFill>
                <a:latin typeface="Yanone Kaffeesatz Regular" panose="02000000000000000000" pitchFamily="2" charset="0"/>
              </a:rPr>
              <a:t>Stateless Back</a:t>
            </a:r>
            <a:endParaRPr lang="de-CH" sz="2400" dirty="0">
              <a:solidFill>
                <a:schemeClr val="accent3"/>
              </a:solidFill>
              <a:latin typeface="Yanone Kaffeesatz Regular" panose="02000000000000000000" pitchFamily="2" charset="0"/>
            </a:endParaRPr>
          </a:p>
        </p:txBody>
      </p:sp>
      <p:sp>
        <p:nvSpPr>
          <p:cNvPr id="15" name="Cylinder 14">
            <a:extLst>
              <a:ext uri="{FF2B5EF4-FFF2-40B4-BE49-F238E27FC236}">
                <a16:creationId xmlns:a16="http://schemas.microsoft.com/office/drawing/2014/main" id="{C4F9707C-E147-43E5-9DB3-4DD82F8B145A}"/>
              </a:ext>
            </a:extLst>
          </p:cNvPr>
          <p:cNvSpPr/>
          <p:nvPr/>
        </p:nvSpPr>
        <p:spPr>
          <a:xfrm>
            <a:off x="9452476" y="2820924"/>
            <a:ext cx="914400" cy="1216152"/>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Light" panose="02000000000000000000" pitchFamily="2" charset="0"/>
              </a:rPr>
              <a:t>Storage</a:t>
            </a:r>
          </a:p>
        </p:txBody>
      </p:sp>
      <p:cxnSp>
        <p:nvCxnSpPr>
          <p:cNvPr id="18" name="Straight Arrow Connector 17">
            <a:extLst>
              <a:ext uri="{FF2B5EF4-FFF2-40B4-BE49-F238E27FC236}">
                <a16:creationId xmlns:a16="http://schemas.microsoft.com/office/drawing/2014/main" id="{29385273-507B-47F7-8DA7-A5A64F044919}"/>
              </a:ext>
            </a:extLst>
          </p:cNvPr>
          <p:cNvCxnSpPr>
            <a:cxnSpLocks/>
            <a:stCxn id="11" idx="3"/>
            <a:endCxn id="15" idx="2"/>
          </p:cNvCxnSpPr>
          <p:nvPr/>
        </p:nvCxnSpPr>
        <p:spPr>
          <a:xfrm>
            <a:off x="9134256" y="3429000"/>
            <a:ext cx="318220"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3D1AEAA-C56F-40D8-8E6D-506DE23AF464}"/>
              </a:ext>
            </a:extLst>
          </p:cNvPr>
          <p:cNvCxnSpPr>
            <a:cxnSpLocks/>
            <a:stCxn id="10" idx="3"/>
            <a:endCxn id="15" idx="2"/>
          </p:cNvCxnSpPr>
          <p:nvPr/>
        </p:nvCxnSpPr>
        <p:spPr>
          <a:xfrm>
            <a:off x="9126922" y="1522332"/>
            <a:ext cx="325554" cy="1906668"/>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D63C966-B180-4214-9EE6-562401B8BBB3}"/>
              </a:ext>
            </a:extLst>
          </p:cNvPr>
          <p:cNvCxnSpPr>
            <a:cxnSpLocks/>
            <a:stCxn id="12" idx="3"/>
            <a:endCxn id="15" idx="2"/>
          </p:cNvCxnSpPr>
          <p:nvPr/>
        </p:nvCxnSpPr>
        <p:spPr>
          <a:xfrm flipV="1">
            <a:off x="9134256" y="3429000"/>
            <a:ext cx="318220" cy="2084418"/>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1EF5CA9-9CC2-4778-ADAF-DCAE29309734}"/>
              </a:ext>
            </a:extLst>
          </p:cNvPr>
          <p:cNvCxnSpPr>
            <a:cxnSpLocks/>
            <a:stCxn id="3" idx="3"/>
            <a:endCxn id="7" idx="1"/>
          </p:cNvCxnSpPr>
          <p:nvPr/>
        </p:nvCxnSpPr>
        <p:spPr>
          <a:xfrm>
            <a:off x="3134723" y="3429000"/>
            <a:ext cx="280199"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00B6D12-F922-4477-9F27-E71457A024F2}"/>
              </a:ext>
            </a:extLst>
          </p:cNvPr>
          <p:cNvCxnSpPr>
            <a:cxnSpLocks/>
            <a:stCxn id="3" idx="3"/>
            <a:endCxn id="8" idx="1"/>
          </p:cNvCxnSpPr>
          <p:nvPr/>
        </p:nvCxnSpPr>
        <p:spPr>
          <a:xfrm>
            <a:off x="3134723" y="3429000"/>
            <a:ext cx="269034" cy="208441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B84A00C-F2CD-4422-BE8F-C9FEB5BFDBA9}"/>
              </a:ext>
            </a:extLst>
          </p:cNvPr>
          <p:cNvCxnSpPr>
            <a:cxnSpLocks/>
            <a:stCxn id="3" idx="3"/>
            <a:endCxn id="6" idx="1"/>
          </p:cNvCxnSpPr>
          <p:nvPr/>
        </p:nvCxnSpPr>
        <p:spPr>
          <a:xfrm flipV="1">
            <a:off x="3134723" y="1522332"/>
            <a:ext cx="269035" cy="190666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3AC78B8-B466-4010-AE54-5321029FE15E}"/>
              </a:ext>
            </a:extLst>
          </p:cNvPr>
          <p:cNvCxnSpPr>
            <a:cxnSpLocks/>
            <a:stCxn id="6" idx="3"/>
          </p:cNvCxnSpPr>
          <p:nvPr/>
        </p:nvCxnSpPr>
        <p:spPr>
          <a:xfrm>
            <a:off x="5348061" y="1522332"/>
            <a:ext cx="259146" cy="1906668"/>
          </a:xfrm>
          <a:prstGeom prst="straightConnector1">
            <a:avLst/>
          </a:prstGeom>
          <a:ln w="190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EE522A4-AB02-469F-8049-4F1002737F03}"/>
              </a:ext>
            </a:extLst>
          </p:cNvPr>
          <p:cNvCxnSpPr>
            <a:cxnSpLocks/>
            <a:stCxn id="10" idx="1"/>
            <a:endCxn id="28" idx="3"/>
          </p:cNvCxnSpPr>
          <p:nvPr/>
        </p:nvCxnSpPr>
        <p:spPr>
          <a:xfrm flipH="1">
            <a:off x="6823362" y="1522332"/>
            <a:ext cx="359257" cy="1906668"/>
          </a:xfrm>
          <a:prstGeom prst="straightConnector1">
            <a:avLst/>
          </a:prstGeom>
          <a:ln w="19050">
            <a:solidFill>
              <a:schemeClr val="accent4"/>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072A11C8-D7F3-489C-8685-273B9BE08BC6}"/>
              </a:ext>
            </a:extLst>
          </p:cNvPr>
          <p:cNvCxnSpPr>
            <a:cxnSpLocks/>
            <a:stCxn id="7" idx="3"/>
          </p:cNvCxnSpPr>
          <p:nvPr/>
        </p:nvCxnSpPr>
        <p:spPr>
          <a:xfrm>
            <a:off x="5359225" y="3429000"/>
            <a:ext cx="247982" cy="0"/>
          </a:xfrm>
          <a:prstGeom prst="straightConnector1">
            <a:avLst/>
          </a:prstGeom>
          <a:ln w="190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A83A8D4-0130-4467-886F-3E5B3512AC71}"/>
              </a:ext>
            </a:extLst>
          </p:cNvPr>
          <p:cNvCxnSpPr>
            <a:cxnSpLocks/>
            <a:stCxn id="11" idx="1"/>
            <a:endCxn id="28" idx="3"/>
          </p:cNvCxnSpPr>
          <p:nvPr/>
        </p:nvCxnSpPr>
        <p:spPr>
          <a:xfrm flipH="1">
            <a:off x="6823362" y="3429000"/>
            <a:ext cx="366591" cy="0"/>
          </a:xfrm>
          <a:prstGeom prst="straightConnector1">
            <a:avLst/>
          </a:prstGeom>
          <a:ln w="19050">
            <a:solidFill>
              <a:schemeClr val="accent4"/>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59FD875-A9ED-4E33-8D91-EC307EABC1B8}"/>
              </a:ext>
            </a:extLst>
          </p:cNvPr>
          <p:cNvCxnSpPr>
            <a:cxnSpLocks/>
            <a:stCxn id="8" idx="3"/>
          </p:cNvCxnSpPr>
          <p:nvPr/>
        </p:nvCxnSpPr>
        <p:spPr>
          <a:xfrm flipV="1">
            <a:off x="5348060" y="3429000"/>
            <a:ext cx="259147" cy="2084418"/>
          </a:xfrm>
          <a:prstGeom prst="straightConnector1">
            <a:avLst/>
          </a:prstGeom>
          <a:ln w="190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13ACD9FB-9A4E-40E8-809B-563B11CE51DE}"/>
              </a:ext>
            </a:extLst>
          </p:cNvPr>
          <p:cNvCxnSpPr>
            <a:cxnSpLocks/>
            <a:stCxn id="28" idx="3"/>
            <a:endCxn id="12" idx="1"/>
          </p:cNvCxnSpPr>
          <p:nvPr/>
        </p:nvCxnSpPr>
        <p:spPr>
          <a:xfrm>
            <a:off x="6823362" y="3429000"/>
            <a:ext cx="366591" cy="2084418"/>
          </a:xfrm>
          <a:prstGeom prst="straightConnector1">
            <a:avLst/>
          </a:prstGeom>
          <a:ln w="19050">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190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4CAA9D39-982A-4F1C-8BED-66D75941FA2F}"/>
              </a:ext>
            </a:extLst>
          </p:cNvPr>
          <p:cNvSpPr/>
          <p:nvPr/>
        </p:nvSpPr>
        <p:spPr>
          <a:xfrm>
            <a:off x="5288991" y="4947773"/>
            <a:ext cx="1944303" cy="9144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Back:1</a:t>
            </a:r>
          </a:p>
          <a:p>
            <a:pPr algn="ctr"/>
            <a:r>
              <a:rPr lang="en-US" sz="1400" i="1" dirty="0"/>
              <a:t>0x0000000000000000</a:t>
            </a:r>
            <a:endParaRPr lang="en-US" sz="1400" i="1" dirty="0">
              <a:latin typeface="Yanone Kaffeesatz Light" panose="02000000000000000000" pitchFamily="2" charset="0"/>
            </a:endParaRPr>
          </a:p>
        </p:txBody>
      </p:sp>
      <p:sp>
        <p:nvSpPr>
          <p:cNvPr id="84" name="Rectangle 83">
            <a:extLst>
              <a:ext uri="{FF2B5EF4-FFF2-40B4-BE49-F238E27FC236}">
                <a16:creationId xmlns:a16="http://schemas.microsoft.com/office/drawing/2014/main" id="{CA29C993-4E55-4901-9269-50484D45962C}"/>
              </a:ext>
            </a:extLst>
          </p:cNvPr>
          <p:cNvSpPr/>
          <p:nvPr/>
        </p:nvSpPr>
        <p:spPr>
          <a:xfrm>
            <a:off x="5215690" y="5018223"/>
            <a:ext cx="1944303" cy="9144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Back:1</a:t>
            </a:r>
          </a:p>
          <a:p>
            <a:pPr algn="ctr"/>
            <a:r>
              <a:rPr lang="en-US" sz="1400" i="1" dirty="0"/>
              <a:t>0x0000000000000000</a:t>
            </a:r>
            <a:endParaRPr lang="en-US" sz="1400" i="1" dirty="0">
              <a:latin typeface="Yanone Kaffeesatz Light" panose="02000000000000000000" pitchFamily="2" charset="0"/>
            </a:endParaRPr>
          </a:p>
        </p:txBody>
      </p:sp>
      <p:sp>
        <p:nvSpPr>
          <p:cNvPr id="81" name="Rectangle 80">
            <a:extLst>
              <a:ext uri="{FF2B5EF4-FFF2-40B4-BE49-F238E27FC236}">
                <a16:creationId xmlns:a16="http://schemas.microsoft.com/office/drawing/2014/main" id="{5E64CE1B-D0FA-49AE-ADA0-8986451F01D4}"/>
              </a:ext>
            </a:extLst>
          </p:cNvPr>
          <p:cNvSpPr/>
          <p:nvPr/>
        </p:nvSpPr>
        <p:spPr>
          <a:xfrm>
            <a:off x="5281357" y="2850017"/>
            <a:ext cx="1944303" cy="9144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Back:1</a:t>
            </a:r>
          </a:p>
          <a:p>
            <a:pPr algn="ctr"/>
            <a:r>
              <a:rPr lang="en-US" sz="1400" i="1" dirty="0"/>
              <a:t>0x0000000000000000</a:t>
            </a:r>
            <a:endParaRPr lang="en-US" sz="1400" i="1" dirty="0">
              <a:latin typeface="Yanone Kaffeesatz Light" panose="02000000000000000000" pitchFamily="2" charset="0"/>
            </a:endParaRPr>
          </a:p>
        </p:txBody>
      </p:sp>
      <p:sp>
        <p:nvSpPr>
          <p:cNvPr id="82" name="Rectangle 81">
            <a:extLst>
              <a:ext uri="{FF2B5EF4-FFF2-40B4-BE49-F238E27FC236}">
                <a16:creationId xmlns:a16="http://schemas.microsoft.com/office/drawing/2014/main" id="{2F3360F5-6E09-43AD-A3DA-F2F5CF22726C}"/>
              </a:ext>
            </a:extLst>
          </p:cNvPr>
          <p:cNvSpPr/>
          <p:nvPr/>
        </p:nvSpPr>
        <p:spPr>
          <a:xfrm>
            <a:off x="5208056" y="2920467"/>
            <a:ext cx="1944303" cy="9144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Back:1</a:t>
            </a:r>
          </a:p>
          <a:p>
            <a:pPr algn="ctr"/>
            <a:r>
              <a:rPr lang="en-US" sz="1400" i="1" dirty="0"/>
              <a:t>0x0000000000000000</a:t>
            </a:r>
            <a:endParaRPr lang="en-US" sz="1400" i="1" dirty="0">
              <a:latin typeface="Yanone Kaffeesatz Light" panose="02000000000000000000" pitchFamily="2" charset="0"/>
            </a:endParaRPr>
          </a:p>
        </p:txBody>
      </p:sp>
      <p:sp>
        <p:nvSpPr>
          <p:cNvPr id="80" name="Rectangle 79">
            <a:extLst>
              <a:ext uri="{FF2B5EF4-FFF2-40B4-BE49-F238E27FC236}">
                <a16:creationId xmlns:a16="http://schemas.microsoft.com/office/drawing/2014/main" id="{65B78D30-6C8C-4B24-B3CC-E776C52A929D}"/>
              </a:ext>
            </a:extLst>
          </p:cNvPr>
          <p:cNvSpPr/>
          <p:nvPr/>
        </p:nvSpPr>
        <p:spPr>
          <a:xfrm>
            <a:off x="5290888" y="950621"/>
            <a:ext cx="1944303" cy="9144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Back:1</a:t>
            </a:r>
          </a:p>
          <a:p>
            <a:pPr algn="ctr"/>
            <a:r>
              <a:rPr lang="en-US" sz="1400" i="1" dirty="0"/>
              <a:t>0x0000000000000000</a:t>
            </a:r>
            <a:endParaRPr lang="en-US" sz="1400" i="1" dirty="0">
              <a:latin typeface="Yanone Kaffeesatz Light" panose="02000000000000000000" pitchFamily="2" charset="0"/>
            </a:endParaRPr>
          </a:p>
        </p:txBody>
      </p:sp>
      <p:sp>
        <p:nvSpPr>
          <p:cNvPr id="4" name="Rectangle 3">
            <a:extLst>
              <a:ext uri="{FF2B5EF4-FFF2-40B4-BE49-F238E27FC236}">
                <a16:creationId xmlns:a16="http://schemas.microsoft.com/office/drawing/2014/main" id="{2D6A2368-ECFC-4441-BBB1-5596310C68F0}"/>
              </a:ext>
            </a:extLst>
          </p:cNvPr>
          <p:cNvSpPr/>
          <p:nvPr/>
        </p:nvSpPr>
        <p:spPr>
          <a:xfrm>
            <a:off x="1429710" y="391176"/>
            <a:ext cx="1992583" cy="6080759"/>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TextBox 4">
            <a:extLst>
              <a:ext uri="{FF2B5EF4-FFF2-40B4-BE49-F238E27FC236}">
                <a16:creationId xmlns:a16="http://schemas.microsoft.com/office/drawing/2014/main" id="{729D1261-3F0E-4347-99DA-6E4CEE2DBA3D}"/>
              </a:ext>
            </a:extLst>
          </p:cNvPr>
          <p:cNvSpPr txBox="1"/>
          <p:nvPr/>
        </p:nvSpPr>
        <p:spPr>
          <a:xfrm>
            <a:off x="1429709" y="475006"/>
            <a:ext cx="1992586" cy="430887"/>
          </a:xfrm>
          <a:prstGeom prst="rect">
            <a:avLst/>
          </a:prstGeom>
          <a:noFill/>
        </p:spPr>
        <p:txBody>
          <a:bodyPr wrap="square" rtlCol="0">
            <a:spAutoFit/>
          </a:bodyPr>
          <a:lstStyle/>
          <a:p>
            <a:pPr algn="ctr"/>
            <a:r>
              <a:rPr lang="en-US" sz="2200" dirty="0">
                <a:solidFill>
                  <a:schemeClr val="accent3"/>
                </a:solidFill>
                <a:latin typeface="Yanone Kaffeesatz Regular" panose="02000000000000000000" pitchFamily="2" charset="0"/>
              </a:rPr>
              <a:t>Stateless Front</a:t>
            </a:r>
            <a:endParaRPr lang="de-CH" sz="2200" dirty="0">
              <a:solidFill>
                <a:schemeClr val="accent3"/>
              </a:solidFill>
              <a:latin typeface="Yanone Kaffeesatz Regular" panose="02000000000000000000" pitchFamily="2" charset="0"/>
            </a:endParaRPr>
          </a:p>
        </p:txBody>
      </p:sp>
      <p:sp>
        <p:nvSpPr>
          <p:cNvPr id="6" name="Rectangle 5">
            <a:extLst>
              <a:ext uri="{FF2B5EF4-FFF2-40B4-BE49-F238E27FC236}">
                <a16:creationId xmlns:a16="http://schemas.microsoft.com/office/drawing/2014/main" id="{C174F491-2EB3-4837-BB3A-3DE4AFA2D6D9}"/>
              </a:ext>
            </a:extLst>
          </p:cNvPr>
          <p:cNvSpPr/>
          <p:nvPr/>
        </p:nvSpPr>
        <p:spPr>
          <a:xfrm>
            <a:off x="1578685" y="1064480"/>
            <a:ext cx="1746064"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Yanone Kaffeesatz Light" panose="02000000000000000000" pitchFamily="2" charset="0"/>
              </a:rPr>
              <a:t>Front:1</a:t>
            </a:r>
            <a:endParaRPr lang="de-CH" sz="2200" dirty="0">
              <a:latin typeface="Yanone Kaffeesatz Light" panose="02000000000000000000" pitchFamily="2" charset="0"/>
            </a:endParaRPr>
          </a:p>
        </p:txBody>
      </p:sp>
      <p:sp>
        <p:nvSpPr>
          <p:cNvPr id="7" name="Rectangle 6">
            <a:extLst>
              <a:ext uri="{FF2B5EF4-FFF2-40B4-BE49-F238E27FC236}">
                <a16:creationId xmlns:a16="http://schemas.microsoft.com/office/drawing/2014/main" id="{06F959D4-D8E8-4123-9BE0-D562CAE6C849}"/>
              </a:ext>
            </a:extLst>
          </p:cNvPr>
          <p:cNvSpPr/>
          <p:nvPr/>
        </p:nvSpPr>
        <p:spPr>
          <a:xfrm>
            <a:off x="1557169" y="2998289"/>
            <a:ext cx="1767392"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Yanone Kaffeesatz Light" panose="02000000000000000000" pitchFamily="2" charset="0"/>
              </a:rPr>
              <a:t>Front:2</a:t>
            </a:r>
            <a:endParaRPr lang="de-CH" sz="2200" dirty="0">
              <a:latin typeface="Yanone Kaffeesatz Light" panose="02000000000000000000" pitchFamily="2" charset="0"/>
            </a:endParaRPr>
          </a:p>
        </p:txBody>
      </p:sp>
      <p:sp>
        <p:nvSpPr>
          <p:cNvPr id="8" name="Rectangle 7">
            <a:extLst>
              <a:ext uri="{FF2B5EF4-FFF2-40B4-BE49-F238E27FC236}">
                <a16:creationId xmlns:a16="http://schemas.microsoft.com/office/drawing/2014/main" id="{45520895-0DD7-41A7-9843-D930EBD0407B}"/>
              </a:ext>
            </a:extLst>
          </p:cNvPr>
          <p:cNvSpPr/>
          <p:nvPr/>
        </p:nvSpPr>
        <p:spPr>
          <a:xfrm>
            <a:off x="1557169" y="5058773"/>
            <a:ext cx="174606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Yanone Kaffeesatz Light" panose="02000000000000000000" pitchFamily="2" charset="0"/>
              </a:rPr>
              <a:t>Front:3</a:t>
            </a:r>
            <a:endParaRPr lang="de-CH" sz="2200" dirty="0">
              <a:latin typeface="Yanone Kaffeesatz Light" panose="02000000000000000000" pitchFamily="2" charset="0"/>
            </a:endParaRPr>
          </a:p>
        </p:txBody>
      </p:sp>
      <p:sp>
        <p:nvSpPr>
          <p:cNvPr id="9" name="Rectangle 8">
            <a:extLst>
              <a:ext uri="{FF2B5EF4-FFF2-40B4-BE49-F238E27FC236}">
                <a16:creationId xmlns:a16="http://schemas.microsoft.com/office/drawing/2014/main" id="{BEF6EC2A-D91B-40DE-8B63-D09E8BCF4C18}"/>
              </a:ext>
            </a:extLst>
          </p:cNvPr>
          <p:cNvSpPr/>
          <p:nvPr/>
        </p:nvSpPr>
        <p:spPr>
          <a:xfrm>
            <a:off x="5021081" y="391176"/>
            <a:ext cx="2287412" cy="608076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a:extLst>
              <a:ext uri="{FF2B5EF4-FFF2-40B4-BE49-F238E27FC236}">
                <a16:creationId xmlns:a16="http://schemas.microsoft.com/office/drawing/2014/main" id="{A8A3090D-3E3D-4082-8031-1ABCBA752861}"/>
              </a:ext>
            </a:extLst>
          </p:cNvPr>
          <p:cNvSpPr/>
          <p:nvPr/>
        </p:nvSpPr>
        <p:spPr>
          <a:xfrm>
            <a:off x="5155892" y="2993178"/>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Back:2</a:t>
            </a:r>
          </a:p>
          <a:p>
            <a:pPr algn="ctr"/>
            <a:r>
              <a:rPr lang="en-US" sz="1400" i="1" dirty="0"/>
              <a:t>0x32B26AFEF2A4998D</a:t>
            </a:r>
            <a:endParaRPr lang="de-CH" sz="1400" i="1" dirty="0">
              <a:latin typeface="Yanone Kaffeesatz Light" panose="02000000000000000000" pitchFamily="2" charset="0"/>
            </a:endParaRPr>
          </a:p>
        </p:txBody>
      </p:sp>
      <p:sp>
        <p:nvSpPr>
          <p:cNvPr id="12" name="Rectangle 11">
            <a:extLst>
              <a:ext uri="{FF2B5EF4-FFF2-40B4-BE49-F238E27FC236}">
                <a16:creationId xmlns:a16="http://schemas.microsoft.com/office/drawing/2014/main" id="{FA241598-182E-4BD8-BB30-3C06F3588005}"/>
              </a:ext>
            </a:extLst>
          </p:cNvPr>
          <p:cNvSpPr/>
          <p:nvPr/>
        </p:nvSpPr>
        <p:spPr>
          <a:xfrm>
            <a:off x="5155892" y="507759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Back:3</a:t>
            </a:r>
          </a:p>
          <a:p>
            <a:pPr algn="ctr"/>
            <a:r>
              <a:rPr lang="en-US" sz="1400" i="1" dirty="0"/>
              <a:t>0xD95CAF179FC497DA</a:t>
            </a:r>
            <a:endParaRPr lang="de-CH" sz="1400" i="1" dirty="0">
              <a:latin typeface="Yanone Kaffeesatz Light" panose="02000000000000000000" pitchFamily="2" charset="0"/>
            </a:endParaRPr>
          </a:p>
        </p:txBody>
      </p:sp>
      <p:sp>
        <p:nvSpPr>
          <p:cNvPr id="13" name="TextBox 12">
            <a:extLst>
              <a:ext uri="{FF2B5EF4-FFF2-40B4-BE49-F238E27FC236}">
                <a16:creationId xmlns:a16="http://schemas.microsoft.com/office/drawing/2014/main" id="{44950A7A-0991-49B4-AF20-0AB36C3504CE}"/>
              </a:ext>
            </a:extLst>
          </p:cNvPr>
          <p:cNvSpPr txBox="1"/>
          <p:nvPr/>
        </p:nvSpPr>
        <p:spPr>
          <a:xfrm>
            <a:off x="5021081" y="463799"/>
            <a:ext cx="2287412" cy="430887"/>
          </a:xfrm>
          <a:prstGeom prst="rect">
            <a:avLst/>
          </a:prstGeom>
          <a:noFill/>
        </p:spPr>
        <p:txBody>
          <a:bodyPr wrap="square" rtlCol="0">
            <a:spAutoFit/>
          </a:bodyPr>
          <a:lstStyle/>
          <a:p>
            <a:pPr algn="ctr"/>
            <a:r>
              <a:rPr lang="en-US" sz="2200" dirty="0" err="1">
                <a:solidFill>
                  <a:schemeClr val="accent3"/>
                </a:solidFill>
                <a:latin typeface="Yanone Kaffeesatz Regular" panose="02000000000000000000" pitchFamily="2" charset="0"/>
              </a:rPr>
              <a:t>Stateful</a:t>
            </a:r>
            <a:r>
              <a:rPr lang="en-US" sz="2200" dirty="0">
                <a:solidFill>
                  <a:schemeClr val="accent3"/>
                </a:solidFill>
                <a:latin typeface="Yanone Kaffeesatz Regular" panose="02000000000000000000" pitchFamily="2" charset="0"/>
              </a:rPr>
              <a:t> Back</a:t>
            </a:r>
            <a:endParaRPr lang="de-CH" sz="2200" dirty="0">
              <a:solidFill>
                <a:schemeClr val="accent3"/>
              </a:solidFill>
              <a:latin typeface="Yanone Kaffeesatz Regular" panose="02000000000000000000" pitchFamily="2" charset="0"/>
            </a:endParaRPr>
          </a:p>
        </p:txBody>
      </p:sp>
      <p:sp>
        <p:nvSpPr>
          <p:cNvPr id="15" name="Cylinder 14">
            <a:extLst>
              <a:ext uri="{FF2B5EF4-FFF2-40B4-BE49-F238E27FC236}">
                <a16:creationId xmlns:a16="http://schemas.microsoft.com/office/drawing/2014/main" id="{C4F9707C-E147-43E5-9DB3-4DD82F8B145A}"/>
              </a:ext>
            </a:extLst>
          </p:cNvPr>
          <p:cNvSpPr/>
          <p:nvPr/>
        </p:nvSpPr>
        <p:spPr>
          <a:xfrm>
            <a:off x="11109861" y="2818367"/>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Storage</a:t>
            </a:r>
          </a:p>
        </p:txBody>
      </p:sp>
      <p:cxnSp>
        <p:nvCxnSpPr>
          <p:cNvPr id="18" name="Straight Arrow Connector 17">
            <a:extLst>
              <a:ext uri="{FF2B5EF4-FFF2-40B4-BE49-F238E27FC236}">
                <a16:creationId xmlns:a16="http://schemas.microsoft.com/office/drawing/2014/main" id="{29385273-507B-47F7-8DA7-A5A64F044919}"/>
              </a:ext>
            </a:extLst>
          </p:cNvPr>
          <p:cNvCxnSpPr>
            <a:cxnSpLocks/>
            <a:stCxn id="11" idx="3"/>
            <a:endCxn id="28" idx="1"/>
          </p:cNvCxnSpPr>
          <p:nvPr/>
        </p:nvCxnSpPr>
        <p:spPr>
          <a:xfrm>
            <a:off x="7100195" y="3450378"/>
            <a:ext cx="363801"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D63C966-B180-4214-9EE6-562401B8BBB3}"/>
              </a:ext>
            </a:extLst>
          </p:cNvPr>
          <p:cNvCxnSpPr>
            <a:cxnSpLocks/>
            <a:stCxn id="12" idx="3"/>
            <a:endCxn id="28" idx="1"/>
          </p:cNvCxnSpPr>
          <p:nvPr/>
        </p:nvCxnSpPr>
        <p:spPr>
          <a:xfrm flipV="1">
            <a:off x="7100195" y="3450378"/>
            <a:ext cx="363801" cy="208441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C9F2B6F-5BFF-4EB2-99ED-51AB932D5C27}"/>
              </a:ext>
            </a:extLst>
          </p:cNvPr>
          <p:cNvCxnSpPr>
            <a:cxnSpLocks/>
            <a:stCxn id="7" idx="3"/>
            <a:endCxn id="26" idx="1"/>
          </p:cNvCxnSpPr>
          <p:nvPr/>
        </p:nvCxnSpPr>
        <p:spPr>
          <a:xfrm>
            <a:off x="3324561" y="3455489"/>
            <a:ext cx="299354"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7A33B11-C32D-4D65-829B-4CAC93768FF3}"/>
              </a:ext>
            </a:extLst>
          </p:cNvPr>
          <p:cNvCxnSpPr>
            <a:cxnSpLocks/>
            <a:stCxn id="8" idx="3"/>
            <a:endCxn id="26" idx="1"/>
          </p:cNvCxnSpPr>
          <p:nvPr/>
        </p:nvCxnSpPr>
        <p:spPr>
          <a:xfrm flipV="1">
            <a:off x="3303232" y="3455489"/>
            <a:ext cx="320683" cy="206048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3AC78B8-B466-4010-AE54-5321029FE15E}"/>
              </a:ext>
            </a:extLst>
          </p:cNvPr>
          <p:cNvCxnSpPr>
            <a:cxnSpLocks/>
            <a:stCxn id="6" idx="3"/>
            <a:endCxn id="26" idx="1"/>
          </p:cNvCxnSpPr>
          <p:nvPr/>
        </p:nvCxnSpPr>
        <p:spPr>
          <a:xfrm>
            <a:off x="3324749" y="1521680"/>
            <a:ext cx="299166" cy="193380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6" name="Cylinder 25">
            <a:extLst>
              <a:ext uri="{FF2B5EF4-FFF2-40B4-BE49-F238E27FC236}">
                <a16:creationId xmlns:a16="http://schemas.microsoft.com/office/drawing/2014/main" id="{8F30E532-1A8F-4FD7-8B4A-C028E26C4754}"/>
              </a:ext>
            </a:extLst>
          </p:cNvPr>
          <p:cNvSpPr/>
          <p:nvPr/>
        </p:nvSpPr>
        <p:spPr>
          <a:xfrm rot="16200000">
            <a:off x="3774791" y="2847413"/>
            <a:ext cx="914400" cy="1216152"/>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a:t>
            </a:r>
            <a:endParaRPr lang="de-CH" sz="2000" dirty="0">
              <a:latin typeface="Yanone Kaffeesatz Light" panose="02000000000000000000" pitchFamily="2" charset="0"/>
            </a:endParaRPr>
          </a:p>
        </p:txBody>
      </p:sp>
      <p:cxnSp>
        <p:nvCxnSpPr>
          <p:cNvPr id="30" name="Straight Arrow Connector 29">
            <a:extLst>
              <a:ext uri="{FF2B5EF4-FFF2-40B4-BE49-F238E27FC236}">
                <a16:creationId xmlns:a16="http://schemas.microsoft.com/office/drawing/2014/main" id="{7ACFF350-64E4-476A-81E0-7E023E128FC2}"/>
              </a:ext>
            </a:extLst>
          </p:cNvPr>
          <p:cNvCxnSpPr>
            <a:cxnSpLocks/>
            <a:stCxn id="26" idx="3"/>
            <a:endCxn id="10" idx="1"/>
          </p:cNvCxnSpPr>
          <p:nvPr/>
        </p:nvCxnSpPr>
        <p:spPr>
          <a:xfrm flipV="1">
            <a:off x="4840067" y="1543710"/>
            <a:ext cx="308491" cy="191177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5C0C748-7F93-4997-BCB5-B58B16BB4D5C}"/>
              </a:ext>
            </a:extLst>
          </p:cNvPr>
          <p:cNvCxnSpPr>
            <a:cxnSpLocks/>
            <a:stCxn id="26" idx="3"/>
            <a:endCxn id="11" idx="1"/>
          </p:cNvCxnSpPr>
          <p:nvPr/>
        </p:nvCxnSpPr>
        <p:spPr>
          <a:xfrm flipV="1">
            <a:off x="4840067" y="3450378"/>
            <a:ext cx="315825" cy="511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F1172BF-94A7-42A0-ACE0-33851F069E7C}"/>
              </a:ext>
            </a:extLst>
          </p:cNvPr>
          <p:cNvCxnSpPr>
            <a:cxnSpLocks/>
            <a:stCxn id="26" idx="3"/>
            <a:endCxn id="12" idx="1"/>
          </p:cNvCxnSpPr>
          <p:nvPr/>
        </p:nvCxnSpPr>
        <p:spPr>
          <a:xfrm>
            <a:off x="4840067" y="3455489"/>
            <a:ext cx="315825" cy="2079307"/>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8" name="Cylinder 27">
            <a:extLst>
              <a:ext uri="{FF2B5EF4-FFF2-40B4-BE49-F238E27FC236}">
                <a16:creationId xmlns:a16="http://schemas.microsoft.com/office/drawing/2014/main" id="{2D8116D7-5531-44AB-A73F-F6D867DFE9D9}"/>
              </a:ext>
            </a:extLst>
          </p:cNvPr>
          <p:cNvSpPr/>
          <p:nvPr/>
        </p:nvSpPr>
        <p:spPr>
          <a:xfrm rot="16200000">
            <a:off x="7614872" y="2842302"/>
            <a:ext cx="914400" cy="1216152"/>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a:t>
            </a:r>
            <a:endParaRPr lang="de-CH" sz="2000" dirty="0">
              <a:latin typeface="Yanone Kaffeesatz Light" panose="02000000000000000000" pitchFamily="2" charset="0"/>
            </a:endParaRPr>
          </a:p>
        </p:txBody>
      </p:sp>
      <p:sp>
        <p:nvSpPr>
          <p:cNvPr id="47" name="Cylinder 46">
            <a:extLst>
              <a:ext uri="{FF2B5EF4-FFF2-40B4-BE49-F238E27FC236}">
                <a16:creationId xmlns:a16="http://schemas.microsoft.com/office/drawing/2014/main" id="{89649DC9-46E9-41E1-A798-569BC6AAED50}"/>
              </a:ext>
            </a:extLst>
          </p:cNvPr>
          <p:cNvSpPr/>
          <p:nvPr/>
        </p:nvSpPr>
        <p:spPr>
          <a:xfrm>
            <a:off x="6279849" y="3864686"/>
            <a:ext cx="914400" cy="462605"/>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dirty="0"/>
              <a:t>Reliable</a:t>
            </a:r>
          </a:p>
          <a:p>
            <a:pPr algn="ctr"/>
            <a:r>
              <a:rPr lang="de-CH" sz="1200" dirty="0"/>
              <a:t>Collection</a:t>
            </a:r>
          </a:p>
        </p:txBody>
      </p:sp>
      <p:sp>
        <p:nvSpPr>
          <p:cNvPr id="48" name="Cylinder 47">
            <a:extLst>
              <a:ext uri="{FF2B5EF4-FFF2-40B4-BE49-F238E27FC236}">
                <a16:creationId xmlns:a16="http://schemas.microsoft.com/office/drawing/2014/main" id="{A8D92524-C0E6-40CD-845A-E2A228CAF0DA}"/>
              </a:ext>
            </a:extLst>
          </p:cNvPr>
          <p:cNvSpPr/>
          <p:nvPr/>
        </p:nvSpPr>
        <p:spPr>
          <a:xfrm>
            <a:off x="6274674" y="5943699"/>
            <a:ext cx="914400" cy="462605"/>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dirty="0"/>
              <a:t>Reliable</a:t>
            </a:r>
          </a:p>
          <a:p>
            <a:pPr algn="ctr"/>
            <a:r>
              <a:rPr lang="de-CH" sz="1200" dirty="0"/>
              <a:t>Collection</a:t>
            </a:r>
          </a:p>
        </p:txBody>
      </p:sp>
      <p:sp>
        <p:nvSpPr>
          <p:cNvPr id="55" name="Rectangle 54">
            <a:extLst>
              <a:ext uri="{FF2B5EF4-FFF2-40B4-BE49-F238E27FC236}">
                <a16:creationId xmlns:a16="http://schemas.microsoft.com/office/drawing/2014/main" id="{0F11B2A3-BF66-4054-9B58-FAACDA056166}"/>
              </a:ext>
            </a:extLst>
          </p:cNvPr>
          <p:cNvSpPr/>
          <p:nvPr/>
        </p:nvSpPr>
        <p:spPr>
          <a:xfrm>
            <a:off x="8791817" y="386064"/>
            <a:ext cx="2125146" cy="6080759"/>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6" name="TextBox 55">
            <a:extLst>
              <a:ext uri="{FF2B5EF4-FFF2-40B4-BE49-F238E27FC236}">
                <a16:creationId xmlns:a16="http://schemas.microsoft.com/office/drawing/2014/main" id="{1ABD807B-D876-49C0-A3F7-0B3E10DA0F58}"/>
              </a:ext>
            </a:extLst>
          </p:cNvPr>
          <p:cNvSpPr txBox="1"/>
          <p:nvPr/>
        </p:nvSpPr>
        <p:spPr>
          <a:xfrm>
            <a:off x="8791818" y="469894"/>
            <a:ext cx="2125146" cy="430887"/>
          </a:xfrm>
          <a:prstGeom prst="rect">
            <a:avLst/>
          </a:prstGeom>
          <a:noFill/>
        </p:spPr>
        <p:txBody>
          <a:bodyPr wrap="square" rtlCol="0">
            <a:spAutoFit/>
          </a:bodyPr>
          <a:lstStyle/>
          <a:p>
            <a:pPr algn="ctr"/>
            <a:r>
              <a:rPr lang="en-US" sz="2200" dirty="0">
                <a:solidFill>
                  <a:schemeClr val="accent3"/>
                </a:solidFill>
                <a:latin typeface="Yanone Kaffeesatz Regular" panose="02000000000000000000" pitchFamily="2" charset="0"/>
              </a:rPr>
              <a:t>Stateless Cold</a:t>
            </a:r>
            <a:endParaRPr lang="de-CH" sz="2200" dirty="0">
              <a:solidFill>
                <a:schemeClr val="accent3"/>
              </a:solidFill>
              <a:latin typeface="Yanone Kaffeesatz Regular" panose="02000000000000000000" pitchFamily="2" charset="0"/>
            </a:endParaRPr>
          </a:p>
        </p:txBody>
      </p:sp>
      <p:sp>
        <p:nvSpPr>
          <p:cNvPr id="57" name="Rectangle 56">
            <a:extLst>
              <a:ext uri="{FF2B5EF4-FFF2-40B4-BE49-F238E27FC236}">
                <a16:creationId xmlns:a16="http://schemas.microsoft.com/office/drawing/2014/main" id="{056BA9A1-3324-4FB9-A38A-C792CF21B89B}"/>
              </a:ext>
            </a:extLst>
          </p:cNvPr>
          <p:cNvSpPr/>
          <p:nvPr/>
        </p:nvSpPr>
        <p:spPr>
          <a:xfrm>
            <a:off x="8875114" y="19306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Yanone Kaffeesatz Light" panose="02000000000000000000" pitchFamily="2" charset="0"/>
              </a:rPr>
              <a:t>Cold:1</a:t>
            </a:r>
            <a:endParaRPr lang="de-CH" sz="2200" dirty="0">
              <a:latin typeface="Yanone Kaffeesatz Light" panose="02000000000000000000" pitchFamily="2" charset="0"/>
            </a:endParaRPr>
          </a:p>
        </p:txBody>
      </p:sp>
      <p:sp>
        <p:nvSpPr>
          <p:cNvPr id="58" name="Rectangle 57">
            <a:extLst>
              <a:ext uri="{FF2B5EF4-FFF2-40B4-BE49-F238E27FC236}">
                <a16:creationId xmlns:a16="http://schemas.microsoft.com/office/drawing/2014/main" id="{0F80CF91-510F-4520-9BC7-07D61A506E10}"/>
              </a:ext>
            </a:extLst>
          </p:cNvPr>
          <p:cNvSpPr/>
          <p:nvPr/>
        </p:nvSpPr>
        <p:spPr>
          <a:xfrm>
            <a:off x="8875114" y="4055494"/>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Yanone Kaffeesatz Light" panose="02000000000000000000" pitchFamily="2" charset="0"/>
              </a:rPr>
              <a:t>Cold:2</a:t>
            </a:r>
            <a:endParaRPr lang="de-CH" sz="2200" dirty="0">
              <a:latin typeface="Yanone Kaffeesatz Light" panose="02000000000000000000" pitchFamily="2" charset="0"/>
            </a:endParaRPr>
          </a:p>
        </p:txBody>
      </p:sp>
      <p:cxnSp>
        <p:nvCxnSpPr>
          <p:cNvPr id="60" name="Straight Arrow Connector 59">
            <a:extLst>
              <a:ext uri="{FF2B5EF4-FFF2-40B4-BE49-F238E27FC236}">
                <a16:creationId xmlns:a16="http://schemas.microsoft.com/office/drawing/2014/main" id="{226F7783-D2D6-4A3B-96E4-31F4AFF0A282}"/>
              </a:ext>
            </a:extLst>
          </p:cNvPr>
          <p:cNvCxnSpPr>
            <a:cxnSpLocks/>
            <a:stCxn id="28" idx="3"/>
            <a:endCxn id="57" idx="1"/>
          </p:cNvCxnSpPr>
          <p:nvPr/>
        </p:nvCxnSpPr>
        <p:spPr>
          <a:xfrm flipV="1">
            <a:off x="8680148" y="2387853"/>
            <a:ext cx="194966" cy="10625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E5F3E0D1-EBFD-4794-A452-3B153B1FE4FC}"/>
              </a:ext>
            </a:extLst>
          </p:cNvPr>
          <p:cNvSpPr/>
          <p:nvPr/>
        </p:nvSpPr>
        <p:spPr>
          <a:xfrm>
            <a:off x="5217587" y="1021071"/>
            <a:ext cx="1944303" cy="9144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Back:1</a:t>
            </a:r>
          </a:p>
          <a:p>
            <a:pPr algn="ctr"/>
            <a:r>
              <a:rPr lang="en-US" sz="1400" i="1" dirty="0"/>
              <a:t>0x0000000000000000</a:t>
            </a:r>
            <a:endParaRPr lang="en-US" sz="1400" i="1" dirty="0">
              <a:latin typeface="Yanone Kaffeesatz Light" panose="02000000000000000000" pitchFamily="2" charset="0"/>
            </a:endParaRPr>
          </a:p>
        </p:txBody>
      </p:sp>
      <p:cxnSp>
        <p:nvCxnSpPr>
          <p:cNvPr id="63" name="Straight Arrow Connector 62">
            <a:extLst>
              <a:ext uri="{FF2B5EF4-FFF2-40B4-BE49-F238E27FC236}">
                <a16:creationId xmlns:a16="http://schemas.microsoft.com/office/drawing/2014/main" id="{1B858B58-9DBA-4145-A97B-A1CAE8F21E61}"/>
              </a:ext>
            </a:extLst>
          </p:cNvPr>
          <p:cNvCxnSpPr>
            <a:cxnSpLocks/>
            <a:stCxn id="28" idx="3"/>
            <a:endCxn id="58" idx="1"/>
          </p:cNvCxnSpPr>
          <p:nvPr/>
        </p:nvCxnSpPr>
        <p:spPr>
          <a:xfrm>
            <a:off x="8680148" y="3450378"/>
            <a:ext cx="194966" cy="106231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DC3BF35-F3FB-4F61-96DB-0A761693BCD6}"/>
              </a:ext>
            </a:extLst>
          </p:cNvPr>
          <p:cNvCxnSpPr>
            <a:cxnSpLocks/>
            <a:stCxn id="57" idx="3"/>
            <a:endCxn id="15" idx="2"/>
          </p:cNvCxnSpPr>
          <p:nvPr/>
        </p:nvCxnSpPr>
        <p:spPr>
          <a:xfrm>
            <a:off x="10819417" y="2387853"/>
            <a:ext cx="290444" cy="103859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62DD3AE9-C0B1-4581-B860-0816E68AC9EC}"/>
              </a:ext>
            </a:extLst>
          </p:cNvPr>
          <p:cNvCxnSpPr>
            <a:cxnSpLocks/>
            <a:stCxn id="58" idx="3"/>
            <a:endCxn id="15" idx="2"/>
          </p:cNvCxnSpPr>
          <p:nvPr/>
        </p:nvCxnSpPr>
        <p:spPr>
          <a:xfrm flipV="1">
            <a:off x="10819417" y="3426443"/>
            <a:ext cx="290444" cy="108625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4846BA8-E597-422E-BC2A-3BBF205040C2}"/>
              </a:ext>
            </a:extLst>
          </p:cNvPr>
          <p:cNvSpPr/>
          <p:nvPr/>
        </p:nvSpPr>
        <p:spPr>
          <a:xfrm>
            <a:off x="5148558" y="1086510"/>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Back:1</a:t>
            </a:r>
          </a:p>
          <a:p>
            <a:pPr algn="ctr"/>
            <a:r>
              <a:rPr lang="en-US" sz="1400" i="1" dirty="0"/>
              <a:t>0x0000000000000000</a:t>
            </a:r>
            <a:endParaRPr lang="en-US" sz="1400" i="1" dirty="0">
              <a:latin typeface="Yanone Kaffeesatz Light" panose="02000000000000000000" pitchFamily="2" charset="0"/>
            </a:endParaRPr>
          </a:p>
        </p:txBody>
      </p:sp>
      <p:sp>
        <p:nvSpPr>
          <p:cNvPr id="23" name="Cylinder 22">
            <a:extLst>
              <a:ext uri="{FF2B5EF4-FFF2-40B4-BE49-F238E27FC236}">
                <a16:creationId xmlns:a16="http://schemas.microsoft.com/office/drawing/2014/main" id="{642F3039-CD28-446E-BFAC-A46FDC33A004}"/>
              </a:ext>
            </a:extLst>
          </p:cNvPr>
          <p:cNvSpPr/>
          <p:nvPr/>
        </p:nvSpPr>
        <p:spPr>
          <a:xfrm>
            <a:off x="6279849" y="1930653"/>
            <a:ext cx="914400" cy="462605"/>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dirty="0"/>
              <a:t>Reliable</a:t>
            </a:r>
          </a:p>
          <a:p>
            <a:pPr algn="ctr"/>
            <a:r>
              <a:rPr lang="de-CH" sz="1200" dirty="0"/>
              <a:t>Collection</a:t>
            </a:r>
          </a:p>
        </p:txBody>
      </p:sp>
      <p:cxnSp>
        <p:nvCxnSpPr>
          <p:cNvPr id="22" name="Straight Arrow Connector 21">
            <a:extLst>
              <a:ext uri="{FF2B5EF4-FFF2-40B4-BE49-F238E27FC236}">
                <a16:creationId xmlns:a16="http://schemas.microsoft.com/office/drawing/2014/main" id="{93D1AEAA-C56F-40D8-8E6D-506DE23AF464}"/>
              </a:ext>
            </a:extLst>
          </p:cNvPr>
          <p:cNvCxnSpPr>
            <a:cxnSpLocks/>
            <a:stCxn id="10" idx="3"/>
            <a:endCxn id="28" idx="1"/>
          </p:cNvCxnSpPr>
          <p:nvPr/>
        </p:nvCxnSpPr>
        <p:spPr>
          <a:xfrm>
            <a:off x="7092861" y="1543710"/>
            <a:ext cx="371135" cy="190666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FD4AD5DD-F4AF-460B-90BD-A109EA1FB6D7}"/>
              </a:ext>
            </a:extLst>
          </p:cNvPr>
          <p:cNvSpPr/>
          <p:nvPr/>
        </p:nvSpPr>
        <p:spPr>
          <a:xfrm>
            <a:off x="170588" y="2969243"/>
            <a:ext cx="1078108"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Yanone Kaffeesatz Light" panose="02000000000000000000" pitchFamily="2" charset="0"/>
              </a:rPr>
              <a:t>Load Balancer</a:t>
            </a:r>
            <a:endParaRPr lang="de-CH" dirty="0">
              <a:latin typeface="Yanone Kaffeesatz Light" panose="02000000000000000000" pitchFamily="2" charset="0"/>
            </a:endParaRPr>
          </a:p>
        </p:txBody>
      </p:sp>
    </p:spTree>
    <p:extLst>
      <p:ext uri="{BB962C8B-B14F-4D97-AF65-F5344CB8AC3E}">
        <p14:creationId xmlns:p14="http://schemas.microsoft.com/office/powerpoint/2010/main" val="58723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D19D9-3D02-418F-B84B-A6DBA21D847E}"/>
              </a:ext>
            </a:extLst>
          </p:cNvPr>
          <p:cNvSpPr>
            <a:spLocks noGrp="1"/>
          </p:cNvSpPr>
          <p:nvPr>
            <p:ph type="title"/>
          </p:nvPr>
        </p:nvSpPr>
        <p:spPr/>
        <p:txBody>
          <a:bodyPr/>
          <a:lstStyle/>
          <a:p>
            <a:r>
              <a:rPr lang="en-US" dirty="0"/>
              <a:t>SF with all / RPC </a:t>
            </a:r>
          </a:p>
        </p:txBody>
      </p:sp>
      <p:sp>
        <p:nvSpPr>
          <p:cNvPr id="3" name="Content Placeholder 2">
            <a:extLst>
              <a:ext uri="{FF2B5EF4-FFF2-40B4-BE49-F238E27FC236}">
                <a16:creationId xmlns:a16="http://schemas.microsoft.com/office/drawing/2014/main" id="{911AC50C-7035-48A8-9B6D-F1DA6009AD0F}"/>
              </a:ext>
            </a:extLst>
          </p:cNvPr>
          <p:cNvSpPr>
            <a:spLocks noGrp="1"/>
          </p:cNvSpPr>
          <p:nvPr>
            <p:ph idx="1"/>
          </p:nvPr>
        </p:nvSpPr>
        <p:spPr/>
        <p:txBody>
          <a:bodyPr/>
          <a:lstStyle/>
          <a:p>
            <a:r>
              <a:rPr lang="en-US" dirty="0"/>
              <a:t>Diagram Front/Back End</a:t>
            </a:r>
          </a:p>
          <a:p>
            <a:r>
              <a:rPr lang="en-US" dirty="0"/>
              <a:t>Control Throughput</a:t>
            </a:r>
          </a:p>
          <a:p>
            <a:r>
              <a:rPr lang="en-US" dirty="0"/>
              <a:t>Retries</a:t>
            </a:r>
          </a:p>
        </p:txBody>
      </p:sp>
    </p:spTree>
    <p:extLst>
      <p:ext uri="{BB962C8B-B14F-4D97-AF65-F5344CB8AC3E}">
        <p14:creationId xmlns:p14="http://schemas.microsoft.com/office/powerpoint/2010/main" val="2104097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F77A-76B9-42BD-92DA-6CAC4179F7FE}"/>
              </a:ext>
            </a:extLst>
          </p:cNvPr>
          <p:cNvSpPr>
            <a:spLocks noGrp="1"/>
          </p:cNvSpPr>
          <p:nvPr>
            <p:ph type="title"/>
          </p:nvPr>
        </p:nvSpPr>
        <p:spPr/>
        <p:txBody>
          <a:bodyPr/>
          <a:lstStyle/>
          <a:p>
            <a:r>
              <a:rPr lang="en-US" dirty="0"/>
              <a:t>Quick Why Messaging</a:t>
            </a:r>
          </a:p>
        </p:txBody>
      </p:sp>
      <p:sp>
        <p:nvSpPr>
          <p:cNvPr id="3" name="Content Placeholder 2">
            <a:extLst>
              <a:ext uri="{FF2B5EF4-FFF2-40B4-BE49-F238E27FC236}">
                <a16:creationId xmlns:a16="http://schemas.microsoft.com/office/drawing/2014/main" id="{33D0AD4A-6443-4939-962B-F4DA220FB9C3}"/>
              </a:ext>
            </a:extLst>
          </p:cNvPr>
          <p:cNvSpPr>
            <a:spLocks noGrp="1"/>
          </p:cNvSpPr>
          <p:nvPr>
            <p:ph idx="1"/>
          </p:nvPr>
        </p:nvSpPr>
        <p:spPr/>
        <p:txBody>
          <a:bodyPr/>
          <a:lstStyle/>
          <a:p>
            <a:r>
              <a:rPr lang="en-US" dirty="0"/>
              <a:t>Decoupling</a:t>
            </a:r>
          </a:p>
          <a:p>
            <a:r>
              <a:rPr lang="en-US" dirty="0"/>
              <a:t>Captured Intent</a:t>
            </a:r>
          </a:p>
          <a:p>
            <a:r>
              <a:rPr lang="en-US" dirty="0"/>
              <a:t>Throttling</a:t>
            </a:r>
          </a:p>
        </p:txBody>
      </p:sp>
    </p:spTree>
    <p:extLst>
      <p:ext uri="{BB962C8B-B14F-4D97-AF65-F5344CB8AC3E}">
        <p14:creationId xmlns:p14="http://schemas.microsoft.com/office/powerpoint/2010/main" val="235545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Stateless1</a:t>
            </a: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Stateless2</a:t>
            </a: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Stateless3</a:t>
            </a: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SQL</a:t>
            </a:r>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5328011"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55" name="TextBox 54"/>
          <p:cNvSpPr txBox="1"/>
          <p:nvPr/>
        </p:nvSpPr>
        <p:spPr>
          <a:xfrm>
            <a:off x="1890131" y="1696712"/>
            <a:ext cx="1922321"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 Middleware</a:t>
            </a:r>
            <a:endParaRPr lang="de-CH" sz="2400" dirty="0">
              <a:solidFill>
                <a:schemeClr val="accent3"/>
              </a:solidFill>
              <a:latin typeface="Yanone Kaffeesatz Regular" panose="02000000000000000000" pitchFamily="2" charset="0"/>
            </a:endParaRPr>
          </a:p>
        </p:txBody>
      </p:sp>
      <p:cxnSp>
        <p:nvCxnSpPr>
          <p:cNvPr id="56" name="Straight Arrow Connector 55"/>
          <p:cNvCxnSpPr>
            <a:cxnSpLocks/>
            <a:stCxn id="3" idx="2"/>
            <a:endCxn id="54" idx="4"/>
          </p:cNvCxnSpPr>
          <p:nvPr/>
        </p:nvCxnSpPr>
        <p:spPr>
          <a:xfrm>
            <a:off x="3720378" y="1380735"/>
            <a:ext cx="2064833"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54" idx="4"/>
          </p:cNvCxnSpPr>
          <p:nvPr/>
        </p:nvCxnSpPr>
        <p:spPr>
          <a:xfrm flipH="1">
            <a:off x="5785211" y="1380735"/>
            <a:ext cx="1"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54" idx="4"/>
          </p:cNvCxnSpPr>
          <p:nvPr/>
        </p:nvCxnSpPr>
        <p:spPr>
          <a:xfrm flipH="1">
            <a:off x="5785211" y="1380735"/>
            <a:ext cx="2064835"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flipH="1">
            <a:off x="3720378" y="2826589"/>
            <a:ext cx="2064833"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54" idx="2"/>
            <a:endCxn id="12" idx="0"/>
          </p:cNvCxnSpPr>
          <p:nvPr/>
        </p:nvCxnSpPr>
        <p:spPr>
          <a:xfrm>
            <a:off x="5785211" y="2826589"/>
            <a:ext cx="1"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54" idx="2"/>
            <a:endCxn id="13" idx="0"/>
          </p:cNvCxnSpPr>
          <p:nvPr/>
        </p:nvCxnSpPr>
        <p:spPr>
          <a:xfrm>
            <a:off x="5785211" y="2826589"/>
            <a:ext cx="2064835"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B2A539D-81D7-43DE-AB38-15946112F0EF}"/>
              </a:ext>
            </a:extLst>
          </p:cNvPr>
          <p:cNvSpPr txBox="1"/>
          <p:nvPr/>
        </p:nvSpPr>
        <p:spPr>
          <a:xfrm>
            <a:off x="1905623" y="4609866"/>
            <a:ext cx="149342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Data Store</a:t>
            </a:r>
            <a:endParaRPr lang="de-CH" sz="24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3459608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959E-766B-4BFF-9CF4-6706763C53FD}"/>
              </a:ext>
            </a:extLst>
          </p:cNvPr>
          <p:cNvSpPr>
            <a:spLocks noGrp="1"/>
          </p:cNvSpPr>
          <p:nvPr>
            <p:ph type="title"/>
          </p:nvPr>
        </p:nvSpPr>
        <p:spPr/>
        <p:txBody>
          <a:bodyPr/>
          <a:lstStyle/>
          <a:p>
            <a:r>
              <a:rPr lang="en-US" dirty="0"/>
              <a:t>Quick Why </a:t>
            </a:r>
            <a:r>
              <a:rPr lang="en-US" dirty="0" err="1"/>
              <a:t>NServiceBus</a:t>
            </a:r>
            <a:endParaRPr lang="en-US" dirty="0"/>
          </a:p>
        </p:txBody>
      </p:sp>
      <p:sp>
        <p:nvSpPr>
          <p:cNvPr id="3" name="Content Placeholder 2">
            <a:extLst>
              <a:ext uri="{FF2B5EF4-FFF2-40B4-BE49-F238E27FC236}">
                <a16:creationId xmlns:a16="http://schemas.microsoft.com/office/drawing/2014/main" id="{BA16C708-6176-400F-8219-624E2B30D5B8}"/>
              </a:ext>
            </a:extLst>
          </p:cNvPr>
          <p:cNvSpPr>
            <a:spLocks noGrp="1"/>
          </p:cNvSpPr>
          <p:nvPr>
            <p:ph idx="1"/>
          </p:nvPr>
        </p:nvSpPr>
        <p:spPr/>
        <p:txBody>
          <a:bodyPr/>
          <a:lstStyle/>
          <a:p>
            <a:r>
              <a:rPr lang="en-US" dirty="0"/>
              <a:t>Queuing</a:t>
            </a:r>
            <a:r>
              <a:rPr lang="en-US" baseline="0" dirty="0"/>
              <a:t> tech + infrastructure</a:t>
            </a:r>
          </a:p>
          <a:p>
            <a:r>
              <a:rPr lang="en-US" baseline="0" dirty="0"/>
              <a:t>Focus on business</a:t>
            </a:r>
            <a:endParaRPr lang="en-US" dirty="0"/>
          </a:p>
        </p:txBody>
      </p:sp>
    </p:spTree>
    <p:extLst>
      <p:ext uri="{BB962C8B-B14F-4D97-AF65-F5344CB8AC3E}">
        <p14:creationId xmlns:p14="http://schemas.microsoft.com/office/powerpoint/2010/main" val="2608995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D94F5-E989-4976-B791-71AB53CCBDC1}"/>
              </a:ext>
            </a:extLst>
          </p:cNvPr>
          <p:cNvSpPr>
            <a:spLocks noGrp="1"/>
          </p:cNvSpPr>
          <p:nvPr>
            <p:ph type="title"/>
          </p:nvPr>
        </p:nvSpPr>
        <p:spPr/>
        <p:txBody>
          <a:bodyPr/>
          <a:lstStyle/>
          <a:p>
            <a:r>
              <a:rPr lang="en-US" dirty="0"/>
              <a:t>SF with Stateless</a:t>
            </a:r>
            <a:r>
              <a:rPr lang="en-US" baseline="0" dirty="0"/>
              <a:t> queues</a:t>
            </a:r>
            <a:endParaRPr lang="en-US" dirty="0"/>
          </a:p>
        </p:txBody>
      </p:sp>
      <p:sp>
        <p:nvSpPr>
          <p:cNvPr id="3" name="Content Placeholder 2">
            <a:extLst>
              <a:ext uri="{FF2B5EF4-FFF2-40B4-BE49-F238E27FC236}">
                <a16:creationId xmlns:a16="http://schemas.microsoft.com/office/drawing/2014/main" id="{7000D1F1-06C1-4D7A-A51B-09F461B55BAD}"/>
              </a:ext>
            </a:extLst>
          </p:cNvPr>
          <p:cNvSpPr>
            <a:spLocks noGrp="1"/>
          </p:cNvSpPr>
          <p:nvPr>
            <p:ph idx="1"/>
          </p:nvPr>
        </p:nvSpPr>
        <p:spPr/>
        <p:txBody>
          <a:bodyPr/>
          <a:lstStyle/>
          <a:p>
            <a:r>
              <a:rPr lang="en-US" dirty="0"/>
              <a:t>Hosting NSB in SF</a:t>
            </a:r>
          </a:p>
          <a:p>
            <a:r>
              <a:rPr lang="en-US" dirty="0"/>
              <a:t>Competing consumer</a:t>
            </a:r>
          </a:p>
        </p:txBody>
      </p:sp>
    </p:spTree>
    <p:extLst>
      <p:ext uri="{BB962C8B-B14F-4D97-AF65-F5344CB8AC3E}">
        <p14:creationId xmlns:p14="http://schemas.microsoft.com/office/powerpoint/2010/main" val="2753613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1225</TotalTime>
  <Words>457</Words>
  <Application>Microsoft Office PowerPoint</Application>
  <PresentationFormat>Widescreen</PresentationFormat>
  <Paragraphs>119</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Yanone Kaffeesatz Light</vt:lpstr>
      <vt:lpstr>Yanone Kaffeesatz Regular</vt:lpstr>
      <vt:lpstr>Office Theme</vt:lpstr>
      <vt:lpstr>SF + NSB</vt:lpstr>
      <vt:lpstr>PowerPoint Presentation</vt:lpstr>
      <vt:lpstr>PowerPoint Presentation</vt:lpstr>
      <vt:lpstr>PowerPoint Presentation</vt:lpstr>
      <vt:lpstr>SF with all / RPC </vt:lpstr>
      <vt:lpstr>Quick Why Messaging</vt:lpstr>
      <vt:lpstr>PowerPoint Presentation</vt:lpstr>
      <vt:lpstr>Quick Why NServiceBus</vt:lpstr>
      <vt:lpstr>SF with Stateless queues</vt:lpstr>
      <vt:lpstr>PowerPoint Presentation</vt:lpstr>
      <vt:lpstr>Accessing your collection session</vt:lpstr>
      <vt:lpstr>NSB SF Persistence (stateful queue)</vt:lpstr>
      <vt:lpstr>Routing your partitioned queue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SF + NSB</dc:title>
  <dc:creator>Bob Langley</dc:creator>
  <cp:lastModifiedBy>Bob Langley</cp:lastModifiedBy>
  <cp:revision>19</cp:revision>
  <dcterms:created xsi:type="dcterms:W3CDTF">2017-09-28T12:50:29Z</dcterms:created>
  <dcterms:modified xsi:type="dcterms:W3CDTF">2017-10-20T22:37:20Z</dcterms:modified>
</cp:coreProperties>
</file>