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79" r:id="rId2"/>
    <p:sldId id="287" r:id="rId3"/>
    <p:sldId id="288" r:id="rId4"/>
    <p:sldId id="290" r:id="rId5"/>
    <p:sldId id="285" r:id="rId6"/>
    <p:sldId id="286" r:id="rId7"/>
    <p:sldId id="284" r:id="rId8"/>
    <p:sldId id="298" r:id="rId9"/>
    <p:sldId id="291" r:id="rId10"/>
    <p:sldId id="293" r:id="rId11"/>
    <p:sldId id="295" r:id="rId12"/>
    <p:sldId id="294" r:id="rId13"/>
    <p:sldId id="296" r:id="rId14"/>
    <p:sldId id="299" r:id="rId15"/>
    <p:sldId id="300" r:id="rId16"/>
    <p:sldId id="292" r:id="rId17"/>
    <p:sldId id="302" r:id="rId18"/>
    <p:sldId id="305" r:id="rId19"/>
    <p:sldId id="303" r:id="rId20"/>
    <p:sldId id="304" r:id="rId21"/>
    <p:sldId id="301" r:id="rId22"/>
    <p:sldId id="308" r:id="rId23"/>
    <p:sldId id="280" r:id="rId24"/>
    <p:sldId id="306" r:id="rId25"/>
    <p:sldId id="307" r:id="rId26"/>
    <p:sldId id="281" r:id="rId27"/>
    <p:sldId id="283"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76" autoAdjust="0"/>
    <p:restoredTop sz="38931" autoAdjust="0"/>
  </p:normalViewPr>
  <p:slideViewPr>
    <p:cSldViewPr snapToGrid="0">
      <p:cViewPr varScale="1">
        <p:scale>
          <a:sx n="64" d="100"/>
          <a:sy n="64" d="100"/>
        </p:scale>
        <p:origin x="2760" y="58"/>
      </p:cViewPr>
      <p:guideLst/>
    </p:cSldViewPr>
  </p:slideViewPr>
  <p:outlineViewPr>
    <p:cViewPr>
      <p:scale>
        <a:sx n="50" d="100"/>
        <a:sy n="50" d="100"/>
      </p:scale>
      <p:origin x="0" y="0"/>
    </p:cViewPr>
  </p:outlin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AC1278-1473-493B-ACC6-443853387D40}" type="datetimeFigureOut">
              <a:rPr lang="en-US" smtClean="0"/>
              <a:t>11/2/2017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9685D-E391-4BCC-987B-6FB0218A8DB9}" type="slidenum">
              <a:rPr lang="en-US" smtClean="0"/>
              <a:t>‹#›</a:t>
            </a:fld>
            <a:endParaRPr lang="en-US"/>
          </a:p>
        </p:txBody>
      </p:sp>
    </p:spTree>
    <p:extLst>
      <p:ext uri="{BB962C8B-B14F-4D97-AF65-F5344CB8AC3E}">
        <p14:creationId xmlns:p14="http://schemas.microsoft.com/office/powerpoint/2010/main" val="234792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3386081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stateless frontend tier and the </a:t>
            </a:r>
            <a:r>
              <a:rPr lang="en-US" dirty="0" err="1"/>
              <a:t>stateful</a:t>
            </a:r>
            <a:r>
              <a:rPr lang="en-US" dirty="0"/>
              <a:t> middle tier with the compute remains the same. </a:t>
            </a:r>
            <a:br>
              <a:rPr lang="en-US" dirty="0"/>
            </a:br>
            <a:r>
              <a:rPr lang="en-US" dirty="0"/>
              <a:t>But between the stateless and the </a:t>
            </a:r>
            <a:r>
              <a:rPr lang="en-US" dirty="0" err="1"/>
              <a:t>stateful</a:t>
            </a:r>
            <a:r>
              <a:rPr lang="en-US" dirty="0"/>
              <a:t> tier we should introduce some kind of broker middleware like Azure Service Bus, Azure Storage Queues or RabbitMQ for on-premises. The broker middleware will contain a queue for our chocolate orders. </a:t>
            </a:r>
            <a:br>
              <a:rPr lang="en-US" dirty="0"/>
            </a:br>
            <a:r>
              <a:rPr lang="en-US"/>
              <a:t>Of </a:t>
            </a:r>
            <a:r>
              <a:rPr lang="en-US" dirty="0"/>
              <a:t>course not everything has to go through the queue</a:t>
            </a:r>
            <a:r>
              <a:rPr lang="en-US"/>
              <a:t>. </a:t>
            </a:r>
            <a:br>
              <a:rPr lang="en-US"/>
            </a:br>
            <a:r>
              <a:rPr lang="en-US"/>
              <a:t>Only </a:t>
            </a:r>
            <a:r>
              <a:rPr lang="en-US" dirty="0"/>
              <a:t>things like orders that need to be processed in order and potentially throttled. After all it is better to process orders a bit later than loosing them right? Orders like a swiss clock. With that we get</a:t>
            </a:r>
          </a:p>
          <a:p>
            <a:endParaRPr lang="en-US" dirty="0"/>
          </a:p>
          <a:p>
            <a:pPr marL="171450" indent="-171450">
              <a:buFont typeface="Arial" panose="020B0604020202020204" pitchFamily="34" charset="0"/>
              <a:buChar char="•"/>
            </a:pPr>
            <a:r>
              <a:rPr lang="en-US" dirty="0"/>
              <a:t>Decoupling especially temporal</a:t>
            </a:r>
          </a:p>
          <a:p>
            <a:pPr marL="171450" indent="-171450">
              <a:buFont typeface="Arial" panose="020B0604020202020204" pitchFamily="34" charset="0"/>
              <a:buChar char="•"/>
            </a:pPr>
            <a:r>
              <a:rPr lang="en-US" dirty="0"/>
              <a:t>Awesome scaling</a:t>
            </a:r>
          </a:p>
          <a:p>
            <a:pPr marL="171450" indent="-171450">
              <a:buFont typeface="Arial" panose="020B0604020202020204" pitchFamily="34" charset="0"/>
              <a:buChar char="•"/>
            </a:pPr>
            <a:r>
              <a:rPr lang="en-US" dirty="0"/>
              <a:t>Throttling</a:t>
            </a:r>
          </a:p>
          <a:p>
            <a:pPr marL="171450" indent="-171450">
              <a:buFont typeface="Arial" panose="020B0604020202020204" pitchFamily="34" charset="0"/>
              <a:buChar char="•"/>
            </a:pPr>
            <a:r>
              <a:rPr lang="en-US" dirty="0"/>
              <a:t>Retries and business transactions to </a:t>
            </a:r>
            <a:r>
              <a:rPr lang="en-US" dirty="0" err="1"/>
              <a:t>stateful</a:t>
            </a:r>
            <a:r>
              <a:rPr lang="en-US" dirty="0"/>
              <a:t> </a:t>
            </a:r>
            <a:r>
              <a:rPr lang="en-US" dirty="0" err="1"/>
              <a:t>middletier</a:t>
            </a:r>
            <a:endParaRPr lang="en-US" dirty="0"/>
          </a:p>
          <a:p>
            <a:pPr marL="171450" indent="-171450">
              <a:buFont typeface="Arial" panose="020B0604020202020204" pitchFamily="34" charset="0"/>
              <a:buChar char="•"/>
            </a:pPr>
            <a:r>
              <a:rPr lang="en-US" dirty="0"/>
              <a:t>Intent capturing request as messages</a:t>
            </a:r>
          </a:p>
          <a:p>
            <a:pPr marL="171450" indent="-171450">
              <a:buFont typeface="Arial" panose="020B0604020202020204" pitchFamily="34" charset="0"/>
              <a:buChar char="•"/>
            </a:pPr>
            <a:r>
              <a:rPr lang="en-US" dirty="0"/>
              <a:t>Reactive</a:t>
            </a:r>
          </a:p>
        </p:txBody>
      </p:sp>
      <p:sp>
        <p:nvSpPr>
          <p:cNvPr id="4" name="Slide Number Placeholder 3"/>
          <p:cNvSpPr>
            <a:spLocks noGrp="1"/>
          </p:cNvSpPr>
          <p:nvPr>
            <p:ph type="sldNum" sz="quarter" idx="10"/>
          </p:nvPr>
        </p:nvSpPr>
        <p:spPr/>
        <p:txBody>
          <a:bodyPr/>
          <a:lstStyle/>
          <a:p>
            <a:fld id="{59E9685D-E391-4BCC-987B-6FB0218A8DB9}" type="slidenum">
              <a:rPr lang="en-US" smtClean="0"/>
              <a:t>10</a:t>
            </a:fld>
            <a:endParaRPr lang="en-US"/>
          </a:p>
        </p:txBody>
      </p:sp>
    </p:spTree>
    <p:extLst>
      <p:ext uri="{BB962C8B-B14F-4D97-AF65-F5344CB8AC3E}">
        <p14:creationId xmlns:p14="http://schemas.microsoft.com/office/powerpoint/2010/main" val="384687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Frontend uses the OWIN startup listener to bootstrap the communication infrastructure with the queuing system</a:t>
            </a:r>
          </a:p>
          <a:p>
            <a:r>
              <a:rPr lang="en-US" dirty="0"/>
              <a:t>The front end only sends messages to the destination and doesn’t need to listen for messages itself in their architecture</a:t>
            </a:r>
          </a:p>
          <a:p>
            <a:r>
              <a:rPr lang="en-US" dirty="0"/>
              <a:t>The backend uses the communication listener to enable the queue listener since the backend is the part which processes orders</a:t>
            </a:r>
            <a:endParaRPr lang="en-CH" dirty="0"/>
          </a:p>
        </p:txBody>
      </p:sp>
      <p:sp>
        <p:nvSpPr>
          <p:cNvPr id="4" name="Slide Number Placeholder 3"/>
          <p:cNvSpPr>
            <a:spLocks noGrp="1"/>
          </p:cNvSpPr>
          <p:nvPr>
            <p:ph type="sldNum" sz="quarter" idx="10"/>
          </p:nvPr>
        </p:nvSpPr>
        <p:spPr/>
        <p:txBody>
          <a:bodyPr/>
          <a:lstStyle/>
          <a:p>
            <a:fld id="{59E9685D-E391-4BCC-987B-6FB0218A8DB9}" type="slidenum">
              <a:rPr lang="en-US" smtClean="0"/>
              <a:t>11</a:t>
            </a:fld>
            <a:endParaRPr lang="en-US"/>
          </a:p>
        </p:txBody>
      </p:sp>
    </p:spTree>
    <p:extLst>
      <p:ext uri="{BB962C8B-B14F-4D97-AF65-F5344CB8AC3E}">
        <p14:creationId xmlns:p14="http://schemas.microsoft.com/office/powerpoint/2010/main" val="2134601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scaled out approach multiple instances of the front end will send orders to the queue while multiple competing consumers will fetch messages from the queuing system on the backend. So with each backend instance we can essentially linearly scale the backend processing power up to the capacity of the queuing system</a:t>
            </a:r>
            <a:endParaRPr lang="en-CH" dirty="0"/>
          </a:p>
        </p:txBody>
      </p:sp>
      <p:sp>
        <p:nvSpPr>
          <p:cNvPr id="4" name="Slide Number Placeholder 3"/>
          <p:cNvSpPr>
            <a:spLocks noGrp="1"/>
          </p:cNvSpPr>
          <p:nvPr>
            <p:ph type="sldNum" sz="quarter" idx="10"/>
          </p:nvPr>
        </p:nvSpPr>
        <p:spPr/>
        <p:txBody>
          <a:bodyPr/>
          <a:lstStyle/>
          <a:p>
            <a:fld id="{59E9685D-E391-4BCC-987B-6FB0218A8DB9}" type="slidenum">
              <a:rPr lang="en-US" smtClean="0"/>
              <a:t>12</a:t>
            </a:fld>
            <a:endParaRPr lang="en-US"/>
          </a:p>
        </p:txBody>
      </p:sp>
    </p:spTree>
    <p:extLst>
      <p:ext uri="{BB962C8B-B14F-4D97-AF65-F5344CB8AC3E}">
        <p14:creationId xmlns:p14="http://schemas.microsoft.com/office/powerpoint/2010/main" val="1389148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what the team came up with.</a:t>
            </a:r>
          </a:p>
          <a:p>
            <a:endParaRPr lang="en-US" dirty="0"/>
          </a:p>
          <a:p>
            <a:r>
              <a:rPr lang="en-US" dirty="0"/>
              <a:t>The team decided to use </a:t>
            </a:r>
            <a:r>
              <a:rPr lang="en-US" dirty="0" err="1"/>
              <a:t>NServiceBus</a:t>
            </a:r>
            <a:r>
              <a:rPr lang="en-US" dirty="0"/>
              <a:t> because they wanted to focus on the business logic, use a framework that is battle tested, not write plumbing code and work with a company that provides world class enterprise support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13</a:t>
            </a:fld>
            <a:endParaRPr lang="de-CH"/>
          </a:p>
        </p:txBody>
      </p:sp>
    </p:spTree>
    <p:extLst>
      <p:ext uri="{BB962C8B-B14F-4D97-AF65-F5344CB8AC3E}">
        <p14:creationId xmlns:p14="http://schemas.microsoft.com/office/powerpoint/2010/main" val="3499554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solution was working well for the team. The reduced temporal coupling, the retries and the throttling capabilities it the system really robust and stable. One problem remained though</a:t>
            </a:r>
          </a:p>
          <a:p>
            <a:endParaRPr lang="en-US" dirty="0"/>
          </a:p>
          <a:p>
            <a:r>
              <a:rPr lang="en-US" dirty="0"/>
              <a:t>(Click)</a:t>
            </a:r>
          </a:p>
          <a:p>
            <a:endParaRPr lang="en-US" dirty="0"/>
          </a:p>
          <a:p>
            <a:r>
              <a:rPr lang="en-US" dirty="0"/>
              <a:t>The realized with the increased demand in Swiss chocolate their scaling needs starting to grow and grow. The storage layer become more and more the bottleneck because it had to be consulted on every request from the query side but also from the command handling side. The team started to think about adding a caching layer between the storage tier and the backend to achieve the required hyperscale. </a:t>
            </a:r>
          </a:p>
          <a:p>
            <a:endParaRPr lang="en-US" dirty="0"/>
          </a:p>
          <a:p>
            <a:r>
              <a:rPr lang="en-US" dirty="0"/>
              <a:t>When they started talking about caches they realized that cache invalidation is an immensely complex problem and requires usually a consensus approach to keep it current and up to date. With a caching layer they would potentially also loose the transactional semantics of the storage layer but then the remember that Service Fabric has built in partitioning and reliable collections that comes with </a:t>
            </a:r>
            <a:r>
              <a:rPr lang="en-US" dirty="0" err="1"/>
              <a:t>stateful</a:t>
            </a:r>
            <a:r>
              <a:rPr lang="en-US" dirty="0"/>
              <a:t> services.</a:t>
            </a:r>
          </a:p>
          <a:p>
            <a:endParaRPr lang="en-US" dirty="0"/>
          </a:p>
          <a:p>
            <a:r>
              <a:rPr lang="en-US" dirty="0"/>
              <a:t>(next)</a:t>
            </a:r>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540667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Concept of </a:t>
            </a:r>
            <a:r>
              <a:rPr lang="en-US" dirty="0" err="1"/>
              <a:t>stateful</a:t>
            </a:r>
            <a:r>
              <a:rPr lang="en-US" dirty="0"/>
              <a:t> services, </a:t>
            </a:r>
            <a:r>
              <a:rPr lang="en-US" dirty="0" err="1"/>
              <a:t>Stateful</a:t>
            </a:r>
            <a:r>
              <a:rPr lang="en-US" dirty="0"/>
              <a:t> Services allow to consistently and reliably store state right inside the service by leveraging the power of reliable collections. They have a similar API to C# collections but are offer transactional semantics as well as replication inside the cluster. With that we can achieve:</a:t>
            </a:r>
          </a:p>
          <a:p>
            <a:endParaRPr lang="en-US" dirty="0"/>
          </a:p>
          <a:p>
            <a:r>
              <a:rPr lang="en-US" dirty="0"/>
              <a:t>Application hot state lives in the compute tier</a:t>
            </a:r>
          </a:p>
          <a:p>
            <a:r>
              <a:rPr lang="en-US" dirty="0"/>
              <a:t>Low latency reads and writes</a:t>
            </a:r>
          </a:p>
          <a:p>
            <a:r>
              <a:rPr lang="en-US" dirty="0"/>
              <a:t>Transactional</a:t>
            </a:r>
          </a:p>
          <a:p>
            <a:r>
              <a:rPr lang="en-US" dirty="0"/>
              <a:t>Fewer moving parts</a:t>
            </a:r>
          </a:p>
          <a:p>
            <a:r>
              <a:rPr lang="en-US" dirty="0"/>
              <a:t>External stores are only used for exhaust and offline analytics</a:t>
            </a:r>
          </a:p>
          <a:p>
            <a:r>
              <a:rPr lang="en-US" dirty="0"/>
              <a:t>Capacity in cluster is limited compared to the storage tier (tradeoff)</a:t>
            </a:r>
          </a:p>
          <a:p>
            <a:r>
              <a:rPr lang="en-US" dirty="0"/>
              <a:t>Mention orders in memory</a:t>
            </a:r>
          </a:p>
          <a:p>
            <a:endParaRPr lang="en-US" dirty="0"/>
          </a:p>
          <a:p>
            <a:r>
              <a:rPr lang="en-US" dirty="0"/>
              <a:t>Conceptually, you can think about a partition of a </a:t>
            </a:r>
            <a:r>
              <a:rPr lang="en-US" dirty="0" err="1"/>
              <a:t>stateful</a:t>
            </a:r>
            <a:r>
              <a:rPr lang="en-US" dirty="0"/>
              <a:t> service as a scale unit that is highly reliable through replicas that are distributed and balanced across the nodes in a cluster.</a:t>
            </a:r>
          </a:p>
          <a:p>
            <a:r>
              <a:rPr lang="en-US" dirty="0"/>
              <a:t>Partitioning in the context of Service Fabric </a:t>
            </a:r>
            <a:r>
              <a:rPr lang="en-US" dirty="0" err="1"/>
              <a:t>stateful</a:t>
            </a:r>
            <a:r>
              <a:rPr lang="en-US" dirty="0"/>
              <a:t> services refers to the process of determining that a particular service partition is responsible for a portion of the complete state of the service. </a:t>
            </a:r>
          </a:p>
          <a:p>
            <a:r>
              <a:rPr lang="en-US" dirty="0"/>
              <a:t>A great thing about Service Fabric is that it places the partitions on different nodes. </a:t>
            </a:r>
          </a:p>
          <a:p>
            <a:r>
              <a:rPr lang="en-US" dirty="0"/>
              <a:t>This allows them to grow to a node's resource limit. As the data needs grow, partitions grow, and Service Fabric rebalances partitions across nodes. This ensures the continued efficient use of hardware resources.</a:t>
            </a:r>
          </a:p>
          <a:p>
            <a:endParaRPr lang="en-CH" dirty="0"/>
          </a:p>
        </p:txBody>
      </p:sp>
      <p:sp>
        <p:nvSpPr>
          <p:cNvPr id="4" name="Slide Number Placeholder 3"/>
          <p:cNvSpPr>
            <a:spLocks noGrp="1"/>
          </p:cNvSpPr>
          <p:nvPr>
            <p:ph type="sldNum" sz="quarter" idx="10"/>
          </p:nvPr>
        </p:nvSpPr>
        <p:spPr/>
        <p:txBody>
          <a:bodyPr/>
          <a:lstStyle/>
          <a:p>
            <a:fld id="{59E9685D-E391-4BCC-987B-6FB0218A8DB9}" type="slidenum">
              <a:rPr lang="en-US" smtClean="0"/>
              <a:t>15</a:t>
            </a:fld>
            <a:endParaRPr lang="en-US"/>
          </a:p>
        </p:txBody>
      </p:sp>
    </p:spTree>
    <p:extLst>
      <p:ext uri="{BB962C8B-B14F-4D97-AF65-F5344CB8AC3E}">
        <p14:creationId xmlns:p14="http://schemas.microsoft.com/office/powerpoint/2010/main" val="25740578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decided to address this and started building their new solution with a </a:t>
            </a:r>
            <a:r>
              <a:rPr lang="en-US" dirty="0" err="1"/>
              <a:t>stateful</a:t>
            </a:r>
            <a:r>
              <a:rPr lang="en-US" dirty="0"/>
              <a:t> backend using reliable collections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16</a:t>
            </a:fld>
            <a:endParaRPr lang="de-CH"/>
          </a:p>
        </p:txBody>
      </p:sp>
    </p:spTree>
    <p:extLst>
      <p:ext uri="{BB962C8B-B14F-4D97-AF65-F5344CB8AC3E}">
        <p14:creationId xmlns:p14="http://schemas.microsoft.com/office/powerpoint/2010/main" val="3667239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The backend is turned into a stateful service and uses a Reliable Collection to store the orders</a:t>
            </a:r>
          </a:p>
          <a:p>
            <a:r>
              <a:rPr lang="de-CH" dirty="0"/>
              <a:t>Queries are executed against the reliable collection</a:t>
            </a:r>
          </a:p>
          <a:p>
            <a:r>
              <a:rPr lang="de-CH" dirty="0"/>
              <a:t>Orders are still submitted over the queue but now the handler no longer accesses the database but the reliable collection to effeciently and transactionally store orders</a:t>
            </a:r>
          </a:p>
          <a:p>
            <a:r>
              <a:rPr lang="de-CH" dirty="0"/>
              <a:t>The storage tier is only needed for exhaust or offline analytics purposes</a:t>
            </a:r>
          </a:p>
          <a:p>
            <a:r>
              <a:rPr lang="de-CH" dirty="0"/>
              <a:t>For simplicity reasons this picture doesn’t take partitioning into account. Let’s see how partitioning influences the query side</a:t>
            </a:r>
          </a:p>
        </p:txBody>
      </p:sp>
      <p:sp>
        <p:nvSpPr>
          <p:cNvPr id="4" name="Slide Number Placeholder 3"/>
          <p:cNvSpPr>
            <a:spLocks noGrp="1"/>
          </p:cNvSpPr>
          <p:nvPr>
            <p:ph type="sldNum" sz="quarter" idx="10"/>
          </p:nvPr>
        </p:nvSpPr>
        <p:spPr/>
        <p:txBody>
          <a:bodyPr/>
          <a:lstStyle/>
          <a:p>
            <a:fld id="{59E9685D-E391-4BCC-987B-6FB0218A8DB9}" type="slidenum">
              <a:rPr lang="en-US" smtClean="0"/>
              <a:t>17</a:t>
            </a:fld>
            <a:endParaRPr lang="en-US"/>
          </a:p>
        </p:txBody>
      </p:sp>
    </p:spTree>
    <p:extLst>
      <p:ext uri="{BB962C8B-B14F-4D97-AF65-F5344CB8AC3E}">
        <p14:creationId xmlns:p14="http://schemas.microsoft.com/office/powerpoint/2010/main" val="1442031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Because the data is now split over multiple partitions on multiple nodes a query has to fanout to all the partitions owning the data when it wants to present all the data form all the partitions</a:t>
            </a:r>
          </a:p>
        </p:txBody>
      </p:sp>
      <p:sp>
        <p:nvSpPr>
          <p:cNvPr id="4" name="Slide Number Placeholder 3"/>
          <p:cNvSpPr>
            <a:spLocks noGrp="1"/>
          </p:cNvSpPr>
          <p:nvPr>
            <p:ph type="sldNum" sz="quarter" idx="10"/>
          </p:nvPr>
        </p:nvSpPr>
        <p:spPr/>
        <p:txBody>
          <a:bodyPr/>
          <a:lstStyle/>
          <a:p>
            <a:fld id="{9BCA07FD-5BD5-4529-84B0-48DD2C561176}" type="slidenum">
              <a:rPr lang="de-CH" smtClean="0"/>
              <a:t>18</a:t>
            </a:fld>
            <a:endParaRPr lang="de-CH"/>
          </a:p>
        </p:txBody>
      </p:sp>
    </p:spTree>
    <p:extLst>
      <p:ext uri="{BB962C8B-B14F-4D97-AF65-F5344CB8AC3E}">
        <p14:creationId xmlns:p14="http://schemas.microsoft.com/office/powerpoint/2010/main" val="1924394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UI composite for issuing orders in the order management microservice will issue a command to the order backend part. </a:t>
            </a:r>
          </a:p>
          <a:p>
            <a:r>
              <a:rPr lang="en-US" dirty="0"/>
              <a:t>Since they belong to the same bounded context it is OK to use commands. </a:t>
            </a:r>
          </a:p>
          <a:p>
            <a:r>
              <a:rPr lang="en-US" dirty="0"/>
              <a:t>When sending a commend the sender knows the receiver or at least the logical destination (here the queue). With that we can decouple the order sending temporarily from the order receiving. </a:t>
            </a:r>
          </a:p>
          <a:p>
            <a:r>
              <a:rPr lang="en-US" dirty="0"/>
              <a:t>In that case it is OK for the sender to know the data partition function the maps the input data to the partition key.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Integration scenarios, a command sender is not part of the cluster but still belongs to the same bounded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simplicity reasons let’s call this Sender Side Distribution.</a:t>
            </a:r>
            <a:endParaRPr lang="de-CH"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19</a:t>
            </a:fld>
            <a:endParaRPr lang="de-CH"/>
          </a:p>
        </p:txBody>
      </p:sp>
    </p:spTree>
    <p:extLst>
      <p:ext uri="{BB962C8B-B14F-4D97-AF65-F5344CB8AC3E}">
        <p14:creationId xmlns:p14="http://schemas.microsoft.com/office/powerpoint/2010/main" val="3289565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 serious problem in Switzerland!</a:t>
            </a:r>
          </a:p>
          <a:p>
            <a:r>
              <a:rPr lang="en-US" baseline="0" dirty="0"/>
              <a:t>Our chocolate is so good that the international demand is raising</a:t>
            </a:r>
          </a:p>
          <a:p>
            <a:r>
              <a:rPr lang="en-US" baseline="0" dirty="0"/>
              <a:t>Chocolate manufacturers in Switzerland realized need for Highly reliable chocolate order management system</a:t>
            </a:r>
          </a:p>
          <a:p>
            <a:r>
              <a:rPr lang="en-US" baseline="0" dirty="0"/>
              <a:t>The team responsible for the new order management wanted to go for Platform as a Service</a:t>
            </a:r>
          </a:p>
          <a:p>
            <a:r>
              <a:rPr lang="en-US" baseline="0" dirty="0"/>
              <a:t>but unfortunately they have a few legacy infrastructure pieces that can’t be moved to PaaS just yet</a:t>
            </a:r>
          </a:p>
          <a:p>
            <a:r>
              <a:rPr lang="en-US" baseline="0" dirty="0"/>
              <a:t>Karl, the ivory architect of the team watched a webinar with Matt Snider about Service Fabric and he felt it is the perfect fit for the new order management system</a:t>
            </a:r>
          </a:p>
          <a:p>
            <a:r>
              <a:rPr lang="en-US" baseline="0" dirty="0"/>
              <a:t>He gave a sales pitch about Service Fabric</a:t>
            </a:r>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3848745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t>
            </a:r>
            <a:r>
              <a:rPr lang="en-US" dirty="0" err="1"/>
              <a:t>PubSub</a:t>
            </a:r>
            <a:r>
              <a:rPr lang="en-US" dirty="0"/>
              <a:t> the subscriber is abstracted behind a logical thing like a logical queue or a topic or exchange. </a:t>
            </a:r>
          </a:p>
          <a:p>
            <a:r>
              <a:rPr lang="en-US" dirty="0"/>
              <a:t>The fact that a subscriber is scaled out is not visible to the publisher. </a:t>
            </a:r>
          </a:p>
          <a:p>
            <a:r>
              <a:rPr lang="en-US" dirty="0"/>
              <a:t>For non-data replication scenarios usually a single physical subscriber of a logical group gets the event. </a:t>
            </a:r>
          </a:p>
          <a:p>
            <a:r>
              <a:rPr lang="en-US" dirty="0"/>
              <a:t>Since they act as competing consumers a message can be picked up by any subscriber. The subscriber then recalculates the data partition key by using its internal data partitioning function.</a:t>
            </a:r>
          </a:p>
          <a:p>
            <a:r>
              <a:rPr lang="en-US" dirty="0"/>
              <a:t>If the key matches the current partition everything is good. If not the event is internally rerouted with a single hop.</a:t>
            </a:r>
          </a:p>
          <a:p>
            <a:endParaRPr lang="en-US" dirty="0"/>
          </a:p>
          <a:p>
            <a:r>
              <a:rPr lang="en-US" dirty="0"/>
              <a:t>(click)</a:t>
            </a:r>
          </a:p>
          <a:p>
            <a:endParaRPr lang="en-US" dirty="0"/>
          </a:p>
          <a:p>
            <a:r>
              <a:rPr lang="en-US" dirty="0"/>
              <a:t>Even when publisher is its own subscriber this has to be applied</a:t>
            </a:r>
          </a:p>
        </p:txBody>
      </p:sp>
      <p:sp>
        <p:nvSpPr>
          <p:cNvPr id="4" name="Slide Number Placeholder 3"/>
          <p:cNvSpPr>
            <a:spLocks noGrp="1"/>
          </p:cNvSpPr>
          <p:nvPr>
            <p:ph type="sldNum" sz="quarter" idx="10"/>
          </p:nvPr>
        </p:nvSpPr>
        <p:spPr/>
        <p:txBody>
          <a:bodyPr/>
          <a:lstStyle/>
          <a:p>
            <a:fld id="{9BCA07FD-5BD5-4529-84B0-48DD2C561176}" type="slidenum">
              <a:rPr lang="de-CH" smtClean="0"/>
              <a:t>20</a:t>
            </a:fld>
            <a:endParaRPr lang="de-CH"/>
          </a:p>
        </p:txBody>
      </p:sp>
    </p:spTree>
    <p:extLst>
      <p:ext uri="{BB962C8B-B14F-4D97-AF65-F5344CB8AC3E}">
        <p14:creationId xmlns:p14="http://schemas.microsoft.com/office/powerpoint/2010/main" val="32154275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what the team came up with.</a:t>
            </a:r>
          </a:p>
        </p:txBody>
      </p:sp>
      <p:sp>
        <p:nvSpPr>
          <p:cNvPr id="4" name="Slide Number Placeholder 3"/>
          <p:cNvSpPr>
            <a:spLocks noGrp="1"/>
          </p:cNvSpPr>
          <p:nvPr>
            <p:ph type="sldNum" sz="quarter" idx="10"/>
          </p:nvPr>
        </p:nvSpPr>
        <p:spPr/>
        <p:txBody>
          <a:bodyPr/>
          <a:lstStyle/>
          <a:p>
            <a:fld id="{9BCA07FD-5BD5-4529-84B0-48DD2C561176}" type="slidenum">
              <a:rPr lang="de-CH" smtClean="0"/>
              <a:t>21</a:t>
            </a:fld>
            <a:endParaRPr lang="de-CH"/>
          </a:p>
        </p:txBody>
      </p:sp>
    </p:spTree>
    <p:extLst>
      <p:ext uri="{BB962C8B-B14F-4D97-AF65-F5344CB8AC3E}">
        <p14:creationId xmlns:p14="http://schemas.microsoft.com/office/powerpoint/2010/main" val="22164763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22</a:t>
            </a:fld>
            <a:endParaRPr lang="de-CH"/>
          </a:p>
        </p:txBody>
      </p:sp>
    </p:spTree>
    <p:extLst>
      <p:ext uri="{BB962C8B-B14F-4D97-AF65-F5344CB8AC3E}">
        <p14:creationId xmlns:p14="http://schemas.microsoft.com/office/powerpoint/2010/main" val="30344496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23</a:t>
            </a:fld>
            <a:endParaRPr lang="de-CH"/>
          </a:p>
        </p:txBody>
      </p:sp>
    </p:spTree>
    <p:extLst>
      <p:ext uri="{BB962C8B-B14F-4D97-AF65-F5344CB8AC3E}">
        <p14:creationId xmlns:p14="http://schemas.microsoft.com/office/powerpoint/2010/main" val="30276879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10"/>
          </p:nvPr>
        </p:nvSpPr>
        <p:spPr/>
        <p:txBody>
          <a:bodyPr/>
          <a:lstStyle/>
          <a:p>
            <a:fld id="{59E9685D-E391-4BCC-987B-6FB0218A8DB9}" type="slidenum">
              <a:rPr lang="en-US" smtClean="0"/>
              <a:t>24</a:t>
            </a:fld>
            <a:endParaRPr lang="en-US"/>
          </a:p>
        </p:txBody>
      </p:sp>
    </p:spTree>
    <p:extLst>
      <p:ext uri="{BB962C8B-B14F-4D97-AF65-F5344CB8AC3E}">
        <p14:creationId xmlns:p14="http://schemas.microsoft.com/office/powerpoint/2010/main" val="3890025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26</a:t>
            </a:fld>
            <a:endParaRPr lang="de-CH"/>
          </a:p>
        </p:txBody>
      </p:sp>
    </p:spTree>
    <p:extLst>
      <p:ext uri="{BB962C8B-B14F-4D97-AF65-F5344CB8AC3E}">
        <p14:creationId xmlns:p14="http://schemas.microsoft.com/office/powerpoint/2010/main" val="7710561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27</a:t>
            </a:fld>
            <a:endParaRPr lang="de-CH"/>
          </a:p>
        </p:txBody>
      </p:sp>
    </p:spTree>
    <p:extLst>
      <p:ext uri="{BB962C8B-B14F-4D97-AF65-F5344CB8AC3E}">
        <p14:creationId xmlns:p14="http://schemas.microsoft.com/office/powerpoint/2010/main" val="26726348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28</a:t>
            </a:fld>
            <a:endParaRPr lang="de-CH"/>
          </a:p>
        </p:txBody>
      </p:sp>
    </p:spTree>
    <p:extLst>
      <p:ext uri="{BB962C8B-B14F-4D97-AF65-F5344CB8AC3E}">
        <p14:creationId xmlns:p14="http://schemas.microsoft.com/office/powerpoint/2010/main" val="351421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Karl’s sales pitch went on and on and on, after all isn’t that what all ivory architects do, talk, talk, talk and get nothing done? </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Of you want to known what the team architect explained I suggest you </a:t>
            </a:r>
            <a:r>
              <a:rPr lang="en-US" dirty="0" err="1"/>
              <a:t>rewatch</a:t>
            </a:r>
            <a:r>
              <a:rPr lang="en-US" dirty="0"/>
              <a:t> the last webinar, after all he recited everything Matt already told us ;)</a:t>
            </a:r>
          </a:p>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3573295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Karl the team architect proposed to use a stateless architecture using Stateless Services. The data would be stored in a database and shipped between the stateless tier using the Data Shipping Paradigm. After all stateless is supposed to be THE THING with the rise of Microservices and HTTP</a:t>
            </a:r>
          </a:p>
          <a:p>
            <a:endParaRPr lang="en-US" dirty="0"/>
          </a:p>
          <a:p>
            <a:r>
              <a:rPr lang="en-US" dirty="0"/>
              <a:t>In their first architecture approach the team went with the proposal from Karl, after all Architect’s are always right, right, right???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1745787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Stateless </a:t>
            </a:r>
            <a:r>
              <a:rPr lang="en-US" dirty="0" err="1"/>
              <a:t>FrontEnd</a:t>
            </a:r>
            <a:r>
              <a:rPr lang="en-US" dirty="0"/>
              <a:t> with ASP.NET Core</a:t>
            </a:r>
          </a:p>
          <a:p>
            <a:r>
              <a:rPr lang="en-US" dirty="0"/>
              <a:t>Orders and Queries for Orders use RPC over HTTP (Microservices is all HTTP, the hipster protocol of the twenty first century)</a:t>
            </a:r>
          </a:p>
          <a:p>
            <a:r>
              <a:rPr lang="en-US" dirty="0"/>
              <a:t>The front end communicates with the stateless web API the serves data from the storage tier out of the DB cluster</a:t>
            </a:r>
          </a:p>
          <a:p>
            <a:r>
              <a:rPr lang="en-US" dirty="0"/>
              <a:t>The API controllers use </a:t>
            </a:r>
            <a:r>
              <a:rPr lang="en-US" dirty="0" err="1"/>
              <a:t>EntityFramework</a:t>
            </a:r>
            <a:r>
              <a:rPr lang="en-US" dirty="0"/>
              <a:t> and transactions for read and write</a:t>
            </a:r>
          </a:p>
        </p:txBody>
      </p:sp>
      <p:sp>
        <p:nvSpPr>
          <p:cNvPr id="4" name="Slide Number Placeholder 3"/>
          <p:cNvSpPr>
            <a:spLocks noGrp="1"/>
          </p:cNvSpPr>
          <p:nvPr>
            <p:ph type="sldNum" sz="quarter" idx="10"/>
          </p:nvPr>
        </p:nvSpPr>
        <p:spPr/>
        <p:txBody>
          <a:bodyPr/>
          <a:lstStyle/>
          <a:p>
            <a:fld id="{59E9685D-E391-4BCC-987B-6FB0218A8DB9}" type="slidenum">
              <a:rPr lang="en-US" smtClean="0"/>
              <a:t>5</a:t>
            </a:fld>
            <a:endParaRPr lang="en-US"/>
          </a:p>
        </p:txBody>
      </p:sp>
    </p:spTree>
    <p:extLst>
      <p:ext uri="{BB962C8B-B14F-4D97-AF65-F5344CB8AC3E}">
        <p14:creationId xmlns:p14="http://schemas.microsoft.com/office/powerpoint/2010/main" val="1832959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front-end uses an HTTP Client to initiate the communication with the backend. </a:t>
            </a:r>
          </a:p>
          <a:p>
            <a:r>
              <a:rPr lang="en-US" dirty="0"/>
              <a:t>The backend location is not known up front and needs to be discovered via the </a:t>
            </a:r>
            <a:r>
              <a:rPr lang="en-US" dirty="0" err="1"/>
              <a:t>buil</a:t>
            </a:r>
            <a:r>
              <a:rPr lang="en-US" dirty="0"/>
              <a:t>-in Fabric DNS and communication can happen over the built in reverse proxy if the backend is scaled out. </a:t>
            </a:r>
          </a:p>
          <a:p>
            <a:r>
              <a:rPr lang="en-US" dirty="0"/>
              <a:t>The backend exposes the web API with uniquely identifiable and addressable kestrel listeners</a:t>
            </a:r>
          </a:p>
          <a:p>
            <a:r>
              <a:rPr lang="en-US" dirty="0" err="1"/>
              <a:t>Nuff</a:t>
            </a:r>
            <a:r>
              <a:rPr lang="en-US" dirty="0"/>
              <a:t> said, let’s dive into what the team built</a:t>
            </a:r>
            <a:endParaRPr lang="en-CH" dirty="0"/>
          </a:p>
        </p:txBody>
      </p:sp>
      <p:sp>
        <p:nvSpPr>
          <p:cNvPr id="4" name="Slide Number Placeholder 3"/>
          <p:cNvSpPr>
            <a:spLocks noGrp="1"/>
          </p:cNvSpPr>
          <p:nvPr>
            <p:ph type="sldNum" sz="quarter" idx="10"/>
          </p:nvPr>
        </p:nvSpPr>
        <p:spPr/>
        <p:txBody>
          <a:bodyPr/>
          <a:lstStyle/>
          <a:p>
            <a:fld id="{59E9685D-E391-4BCC-987B-6FB0218A8DB9}" type="slidenum">
              <a:rPr lang="en-US" smtClean="0"/>
              <a:t>6</a:t>
            </a:fld>
            <a:endParaRPr lang="en-US"/>
          </a:p>
        </p:txBody>
      </p:sp>
    </p:spTree>
    <p:extLst>
      <p:ext uri="{BB962C8B-B14F-4D97-AF65-F5344CB8AC3E}">
        <p14:creationId xmlns:p14="http://schemas.microsoft.com/office/powerpoint/2010/main" val="2657936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what the team came up with.</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3688755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team realized although with Service Fabrics high availability and the built in retries on the http client communication layer their architecture approach was not quite there yet where it should be in terms of scalability.</a:t>
            </a:r>
          </a:p>
          <a:p>
            <a:endParaRPr lang="en-US" dirty="0"/>
          </a:p>
          <a:p>
            <a:r>
              <a:rPr lang="en-US" dirty="0"/>
              <a:t>Because of the RPC call chain when ever the latency between the DB cluster and the backend was slow or there was a concurrent update on a row those effects rippled through the </a:t>
            </a:r>
            <a:r>
              <a:rPr lang="en-US" dirty="0" err="1"/>
              <a:t>callstack</a:t>
            </a:r>
            <a:r>
              <a:rPr lang="en-US" dirty="0"/>
              <a:t> to the issuer of the call, which is the front-end. </a:t>
            </a:r>
          </a:p>
          <a:p>
            <a:r>
              <a:rPr lang="en-US" dirty="0"/>
              <a:t>Furthermore on every request from the front-end a new database transaction was created and when many operations were pending those transactions sometimes rolled back or slowed down the order processing</a:t>
            </a:r>
          </a:p>
          <a:p>
            <a:r>
              <a:rPr lang="en-US" dirty="0"/>
              <a:t>The temporal and special coupling introduced was horrible. The latency of the storage layer directly influenced the customer facing latency. </a:t>
            </a:r>
          </a:p>
          <a:p>
            <a:r>
              <a:rPr lang="en-US" dirty="0"/>
              <a:t>SLA couldn’t be fulfilled</a:t>
            </a:r>
          </a:p>
          <a:p>
            <a:r>
              <a:rPr lang="en-US" dirty="0"/>
              <a:t>Orders got lest when the client of the request stopped retrying</a:t>
            </a:r>
          </a:p>
          <a:p>
            <a:r>
              <a:rPr lang="en-US" dirty="0"/>
              <a:t>Orders could not be throttled and worst the actual order intent was difficult to find in HTTP </a:t>
            </a:r>
            <a:r>
              <a:rPr lang="en-US" dirty="0" err="1"/>
              <a:t>callstack</a:t>
            </a:r>
            <a:r>
              <a:rPr lang="en-US" dirty="0"/>
              <a:t> exception logs</a:t>
            </a:r>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3192863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they started brainstorming an additional architecture approach and freed themselves from the ivory architect (just kidding)</a:t>
            </a:r>
            <a:br>
              <a:rPr lang="en-US" dirty="0"/>
            </a:br>
            <a:br>
              <a:rPr lang="en-US" dirty="0"/>
            </a:br>
            <a:r>
              <a:rPr lang="en-US" dirty="0"/>
              <a:t>The domain of order processing is a good domain to apply messaging because every order can be answered with “thank you we will shortly process the order”</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1944380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9CCFB-70B3-486F-A1CE-D123A285C0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E546A8-B3F9-4AEE-ABB2-D3B0FE980E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72E5D1-945E-43AA-8CC7-0842B45CAF07}"/>
              </a:ext>
            </a:extLst>
          </p:cNvPr>
          <p:cNvSpPr>
            <a:spLocks noGrp="1"/>
          </p:cNvSpPr>
          <p:nvPr>
            <p:ph type="dt" sz="half" idx="10"/>
          </p:nvPr>
        </p:nvSpPr>
        <p:spPr/>
        <p:txBody>
          <a:bodyPr/>
          <a:lstStyle/>
          <a:p>
            <a:fld id="{AF502539-8799-4C51-9271-A94D674129BE}" type="datetimeFigureOut">
              <a:rPr lang="en-US" smtClean="0"/>
              <a:t>11/2/2017</a:t>
            </a:fld>
            <a:endParaRPr lang="en-US"/>
          </a:p>
        </p:txBody>
      </p:sp>
      <p:sp>
        <p:nvSpPr>
          <p:cNvPr id="5" name="Footer Placeholder 4">
            <a:extLst>
              <a:ext uri="{FF2B5EF4-FFF2-40B4-BE49-F238E27FC236}">
                <a16:creationId xmlns:a16="http://schemas.microsoft.com/office/drawing/2014/main" id="{0E049D9A-796A-4098-A788-5853452CEA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42B2BA-C706-46EF-BEF7-A2CACDC4F5D9}"/>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4021943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7AF7C-551C-440F-8D2F-7754DAC4CB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DB71D1-C528-4494-8006-2776C1FA81B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D1D99-2411-4BD8-96A7-0F90AC3207D5}"/>
              </a:ext>
            </a:extLst>
          </p:cNvPr>
          <p:cNvSpPr>
            <a:spLocks noGrp="1"/>
          </p:cNvSpPr>
          <p:nvPr>
            <p:ph type="dt" sz="half" idx="10"/>
          </p:nvPr>
        </p:nvSpPr>
        <p:spPr/>
        <p:txBody>
          <a:bodyPr/>
          <a:lstStyle/>
          <a:p>
            <a:fld id="{AF502539-8799-4C51-9271-A94D674129BE}" type="datetimeFigureOut">
              <a:rPr lang="en-US" smtClean="0"/>
              <a:t>11/2/2017</a:t>
            </a:fld>
            <a:endParaRPr lang="en-US"/>
          </a:p>
        </p:txBody>
      </p:sp>
      <p:sp>
        <p:nvSpPr>
          <p:cNvPr id="5" name="Footer Placeholder 4">
            <a:extLst>
              <a:ext uri="{FF2B5EF4-FFF2-40B4-BE49-F238E27FC236}">
                <a16:creationId xmlns:a16="http://schemas.microsoft.com/office/drawing/2014/main" id="{BB46B556-185A-4E9C-92BF-E5F5875ADE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F86CA8-9D26-4AF9-AD9A-882088B3EDA5}"/>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812925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7F0437-5519-461F-ACCB-6A3129106B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4D8159-4A74-4897-AC83-591F2978EF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8B8AD-86BA-49E2-979D-F9B1A52E6649}"/>
              </a:ext>
            </a:extLst>
          </p:cNvPr>
          <p:cNvSpPr>
            <a:spLocks noGrp="1"/>
          </p:cNvSpPr>
          <p:nvPr>
            <p:ph type="dt" sz="half" idx="10"/>
          </p:nvPr>
        </p:nvSpPr>
        <p:spPr/>
        <p:txBody>
          <a:bodyPr/>
          <a:lstStyle/>
          <a:p>
            <a:fld id="{AF502539-8799-4C51-9271-A94D674129BE}" type="datetimeFigureOut">
              <a:rPr lang="en-US" smtClean="0"/>
              <a:t>11/2/2017</a:t>
            </a:fld>
            <a:endParaRPr lang="en-US"/>
          </a:p>
        </p:txBody>
      </p:sp>
      <p:sp>
        <p:nvSpPr>
          <p:cNvPr id="5" name="Footer Placeholder 4">
            <a:extLst>
              <a:ext uri="{FF2B5EF4-FFF2-40B4-BE49-F238E27FC236}">
                <a16:creationId xmlns:a16="http://schemas.microsoft.com/office/drawing/2014/main" id="{0B40A80A-827D-44AA-9392-8FE810D912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B994D9-F51A-4E27-8A2A-396BC06A97A4}"/>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3485798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CEFEE-EC51-44C1-9463-5A128D232E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5CD72F-E8DC-4EE1-98E1-3DA9BCFD95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B948D5-ECFE-4CBB-AD4B-2FC5C7A024C3}"/>
              </a:ext>
            </a:extLst>
          </p:cNvPr>
          <p:cNvSpPr>
            <a:spLocks noGrp="1"/>
          </p:cNvSpPr>
          <p:nvPr>
            <p:ph type="dt" sz="half" idx="10"/>
          </p:nvPr>
        </p:nvSpPr>
        <p:spPr/>
        <p:txBody>
          <a:bodyPr/>
          <a:lstStyle/>
          <a:p>
            <a:fld id="{AF502539-8799-4C51-9271-A94D674129BE}" type="datetimeFigureOut">
              <a:rPr lang="en-US" smtClean="0"/>
              <a:t>11/2/2017</a:t>
            </a:fld>
            <a:endParaRPr lang="en-US"/>
          </a:p>
        </p:txBody>
      </p:sp>
      <p:sp>
        <p:nvSpPr>
          <p:cNvPr id="5" name="Footer Placeholder 4">
            <a:extLst>
              <a:ext uri="{FF2B5EF4-FFF2-40B4-BE49-F238E27FC236}">
                <a16:creationId xmlns:a16="http://schemas.microsoft.com/office/drawing/2014/main" id="{47C12B03-7FBF-4A1C-A0F1-81963A20A3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0A9891-E38B-4932-A0AF-9666465CA5B1}"/>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3187862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1BEC4-EDB3-4165-9C65-71E7320034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BD391C-AA9D-4A7A-A8DF-806383E97E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C37F3C4-7FC4-4B3C-8439-50C851D7DBBF}"/>
              </a:ext>
            </a:extLst>
          </p:cNvPr>
          <p:cNvSpPr>
            <a:spLocks noGrp="1"/>
          </p:cNvSpPr>
          <p:nvPr>
            <p:ph type="dt" sz="half" idx="10"/>
          </p:nvPr>
        </p:nvSpPr>
        <p:spPr/>
        <p:txBody>
          <a:bodyPr/>
          <a:lstStyle/>
          <a:p>
            <a:fld id="{AF502539-8799-4C51-9271-A94D674129BE}" type="datetimeFigureOut">
              <a:rPr lang="en-US" smtClean="0"/>
              <a:t>11/2/2017</a:t>
            </a:fld>
            <a:endParaRPr lang="en-US"/>
          </a:p>
        </p:txBody>
      </p:sp>
      <p:sp>
        <p:nvSpPr>
          <p:cNvPr id="5" name="Footer Placeholder 4">
            <a:extLst>
              <a:ext uri="{FF2B5EF4-FFF2-40B4-BE49-F238E27FC236}">
                <a16:creationId xmlns:a16="http://schemas.microsoft.com/office/drawing/2014/main" id="{2FE52F92-0954-4D86-82CA-823F14811A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AD9B8D-A5F8-4E90-95BD-4E891AC0E356}"/>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3536111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D703B-D67C-4F36-B775-5731071EFE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D9729F-6CD6-4365-82BF-F0F97C4345C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024D1A-57B0-4B9F-B237-80FC0D0C666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9A0374-A8D4-4DBF-8D6C-96B98B98FAD9}"/>
              </a:ext>
            </a:extLst>
          </p:cNvPr>
          <p:cNvSpPr>
            <a:spLocks noGrp="1"/>
          </p:cNvSpPr>
          <p:nvPr>
            <p:ph type="dt" sz="half" idx="10"/>
          </p:nvPr>
        </p:nvSpPr>
        <p:spPr/>
        <p:txBody>
          <a:bodyPr/>
          <a:lstStyle/>
          <a:p>
            <a:fld id="{AF502539-8799-4C51-9271-A94D674129BE}" type="datetimeFigureOut">
              <a:rPr lang="en-US" smtClean="0"/>
              <a:t>11/2/2017</a:t>
            </a:fld>
            <a:endParaRPr lang="en-US"/>
          </a:p>
        </p:txBody>
      </p:sp>
      <p:sp>
        <p:nvSpPr>
          <p:cNvPr id="6" name="Footer Placeholder 5">
            <a:extLst>
              <a:ext uri="{FF2B5EF4-FFF2-40B4-BE49-F238E27FC236}">
                <a16:creationId xmlns:a16="http://schemas.microsoft.com/office/drawing/2014/main" id="{E3510239-3526-4F4E-8512-760BC70ECD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2E28A3-9EC8-4D4C-8DF3-960D4548EC4D}"/>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3217293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24CB8-E342-4BA2-B2A5-00F36A8856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0E45A8-0092-4529-A962-0EF731661C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F3771B6-821B-4738-8F9E-6E46272DF73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DF8014-D099-48A9-A240-EB9CC6CE72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257E950-0945-4795-925B-EEFAA59B284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905C66-898F-4405-83B3-FFCD056C66A2}"/>
              </a:ext>
            </a:extLst>
          </p:cNvPr>
          <p:cNvSpPr>
            <a:spLocks noGrp="1"/>
          </p:cNvSpPr>
          <p:nvPr>
            <p:ph type="dt" sz="half" idx="10"/>
          </p:nvPr>
        </p:nvSpPr>
        <p:spPr/>
        <p:txBody>
          <a:bodyPr/>
          <a:lstStyle/>
          <a:p>
            <a:fld id="{AF502539-8799-4C51-9271-A94D674129BE}" type="datetimeFigureOut">
              <a:rPr lang="en-US" smtClean="0"/>
              <a:t>11/2/2017</a:t>
            </a:fld>
            <a:endParaRPr lang="en-US"/>
          </a:p>
        </p:txBody>
      </p:sp>
      <p:sp>
        <p:nvSpPr>
          <p:cNvPr id="8" name="Footer Placeholder 7">
            <a:extLst>
              <a:ext uri="{FF2B5EF4-FFF2-40B4-BE49-F238E27FC236}">
                <a16:creationId xmlns:a16="http://schemas.microsoft.com/office/drawing/2014/main" id="{353E614B-691E-43F2-98C2-EC55DE7866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D76A9B-0509-4EC1-99E4-EA575C902641}"/>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3228522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6DBC5-5CD4-4514-BE96-25F9CB51B8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E5E6AC-6706-4530-AA5A-AE9AB347D93E}"/>
              </a:ext>
            </a:extLst>
          </p:cNvPr>
          <p:cNvSpPr>
            <a:spLocks noGrp="1"/>
          </p:cNvSpPr>
          <p:nvPr>
            <p:ph type="dt" sz="half" idx="10"/>
          </p:nvPr>
        </p:nvSpPr>
        <p:spPr/>
        <p:txBody>
          <a:bodyPr/>
          <a:lstStyle/>
          <a:p>
            <a:fld id="{AF502539-8799-4C51-9271-A94D674129BE}" type="datetimeFigureOut">
              <a:rPr lang="en-US" smtClean="0"/>
              <a:t>11/2/2017</a:t>
            </a:fld>
            <a:endParaRPr lang="en-US"/>
          </a:p>
        </p:txBody>
      </p:sp>
      <p:sp>
        <p:nvSpPr>
          <p:cNvPr id="4" name="Footer Placeholder 3">
            <a:extLst>
              <a:ext uri="{FF2B5EF4-FFF2-40B4-BE49-F238E27FC236}">
                <a16:creationId xmlns:a16="http://schemas.microsoft.com/office/drawing/2014/main" id="{C666ABB8-4072-44FB-BB22-4280CBA991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AEFAB9-20A3-49F4-8999-ADBF9443E85E}"/>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2502137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49FA95-0A38-4BD7-9627-DA6E779469C1}"/>
              </a:ext>
            </a:extLst>
          </p:cNvPr>
          <p:cNvSpPr>
            <a:spLocks noGrp="1"/>
          </p:cNvSpPr>
          <p:nvPr>
            <p:ph type="dt" sz="half" idx="10"/>
          </p:nvPr>
        </p:nvSpPr>
        <p:spPr/>
        <p:txBody>
          <a:bodyPr/>
          <a:lstStyle/>
          <a:p>
            <a:fld id="{AF502539-8799-4C51-9271-A94D674129BE}" type="datetimeFigureOut">
              <a:rPr lang="en-US" smtClean="0"/>
              <a:t>11/2/2017</a:t>
            </a:fld>
            <a:endParaRPr lang="en-US"/>
          </a:p>
        </p:txBody>
      </p:sp>
      <p:sp>
        <p:nvSpPr>
          <p:cNvPr id="3" name="Footer Placeholder 2">
            <a:extLst>
              <a:ext uri="{FF2B5EF4-FFF2-40B4-BE49-F238E27FC236}">
                <a16:creationId xmlns:a16="http://schemas.microsoft.com/office/drawing/2014/main" id="{344B1293-47C4-459B-BF4E-DDC69130F5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E5F40E-AEAA-4929-857F-FAEDE93A850D}"/>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168969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639EA-CF6E-4293-B130-70218640FA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F74545-36EA-474D-9FCB-F23E1C775C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C2DFA2-0D12-478A-8FDD-CD85BF7434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D45027-89C3-4FC8-A030-391A7F159A2E}"/>
              </a:ext>
            </a:extLst>
          </p:cNvPr>
          <p:cNvSpPr>
            <a:spLocks noGrp="1"/>
          </p:cNvSpPr>
          <p:nvPr>
            <p:ph type="dt" sz="half" idx="10"/>
          </p:nvPr>
        </p:nvSpPr>
        <p:spPr/>
        <p:txBody>
          <a:bodyPr/>
          <a:lstStyle/>
          <a:p>
            <a:fld id="{AF502539-8799-4C51-9271-A94D674129BE}" type="datetimeFigureOut">
              <a:rPr lang="en-US" smtClean="0"/>
              <a:t>11/2/2017</a:t>
            </a:fld>
            <a:endParaRPr lang="en-US"/>
          </a:p>
        </p:txBody>
      </p:sp>
      <p:sp>
        <p:nvSpPr>
          <p:cNvPr id="6" name="Footer Placeholder 5">
            <a:extLst>
              <a:ext uri="{FF2B5EF4-FFF2-40B4-BE49-F238E27FC236}">
                <a16:creationId xmlns:a16="http://schemas.microsoft.com/office/drawing/2014/main" id="{432B830F-277C-4FE5-A361-D2BD305CB6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243AE1-49AF-444F-8365-2011EA2B7E17}"/>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1927639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5A2A7-1B38-4FF6-BC5D-3997C010AA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AD4F7E-D00F-4973-BC0E-27687028A8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137A83-286F-4D95-AE37-2996734482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1FF90E7-035E-4ED6-A50F-F8292061F826}"/>
              </a:ext>
            </a:extLst>
          </p:cNvPr>
          <p:cNvSpPr>
            <a:spLocks noGrp="1"/>
          </p:cNvSpPr>
          <p:nvPr>
            <p:ph type="dt" sz="half" idx="10"/>
          </p:nvPr>
        </p:nvSpPr>
        <p:spPr/>
        <p:txBody>
          <a:bodyPr/>
          <a:lstStyle/>
          <a:p>
            <a:fld id="{AF502539-8799-4C51-9271-A94D674129BE}" type="datetimeFigureOut">
              <a:rPr lang="en-US" smtClean="0"/>
              <a:t>11/2/2017</a:t>
            </a:fld>
            <a:endParaRPr lang="en-US"/>
          </a:p>
        </p:txBody>
      </p:sp>
      <p:sp>
        <p:nvSpPr>
          <p:cNvPr id="6" name="Footer Placeholder 5">
            <a:extLst>
              <a:ext uri="{FF2B5EF4-FFF2-40B4-BE49-F238E27FC236}">
                <a16:creationId xmlns:a16="http://schemas.microsoft.com/office/drawing/2014/main" id="{7DF056F8-B50A-4ED3-B7EE-5CF5D6CB2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9B3027-D3AD-4FFF-BFFB-4794014A3AC5}"/>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775151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985F35-7902-41BD-A33E-FC1EA5BF71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2F3F78-0DFD-4663-A4F2-0AEC594CE3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8FD3CC-E10D-4FC5-AE6E-D5C65F496E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502539-8799-4C51-9271-A94D674129BE}" type="datetimeFigureOut">
              <a:rPr lang="en-US" smtClean="0"/>
              <a:t>11/2/2017</a:t>
            </a:fld>
            <a:endParaRPr lang="en-US"/>
          </a:p>
        </p:txBody>
      </p:sp>
      <p:sp>
        <p:nvSpPr>
          <p:cNvPr id="5" name="Footer Placeholder 4">
            <a:extLst>
              <a:ext uri="{FF2B5EF4-FFF2-40B4-BE49-F238E27FC236}">
                <a16:creationId xmlns:a16="http://schemas.microsoft.com/office/drawing/2014/main" id="{D9BA1C6F-1495-43FE-8106-F2A15C2815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1E7CD7-940B-406E-8D13-CD53A0DA98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6A238-D622-4D1E-AF99-C7FC108A49A1}" type="slidenum">
              <a:rPr lang="en-US" smtClean="0"/>
              <a:t>‹#›</a:t>
            </a:fld>
            <a:endParaRPr lang="en-US"/>
          </a:p>
        </p:txBody>
      </p:sp>
    </p:spTree>
    <p:extLst>
      <p:ext uri="{BB962C8B-B14F-4D97-AF65-F5344CB8AC3E}">
        <p14:creationId xmlns:p14="http://schemas.microsoft.com/office/powerpoint/2010/main" val="69586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6337" y="2767281"/>
            <a:ext cx="9719327" cy="1323439"/>
          </a:xfrm>
          <a:prstGeom prst="rect">
            <a:avLst/>
          </a:prstGeom>
        </p:spPr>
        <p:txBody>
          <a:bodyPr wrap="none">
            <a:spAutoFit/>
          </a:bodyPr>
          <a:lstStyle/>
          <a:p>
            <a:r>
              <a:rPr lang="en-US" sz="8000" dirty="0" err="1">
                <a:solidFill>
                  <a:schemeClr val="accent2"/>
                </a:solidFill>
                <a:latin typeface="Yanone Kaffeesatz Regular" panose="02000000000000000000" pitchFamily="2" charset="0"/>
              </a:rPr>
              <a:t>NServiceBus</a:t>
            </a:r>
            <a:r>
              <a:rPr lang="en-US" sz="8000" dirty="0">
                <a:solidFill>
                  <a:schemeClr val="accent2"/>
                </a:solidFill>
                <a:latin typeface="Yanone Kaffeesatz Regular" panose="02000000000000000000" pitchFamily="2" charset="0"/>
              </a:rPr>
              <a:t> and Service Fabric</a:t>
            </a:r>
            <a:endParaRPr lang="de-CH" sz="900"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4" name="Rectangle 3">
            <a:extLst>
              <a:ext uri="{FF2B5EF4-FFF2-40B4-BE49-F238E27FC236}">
                <a16:creationId xmlns:a16="http://schemas.microsoft.com/office/drawing/2014/main" id="{3FB73D53-DF09-434C-A185-F6D3152F0163}"/>
              </a:ext>
            </a:extLst>
          </p:cNvPr>
          <p:cNvSpPr/>
          <p:nvPr/>
        </p:nvSpPr>
        <p:spPr>
          <a:xfrm>
            <a:off x="1591758" y="4600558"/>
            <a:ext cx="3786066" cy="954107"/>
          </a:xfrm>
          <a:prstGeom prst="rect">
            <a:avLst/>
          </a:prstGeom>
        </p:spPr>
        <p:txBody>
          <a:bodyPr wrap="square">
            <a:spAutoFit/>
          </a:bodyPr>
          <a:lstStyle/>
          <a:p>
            <a:r>
              <a:rPr lang="en-US" sz="2800" dirty="0">
                <a:solidFill>
                  <a:schemeClr val="bg1">
                    <a:lumMod val="65000"/>
                  </a:schemeClr>
                </a:solidFill>
                <a:latin typeface="Yanone Kaffeesatz Regular" panose="02000000000000000000" pitchFamily="2" charset="0"/>
              </a:rPr>
              <a:t>daniel.marbach@particular.net</a:t>
            </a:r>
            <a:br>
              <a:rPr lang="en-US" sz="2800" dirty="0">
                <a:solidFill>
                  <a:schemeClr val="bg1">
                    <a:lumMod val="65000"/>
                  </a:schemeClr>
                </a:solidFill>
                <a:latin typeface="Yanone Kaffeesatz Regular" panose="02000000000000000000" pitchFamily="2" charset="0"/>
              </a:rPr>
            </a:br>
            <a:r>
              <a:rPr lang="en-US" sz="2800" dirty="0">
                <a:solidFill>
                  <a:schemeClr val="bg1">
                    <a:lumMod val="65000"/>
                  </a:schemeClr>
                </a:solidFill>
                <a:latin typeface="Yanone Kaffeesatz Regular" panose="02000000000000000000" pitchFamily="2" charset="0"/>
              </a:rPr>
              <a:t>@danielmarbach</a:t>
            </a:r>
          </a:p>
        </p:txBody>
      </p:sp>
      <p:sp>
        <p:nvSpPr>
          <p:cNvPr id="5" name="Rectangle 4">
            <a:extLst>
              <a:ext uri="{FF2B5EF4-FFF2-40B4-BE49-F238E27FC236}">
                <a16:creationId xmlns:a16="http://schemas.microsoft.com/office/drawing/2014/main" id="{8372EA16-2B21-4C87-B023-1B36A481A9F7}"/>
              </a:ext>
            </a:extLst>
          </p:cNvPr>
          <p:cNvSpPr/>
          <p:nvPr/>
        </p:nvSpPr>
        <p:spPr>
          <a:xfrm>
            <a:off x="7169598" y="4600558"/>
            <a:ext cx="3786066" cy="954107"/>
          </a:xfrm>
          <a:prstGeom prst="rect">
            <a:avLst/>
          </a:prstGeom>
        </p:spPr>
        <p:txBody>
          <a:bodyPr wrap="square">
            <a:spAutoFit/>
          </a:bodyPr>
          <a:lstStyle/>
          <a:p>
            <a:r>
              <a:rPr lang="en-US" sz="2800" dirty="0">
                <a:solidFill>
                  <a:schemeClr val="bg1">
                    <a:lumMod val="65000"/>
                  </a:schemeClr>
                </a:solidFill>
                <a:latin typeface="Yanone Kaffeesatz Regular" panose="02000000000000000000" pitchFamily="2" charset="0"/>
              </a:rPr>
              <a:t>bob.langley@particular.net</a:t>
            </a:r>
          </a:p>
          <a:p>
            <a:r>
              <a:rPr lang="en-US" sz="2800" dirty="0">
                <a:solidFill>
                  <a:schemeClr val="bg1">
                    <a:lumMod val="65000"/>
                  </a:schemeClr>
                </a:solidFill>
                <a:latin typeface="Yanone Kaffeesatz Regular" panose="02000000000000000000" pitchFamily="2" charset="0"/>
              </a:rPr>
              <a:t>@</a:t>
            </a:r>
            <a:r>
              <a:rPr lang="en-US" sz="2800" dirty="0" err="1">
                <a:solidFill>
                  <a:schemeClr val="bg1">
                    <a:lumMod val="65000"/>
                  </a:schemeClr>
                </a:solidFill>
                <a:latin typeface="Yanone Kaffeesatz Regular" panose="02000000000000000000" pitchFamily="2" charset="0"/>
              </a:rPr>
              <a:t>boblangley</a:t>
            </a:r>
            <a:endParaRPr lang="en-US" sz="2800" dirty="0">
              <a:solidFill>
                <a:schemeClr val="bg1">
                  <a:lumMod val="65000"/>
                </a:schemeClr>
              </a:solidFill>
              <a:latin typeface="Yanone Kaffeesatz Regular" panose="02000000000000000000" pitchFamily="2" charset="0"/>
            </a:endParaRPr>
          </a:p>
        </p:txBody>
      </p:sp>
    </p:spTree>
    <p:extLst>
      <p:ext uri="{BB962C8B-B14F-4D97-AF65-F5344CB8AC3E}">
        <p14:creationId xmlns:p14="http://schemas.microsoft.com/office/powerpoint/2010/main" val="136256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D743C45-BAE4-43DC-B682-62C07BC80BB4}"/>
              </a:ext>
            </a:extLst>
          </p:cNvPr>
          <p:cNvSpPr/>
          <p:nvPr/>
        </p:nvSpPr>
        <p:spPr>
          <a:xfrm>
            <a:off x="10023051" y="314960"/>
            <a:ext cx="1838783" cy="452120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04C9CF38-6802-4549-99F0-877B10BC09E9}"/>
              </a:ext>
            </a:extLst>
          </p:cNvPr>
          <p:cNvSpPr/>
          <p:nvPr/>
        </p:nvSpPr>
        <p:spPr>
          <a:xfrm>
            <a:off x="6064310" y="206875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1260180" y="206875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16" name="TextBox 15">
            <a:extLst>
              <a:ext uri="{FF2B5EF4-FFF2-40B4-BE49-F238E27FC236}">
                <a16:creationId xmlns:a16="http://schemas.microsoft.com/office/drawing/2014/main" id="{025C734D-795B-42BB-A73D-1936E9B5CFC5}"/>
              </a:ext>
            </a:extLst>
          </p:cNvPr>
          <p:cNvSpPr txBox="1"/>
          <p:nvPr/>
        </p:nvSpPr>
        <p:spPr>
          <a:xfrm>
            <a:off x="1564057" y="1401912"/>
            <a:ext cx="183575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ASP.NET Core MVC</a:t>
            </a:r>
            <a:endParaRPr lang="de-CH" sz="2400" dirty="0">
              <a:solidFill>
                <a:schemeClr val="accent3"/>
              </a:solidFill>
              <a:latin typeface="Yanone Kaffeesatz Regular" panose="02000000000000000000" pitchFamily="2" charset="0"/>
            </a:endParaRPr>
          </a:p>
        </p:txBody>
      </p:sp>
      <p:sp>
        <p:nvSpPr>
          <p:cNvPr id="17" name="TextBox 16">
            <a:extLst>
              <a:ext uri="{FF2B5EF4-FFF2-40B4-BE49-F238E27FC236}">
                <a16:creationId xmlns:a16="http://schemas.microsoft.com/office/drawing/2014/main" id="{75780B26-333C-43F5-98A2-14B3A2F0C5C3}"/>
              </a:ext>
            </a:extLst>
          </p:cNvPr>
          <p:cNvSpPr txBox="1"/>
          <p:nvPr/>
        </p:nvSpPr>
        <p:spPr>
          <a:xfrm>
            <a:off x="6191498" y="1402443"/>
            <a:ext cx="2190023"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ASP.NET Core </a:t>
            </a:r>
            <a:r>
              <a:rPr lang="en-US" sz="2400" dirty="0" err="1">
                <a:solidFill>
                  <a:schemeClr val="accent3"/>
                </a:solidFill>
                <a:latin typeface="Yanone Kaffeesatz Regular" panose="02000000000000000000" pitchFamily="2" charset="0"/>
              </a:rPr>
              <a:t>WebApi</a:t>
            </a:r>
            <a:endParaRPr lang="de-CH" sz="2400" dirty="0">
              <a:solidFill>
                <a:schemeClr val="accent3"/>
              </a:solidFill>
              <a:latin typeface="Yanone Kaffeesatz Regular" panose="02000000000000000000" pitchFamily="2" charset="0"/>
            </a:endParaRPr>
          </a:p>
        </p:txBody>
      </p:sp>
      <p:sp>
        <p:nvSpPr>
          <p:cNvPr id="36" name="Rectangle 35">
            <a:extLst>
              <a:ext uri="{FF2B5EF4-FFF2-40B4-BE49-F238E27FC236}">
                <a16:creationId xmlns:a16="http://schemas.microsoft.com/office/drawing/2014/main" id="{02BAD128-17B0-4BF7-B035-BAE39F6A4DA7}"/>
              </a:ext>
            </a:extLst>
          </p:cNvPr>
          <p:cNvSpPr/>
          <p:nvPr/>
        </p:nvSpPr>
        <p:spPr>
          <a:xfrm>
            <a:off x="707542" y="540708"/>
            <a:ext cx="3548787" cy="4153213"/>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tangle 36">
            <a:extLst>
              <a:ext uri="{FF2B5EF4-FFF2-40B4-BE49-F238E27FC236}">
                <a16:creationId xmlns:a16="http://schemas.microsoft.com/office/drawing/2014/main" id="{A3DE13F1-1EC3-4E99-B025-B3A8097225BA}"/>
              </a:ext>
            </a:extLst>
          </p:cNvPr>
          <p:cNvSpPr/>
          <p:nvPr/>
        </p:nvSpPr>
        <p:spPr>
          <a:xfrm>
            <a:off x="5512117" y="540709"/>
            <a:ext cx="3548787" cy="4153212"/>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TextBox 37">
            <a:extLst>
              <a:ext uri="{FF2B5EF4-FFF2-40B4-BE49-F238E27FC236}">
                <a16:creationId xmlns:a16="http://schemas.microsoft.com/office/drawing/2014/main" id="{9367E5AE-127C-4292-A0F6-C9DF06BA82A6}"/>
              </a:ext>
            </a:extLst>
          </p:cNvPr>
          <p:cNvSpPr txBox="1"/>
          <p:nvPr/>
        </p:nvSpPr>
        <p:spPr>
          <a:xfrm>
            <a:off x="852857" y="603738"/>
            <a:ext cx="106952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a:t>
            </a:r>
            <a:endParaRPr lang="de-CH" sz="2400" dirty="0">
              <a:solidFill>
                <a:schemeClr val="accent3"/>
              </a:solidFill>
              <a:latin typeface="Yanone Kaffeesatz Regular" panose="02000000000000000000" pitchFamily="2" charset="0"/>
            </a:endParaRPr>
          </a:p>
        </p:txBody>
      </p:sp>
      <p:sp>
        <p:nvSpPr>
          <p:cNvPr id="39" name="TextBox 38">
            <a:extLst>
              <a:ext uri="{FF2B5EF4-FFF2-40B4-BE49-F238E27FC236}">
                <a16:creationId xmlns:a16="http://schemas.microsoft.com/office/drawing/2014/main" id="{80B66455-6597-4559-8176-98C7838390DC}"/>
              </a:ext>
            </a:extLst>
          </p:cNvPr>
          <p:cNvSpPr txBox="1"/>
          <p:nvPr/>
        </p:nvSpPr>
        <p:spPr>
          <a:xfrm>
            <a:off x="5656736" y="603739"/>
            <a:ext cx="106952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a:t>
            </a:r>
            <a:endParaRPr lang="de-CH" sz="2400" dirty="0">
              <a:solidFill>
                <a:schemeClr val="accent3"/>
              </a:solidFill>
              <a:latin typeface="Yanone Kaffeesatz Regular" panose="02000000000000000000" pitchFamily="2" charset="0"/>
            </a:endParaRPr>
          </a:p>
        </p:txBody>
      </p:sp>
      <p:sp>
        <p:nvSpPr>
          <p:cNvPr id="51" name="Rectangle 50">
            <a:extLst>
              <a:ext uri="{FF2B5EF4-FFF2-40B4-BE49-F238E27FC236}">
                <a16:creationId xmlns:a16="http://schemas.microsoft.com/office/drawing/2014/main" id="{F702D519-0F0C-42E7-B459-614B62381CC2}"/>
              </a:ext>
            </a:extLst>
          </p:cNvPr>
          <p:cNvSpPr/>
          <p:nvPr/>
        </p:nvSpPr>
        <p:spPr>
          <a:xfrm>
            <a:off x="3951456" y="2437160"/>
            <a:ext cx="1828800" cy="112899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1" name="Cylinder 40">
            <a:extLst>
              <a:ext uri="{FF2B5EF4-FFF2-40B4-BE49-F238E27FC236}">
                <a16:creationId xmlns:a16="http://schemas.microsoft.com/office/drawing/2014/main" id="{3B793FC3-87DB-4623-9261-1D0F3AA10B0E}"/>
              </a:ext>
            </a:extLst>
          </p:cNvPr>
          <p:cNvSpPr/>
          <p:nvPr/>
        </p:nvSpPr>
        <p:spPr>
          <a:xfrm>
            <a:off x="10205418" y="2003628"/>
            <a:ext cx="1474048" cy="1789328"/>
          </a:xfrm>
          <a:prstGeom prst="ca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Storage</a:t>
            </a:r>
          </a:p>
        </p:txBody>
      </p:sp>
      <p:sp>
        <p:nvSpPr>
          <p:cNvPr id="48" name="Rectangle 47">
            <a:extLst>
              <a:ext uri="{FF2B5EF4-FFF2-40B4-BE49-F238E27FC236}">
                <a16:creationId xmlns:a16="http://schemas.microsoft.com/office/drawing/2014/main" id="{E08E06B4-F4AD-4C9A-BD1E-FFDD7B22B897}"/>
              </a:ext>
            </a:extLst>
          </p:cNvPr>
          <p:cNvSpPr/>
          <p:nvPr/>
        </p:nvSpPr>
        <p:spPr>
          <a:xfrm>
            <a:off x="313392" y="314960"/>
            <a:ext cx="9104928" cy="461264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0" name="Rectangle 49">
            <a:extLst>
              <a:ext uri="{FF2B5EF4-FFF2-40B4-BE49-F238E27FC236}">
                <a16:creationId xmlns:a16="http://schemas.microsoft.com/office/drawing/2014/main" id="{BDEB63F7-44BB-4D2E-9EC7-07855092BA81}"/>
              </a:ext>
            </a:extLst>
          </p:cNvPr>
          <p:cNvSpPr/>
          <p:nvPr/>
        </p:nvSpPr>
        <p:spPr>
          <a:xfrm>
            <a:off x="8649954" y="2437160"/>
            <a:ext cx="1518176" cy="1129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42" name="Straight Arrow Connector 41">
            <a:extLst>
              <a:ext uri="{FF2B5EF4-FFF2-40B4-BE49-F238E27FC236}">
                <a16:creationId xmlns:a16="http://schemas.microsoft.com/office/drawing/2014/main" id="{0B83E1EE-4D00-4138-8C59-2B1F083A3346}"/>
              </a:ext>
            </a:extLst>
          </p:cNvPr>
          <p:cNvCxnSpPr>
            <a:cxnSpLocks/>
            <a:stCxn id="8" idx="3"/>
            <a:endCxn id="41" idx="2"/>
          </p:cNvCxnSpPr>
          <p:nvPr/>
        </p:nvCxnSpPr>
        <p:spPr>
          <a:xfrm flipV="1">
            <a:off x="8508710" y="2898292"/>
            <a:ext cx="1696708" cy="26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B1FDAFA-1315-4BEE-B6DE-86222917A8C1}"/>
              </a:ext>
            </a:extLst>
          </p:cNvPr>
          <p:cNvSpPr txBox="1"/>
          <p:nvPr/>
        </p:nvSpPr>
        <p:spPr>
          <a:xfrm>
            <a:off x="8836297" y="2929225"/>
            <a:ext cx="1088760"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Entity FW</a:t>
            </a:r>
            <a:endParaRPr lang="de-CH" sz="2400" dirty="0">
              <a:solidFill>
                <a:schemeClr val="accent3"/>
              </a:solidFill>
              <a:latin typeface="Yanone Kaffeesatz Regular" panose="02000000000000000000" pitchFamily="2" charset="0"/>
            </a:endParaRPr>
          </a:p>
        </p:txBody>
      </p:sp>
      <p:cxnSp>
        <p:nvCxnSpPr>
          <p:cNvPr id="11" name="Straight Arrow Connector 10">
            <a:extLst>
              <a:ext uri="{FF2B5EF4-FFF2-40B4-BE49-F238E27FC236}">
                <a16:creationId xmlns:a16="http://schemas.microsoft.com/office/drawing/2014/main" id="{79593834-FE4A-441A-BD8E-418200DA49F0}"/>
              </a:ext>
            </a:extLst>
          </p:cNvPr>
          <p:cNvCxnSpPr>
            <a:cxnSpLocks/>
            <a:stCxn id="10" idx="3"/>
            <a:endCxn id="8" idx="1"/>
          </p:cNvCxnSpPr>
          <p:nvPr/>
        </p:nvCxnSpPr>
        <p:spPr>
          <a:xfrm>
            <a:off x="3703695" y="2898293"/>
            <a:ext cx="2360615" cy="26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899021E-1FFA-4653-87EC-EFB4F39C3565}"/>
              </a:ext>
            </a:extLst>
          </p:cNvPr>
          <p:cNvSpPr txBox="1"/>
          <p:nvPr/>
        </p:nvSpPr>
        <p:spPr>
          <a:xfrm>
            <a:off x="4116305" y="2925420"/>
            <a:ext cx="1489510"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RPC over HTTP</a:t>
            </a:r>
            <a:endParaRPr lang="de-CH" sz="2400" dirty="0">
              <a:solidFill>
                <a:schemeClr val="accent3"/>
              </a:solidFill>
              <a:latin typeface="Yanone Kaffeesatz Regular" panose="02000000000000000000" pitchFamily="2" charset="0"/>
            </a:endParaRPr>
          </a:p>
        </p:txBody>
      </p:sp>
      <p:sp>
        <p:nvSpPr>
          <p:cNvPr id="54" name="TextBox 53">
            <a:extLst>
              <a:ext uri="{FF2B5EF4-FFF2-40B4-BE49-F238E27FC236}">
                <a16:creationId xmlns:a16="http://schemas.microsoft.com/office/drawing/2014/main" id="{EAEDC908-7340-44E3-808E-668D8EBC1DB1}"/>
              </a:ext>
            </a:extLst>
          </p:cNvPr>
          <p:cNvSpPr txBox="1"/>
          <p:nvPr/>
        </p:nvSpPr>
        <p:spPr>
          <a:xfrm>
            <a:off x="4466534" y="2404037"/>
            <a:ext cx="736099"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Query</a:t>
            </a:r>
            <a:endParaRPr lang="de-CH" sz="2400" dirty="0">
              <a:solidFill>
                <a:schemeClr val="accent4"/>
              </a:solidFill>
              <a:latin typeface="Yanone Kaffeesatz Regular" panose="02000000000000000000" pitchFamily="2" charset="0"/>
            </a:endParaRPr>
          </a:p>
        </p:txBody>
      </p:sp>
      <p:sp>
        <p:nvSpPr>
          <p:cNvPr id="55" name="TextBox 54">
            <a:extLst>
              <a:ext uri="{FF2B5EF4-FFF2-40B4-BE49-F238E27FC236}">
                <a16:creationId xmlns:a16="http://schemas.microsoft.com/office/drawing/2014/main" id="{9C2242C7-8023-4D55-8D52-864E8E5DE368}"/>
              </a:ext>
            </a:extLst>
          </p:cNvPr>
          <p:cNvSpPr txBox="1"/>
          <p:nvPr/>
        </p:nvSpPr>
        <p:spPr>
          <a:xfrm>
            <a:off x="8670017" y="2389177"/>
            <a:ext cx="137409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Read / Write</a:t>
            </a:r>
            <a:endParaRPr lang="de-CH" sz="2400" dirty="0">
              <a:solidFill>
                <a:schemeClr val="accent3"/>
              </a:solidFill>
              <a:latin typeface="Yanone Kaffeesatz Regular" panose="02000000000000000000" pitchFamily="2" charset="0"/>
            </a:endParaRPr>
          </a:p>
        </p:txBody>
      </p:sp>
      <p:sp>
        <p:nvSpPr>
          <p:cNvPr id="21" name="Rectangle 20">
            <a:extLst>
              <a:ext uri="{FF2B5EF4-FFF2-40B4-BE49-F238E27FC236}">
                <a16:creationId xmlns:a16="http://schemas.microsoft.com/office/drawing/2014/main" id="{BB82319F-D61B-4334-BEE8-3BF8562C996A}"/>
              </a:ext>
            </a:extLst>
          </p:cNvPr>
          <p:cNvSpPr/>
          <p:nvPr/>
        </p:nvSpPr>
        <p:spPr>
          <a:xfrm>
            <a:off x="313392" y="5099583"/>
            <a:ext cx="9104928" cy="1621703"/>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2" name="Cylinder 21">
            <a:extLst>
              <a:ext uri="{FF2B5EF4-FFF2-40B4-BE49-F238E27FC236}">
                <a16:creationId xmlns:a16="http://schemas.microsoft.com/office/drawing/2014/main" id="{F856A43A-B9C2-45D0-915A-81894BA9A7D9}"/>
              </a:ext>
            </a:extLst>
          </p:cNvPr>
          <p:cNvSpPr/>
          <p:nvPr/>
        </p:nvSpPr>
        <p:spPr>
          <a:xfrm rot="16200000">
            <a:off x="4197946" y="5071104"/>
            <a:ext cx="1273275" cy="1705278"/>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Queue</a:t>
            </a:r>
            <a:endParaRPr lang="de-CH" sz="2000" dirty="0">
              <a:latin typeface="Yanone Kaffeesatz Light" panose="02000000000000000000" pitchFamily="2" charset="0"/>
            </a:endParaRPr>
          </a:p>
        </p:txBody>
      </p:sp>
      <p:cxnSp>
        <p:nvCxnSpPr>
          <p:cNvPr id="23" name="Straight Arrow Connector 22">
            <a:extLst>
              <a:ext uri="{FF2B5EF4-FFF2-40B4-BE49-F238E27FC236}">
                <a16:creationId xmlns:a16="http://schemas.microsoft.com/office/drawing/2014/main" id="{33276D8C-46CC-4A19-B19A-F174FC4A21D2}"/>
              </a:ext>
            </a:extLst>
          </p:cNvPr>
          <p:cNvCxnSpPr>
            <a:cxnSpLocks/>
            <a:stCxn id="10" idx="3"/>
            <a:endCxn id="22" idx="4"/>
          </p:cNvCxnSpPr>
          <p:nvPr/>
        </p:nvCxnSpPr>
        <p:spPr>
          <a:xfrm>
            <a:off x="3703695" y="2898293"/>
            <a:ext cx="1130889" cy="238881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64DF8C6-F76A-485C-A619-5B68EEA17A7E}"/>
              </a:ext>
            </a:extLst>
          </p:cNvPr>
          <p:cNvSpPr txBox="1"/>
          <p:nvPr/>
        </p:nvSpPr>
        <p:spPr>
          <a:xfrm rot="3770054">
            <a:off x="4311825" y="3949619"/>
            <a:ext cx="705642"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Order</a:t>
            </a:r>
            <a:endParaRPr lang="de-CH" sz="2400" dirty="0">
              <a:solidFill>
                <a:schemeClr val="accent4"/>
              </a:solidFill>
              <a:latin typeface="Yanone Kaffeesatz Regular" panose="02000000000000000000" pitchFamily="2" charset="0"/>
            </a:endParaRPr>
          </a:p>
        </p:txBody>
      </p:sp>
      <p:sp>
        <p:nvSpPr>
          <p:cNvPr id="29" name="Flowchart: Card 28">
            <a:extLst>
              <a:ext uri="{FF2B5EF4-FFF2-40B4-BE49-F238E27FC236}">
                <a16:creationId xmlns:a16="http://schemas.microsoft.com/office/drawing/2014/main" id="{5F6EFA07-C917-4ABF-9410-9DF0B4B6986D}"/>
              </a:ext>
            </a:extLst>
          </p:cNvPr>
          <p:cNvSpPr/>
          <p:nvPr/>
        </p:nvSpPr>
        <p:spPr>
          <a:xfrm rot="3941355">
            <a:off x="4154026" y="3501814"/>
            <a:ext cx="378161" cy="349459"/>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latin typeface="Yanone Kaffeesatz Light" panose="02000000000000000000" pitchFamily="2" charset="0"/>
            </a:endParaRPr>
          </a:p>
        </p:txBody>
      </p:sp>
      <p:cxnSp>
        <p:nvCxnSpPr>
          <p:cNvPr id="30" name="Straight Arrow Connector 29">
            <a:extLst>
              <a:ext uri="{FF2B5EF4-FFF2-40B4-BE49-F238E27FC236}">
                <a16:creationId xmlns:a16="http://schemas.microsoft.com/office/drawing/2014/main" id="{D7D51385-7276-4ACE-AA8D-C42D3DE4646F}"/>
              </a:ext>
            </a:extLst>
          </p:cNvPr>
          <p:cNvCxnSpPr>
            <a:cxnSpLocks/>
            <a:stCxn id="8" idx="2"/>
            <a:endCxn id="22" idx="4"/>
          </p:cNvCxnSpPr>
          <p:nvPr/>
        </p:nvCxnSpPr>
        <p:spPr>
          <a:xfrm flipH="1">
            <a:off x="4834584" y="3728358"/>
            <a:ext cx="2451926" cy="155874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A6F70F2-D11F-419F-BAB8-450023681DD7}"/>
              </a:ext>
            </a:extLst>
          </p:cNvPr>
          <p:cNvSpPr txBox="1"/>
          <p:nvPr/>
        </p:nvSpPr>
        <p:spPr>
          <a:xfrm>
            <a:off x="10066030" y="347668"/>
            <a:ext cx="816249"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DB Cluster</a:t>
            </a:r>
            <a:endParaRPr lang="de-CH" sz="1600" dirty="0">
              <a:solidFill>
                <a:schemeClr val="accent3"/>
              </a:solidFill>
              <a:latin typeface="Yanone Kaffeesatz Regular" panose="02000000000000000000" pitchFamily="2" charset="0"/>
            </a:endParaRPr>
          </a:p>
        </p:txBody>
      </p:sp>
      <p:sp>
        <p:nvSpPr>
          <p:cNvPr id="34" name="TextBox 33">
            <a:extLst>
              <a:ext uri="{FF2B5EF4-FFF2-40B4-BE49-F238E27FC236}">
                <a16:creationId xmlns:a16="http://schemas.microsoft.com/office/drawing/2014/main" id="{E85282C8-E63D-4B8A-922E-05A6D8908579}"/>
              </a:ext>
            </a:extLst>
          </p:cNvPr>
          <p:cNvSpPr txBox="1"/>
          <p:nvPr/>
        </p:nvSpPr>
        <p:spPr>
          <a:xfrm>
            <a:off x="4505532" y="347668"/>
            <a:ext cx="797013"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SF Cluster</a:t>
            </a:r>
            <a:endParaRPr lang="de-CH" sz="1600" dirty="0">
              <a:solidFill>
                <a:schemeClr val="accent3"/>
              </a:solidFill>
              <a:latin typeface="Yanone Kaffeesatz Regular" panose="02000000000000000000" pitchFamily="2" charset="0"/>
            </a:endParaRPr>
          </a:p>
        </p:txBody>
      </p:sp>
      <p:sp>
        <p:nvSpPr>
          <p:cNvPr id="35" name="TextBox 34">
            <a:extLst>
              <a:ext uri="{FF2B5EF4-FFF2-40B4-BE49-F238E27FC236}">
                <a16:creationId xmlns:a16="http://schemas.microsoft.com/office/drawing/2014/main" id="{C0F09BA4-28F2-4A9D-B9FD-F57AE6801503}"/>
              </a:ext>
            </a:extLst>
          </p:cNvPr>
          <p:cNvSpPr txBox="1"/>
          <p:nvPr/>
        </p:nvSpPr>
        <p:spPr>
          <a:xfrm>
            <a:off x="454350" y="5153348"/>
            <a:ext cx="1321196"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Messaging Cluster</a:t>
            </a:r>
            <a:endParaRPr lang="de-CH" sz="1600" dirty="0">
              <a:solidFill>
                <a:schemeClr val="accent3"/>
              </a:solidFill>
              <a:latin typeface="Yanone Kaffeesatz Regular" panose="02000000000000000000" pitchFamily="2" charset="0"/>
            </a:endParaRPr>
          </a:p>
        </p:txBody>
      </p:sp>
    </p:spTree>
    <p:extLst>
      <p:ext uri="{BB962C8B-B14F-4D97-AF65-F5344CB8AC3E}">
        <p14:creationId xmlns:p14="http://schemas.microsoft.com/office/powerpoint/2010/main" val="1301415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4C9CF38-6802-4549-99F0-877B10BC09E9}"/>
              </a:ext>
            </a:extLst>
          </p:cNvPr>
          <p:cNvSpPr/>
          <p:nvPr/>
        </p:nvSpPr>
        <p:spPr>
          <a:xfrm>
            <a:off x="7294454" y="204843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2490324" y="204843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48" name="Rectangle 47">
            <a:extLst>
              <a:ext uri="{FF2B5EF4-FFF2-40B4-BE49-F238E27FC236}">
                <a16:creationId xmlns:a16="http://schemas.microsoft.com/office/drawing/2014/main" id="{E08E06B4-F4AD-4C9A-BD1E-FFDD7B22B897}"/>
              </a:ext>
            </a:extLst>
          </p:cNvPr>
          <p:cNvSpPr/>
          <p:nvPr/>
        </p:nvSpPr>
        <p:spPr>
          <a:xfrm>
            <a:off x="1543536" y="294640"/>
            <a:ext cx="9104928" cy="461264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1" name="Rectangle 20">
            <a:extLst>
              <a:ext uri="{FF2B5EF4-FFF2-40B4-BE49-F238E27FC236}">
                <a16:creationId xmlns:a16="http://schemas.microsoft.com/office/drawing/2014/main" id="{BB82319F-D61B-4334-BEE8-3BF8562C996A}"/>
              </a:ext>
            </a:extLst>
          </p:cNvPr>
          <p:cNvSpPr/>
          <p:nvPr/>
        </p:nvSpPr>
        <p:spPr>
          <a:xfrm>
            <a:off x="1543536" y="5079263"/>
            <a:ext cx="9104928" cy="1621703"/>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2" name="Cylinder 21">
            <a:extLst>
              <a:ext uri="{FF2B5EF4-FFF2-40B4-BE49-F238E27FC236}">
                <a16:creationId xmlns:a16="http://schemas.microsoft.com/office/drawing/2014/main" id="{F856A43A-B9C2-45D0-915A-81894BA9A7D9}"/>
              </a:ext>
            </a:extLst>
          </p:cNvPr>
          <p:cNvSpPr/>
          <p:nvPr/>
        </p:nvSpPr>
        <p:spPr>
          <a:xfrm rot="16200000">
            <a:off x="5428090" y="5050784"/>
            <a:ext cx="1273275" cy="1705278"/>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Queue</a:t>
            </a:r>
            <a:endParaRPr lang="de-CH" sz="2000" dirty="0">
              <a:latin typeface="Yanone Kaffeesatz Light" panose="02000000000000000000" pitchFamily="2" charset="0"/>
            </a:endParaRPr>
          </a:p>
        </p:txBody>
      </p:sp>
      <p:cxnSp>
        <p:nvCxnSpPr>
          <p:cNvPr id="23" name="Straight Arrow Connector 22">
            <a:extLst>
              <a:ext uri="{FF2B5EF4-FFF2-40B4-BE49-F238E27FC236}">
                <a16:creationId xmlns:a16="http://schemas.microsoft.com/office/drawing/2014/main" id="{33276D8C-46CC-4A19-B19A-F174FC4A21D2}"/>
              </a:ext>
            </a:extLst>
          </p:cNvPr>
          <p:cNvCxnSpPr>
            <a:cxnSpLocks/>
            <a:stCxn id="31" idx="2"/>
            <a:endCxn id="22" idx="4"/>
          </p:cNvCxnSpPr>
          <p:nvPr/>
        </p:nvCxnSpPr>
        <p:spPr>
          <a:xfrm>
            <a:off x="4346278" y="3587088"/>
            <a:ext cx="1718450" cy="167969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85282C8-E63D-4B8A-922E-05A6D8908579}"/>
              </a:ext>
            </a:extLst>
          </p:cNvPr>
          <p:cNvSpPr txBox="1"/>
          <p:nvPr/>
        </p:nvSpPr>
        <p:spPr>
          <a:xfrm>
            <a:off x="5735676" y="327348"/>
            <a:ext cx="797013"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SF Cluster</a:t>
            </a:r>
            <a:endParaRPr lang="de-CH" sz="1600" dirty="0">
              <a:solidFill>
                <a:schemeClr val="accent3"/>
              </a:solidFill>
              <a:latin typeface="Yanone Kaffeesatz Regular" panose="02000000000000000000" pitchFamily="2" charset="0"/>
            </a:endParaRPr>
          </a:p>
        </p:txBody>
      </p:sp>
      <p:sp>
        <p:nvSpPr>
          <p:cNvPr id="35" name="TextBox 34">
            <a:extLst>
              <a:ext uri="{FF2B5EF4-FFF2-40B4-BE49-F238E27FC236}">
                <a16:creationId xmlns:a16="http://schemas.microsoft.com/office/drawing/2014/main" id="{C0F09BA4-28F2-4A9D-B9FD-F57AE6801503}"/>
              </a:ext>
            </a:extLst>
          </p:cNvPr>
          <p:cNvSpPr txBox="1"/>
          <p:nvPr/>
        </p:nvSpPr>
        <p:spPr>
          <a:xfrm>
            <a:off x="1684494" y="5133028"/>
            <a:ext cx="1321196"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Messaging Cluster</a:t>
            </a:r>
            <a:endParaRPr lang="de-CH" sz="1600" dirty="0">
              <a:solidFill>
                <a:schemeClr val="accent3"/>
              </a:solidFill>
              <a:latin typeface="Yanone Kaffeesatz Regular" panose="02000000000000000000" pitchFamily="2" charset="0"/>
            </a:endParaRPr>
          </a:p>
        </p:txBody>
      </p:sp>
      <p:sp>
        <p:nvSpPr>
          <p:cNvPr id="31" name="Rectangle 30">
            <a:extLst>
              <a:ext uri="{FF2B5EF4-FFF2-40B4-BE49-F238E27FC236}">
                <a16:creationId xmlns:a16="http://schemas.microsoft.com/office/drawing/2014/main" id="{3643712D-C2AC-4CB2-BFAC-D78940E7EAD3}"/>
              </a:ext>
            </a:extLst>
          </p:cNvPr>
          <p:cNvSpPr/>
          <p:nvPr/>
        </p:nvSpPr>
        <p:spPr>
          <a:xfrm>
            <a:off x="3917205" y="3146442"/>
            <a:ext cx="858145" cy="4406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Yanone Kaffeesatz Light" panose="02000000000000000000" pitchFamily="2" charset="0"/>
              </a:rPr>
              <a:t>Startup</a:t>
            </a:r>
            <a:endParaRPr lang="de-CH" sz="1000" dirty="0">
              <a:latin typeface="Yanone Kaffeesatz Light" panose="02000000000000000000" pitchFamily="2" charset="0"/>
            </a:endParaRPr>
          </a:p>
        </p:txBody>
      </p:sp>
      <p:sp>
        <p:nvSpPr>
          <p:cNvPr id="32" name="Rectangle 31">
            <a:extLst>
              <a:ext uri="{FF2B5EF4-FFF2-40B4-BE49-F238E27FC236}">
                <a16:creationId xmlns:a16="http://schemas.microsoft.com/office/drawing/2014/main" id="{18FE7411-C1A5-442A-812E-DF70D739356E}"/>
              </a:ext>
            </a:extLst>
          </p:cNvPr>
          <p:cNvSpPr/>
          <p:nvPr/>
        </p:nvSpPr>
        <p:spPr>
          <a:xfrm>
            <a:off x="7491609" y="3146442"/>
            <a:ext cx="858145" cy="4406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Yanone Kaffeesatz Light" panose="02000000000000000000" pitchFamily="2" charset="0"/>
              </a:rPr>
              <a:t>Listener</a:t>
            </a:r>
            <a:endParaRPr lang="de-CH" sz="1000" dirty="0">
              <a:latin typeface="Yanone Kaffeesatz Light" panose="02000000000000000000" pitchFamily="2" charset="0"/>
            </a:endParaRPr>
          </a:p>
        </p:txBody>
      </p:sp>
      <p:cxnSp>
        <p:nvCxnSpPr>
          <p:cNvPr id="40" name="Straight Arrow Connector 39">
            <a:extLst>
              <a:ext uri="{FF2B5EF4-FFF2-40B4-BE49-F238E27FC236}">
                <a16:creationId xmlns:a16="http://schemas.microsoft.com/office/drawing/2014/main" id="{607D8F55-CCDF-4620-8B73-A3357FF0728D}"/>
              </a:ext>
            </a:extLst>
          </p:cNvPr>
          <p:cNvCxnSpPr>
            <a:cxnSpLocks/>
            <a:stCxn id="32" idx="2"/>
            <a:endCxn id="22" idx="4"/>
          </p:cNvCxnSpPr>
          <p:nvPr/>
        </p:nvCxnSpPr>
        <p:spPr>
          <a:xfrm flipH="1">
            <a:off x="6064728" y="3587088"/>
            <a:ext cx="1855954" cy="167969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06F2DB04-264C-413D-A590-DB7CA630E59F}"/>
              </a:ext>
            </a:extLst>
          </p:cNvPr>
          <p:cNvSpPr txBox="1"/>
          <p:nvPr/>
        </p:nvSpPr>
        <p:spPr>
          <a:xfrm>
            <a:off x="7819187" y="1414790"/>
            <a:ext cx="139493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Full endpoint</a:t>
            </a:r>
            <a:endParaRPr lang="de-CH" sz="2400" dirty="0">
              <a:solidFill>
                <a:schemeClr val="accent3"/>
              </a:solidFill>
              <a:latin typeface="Yanone Kaffeesatz Regular" panose="02000000000000000000" pitchFamily="2" charset="0"/>
            </a:endParaRPr>
          </a:p>
        </p:txBody>
      </p:sp>
      <p:sp>
        <p:nvSpPr>
          <p:cNvPr id="44" name="TextBox 43">
            <a:extLst>
              <a:ext uri="{FF2B5EF4-FFF2-40B4-BE49-F238E27FC236}">
                <a16:creationId xmlns:a16="http://schemas.microsoft.com/office/drawing/2014/main" id="{170E9102-1146-4650-A34F-14CB7BFCA243}"/>
              </a:ext>
            </a:extLst>
          </p:cNvPr>
          <p:cNvSpPr txBox="1"/>
          <p:nvPr/>
        </p:nvSpPr>
        <p:spPr>
          <a:xfrm>
            <a:off x="2708440" y="1414789"/>
            <a:ext cx="2007281"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Send-only endpoint</a:t>
            </a:r>
            <a:endParaRPr lang="de-CH" sz="2400" dirty="0">
              <a:solidFill>
                <a:schemeClr val="accent3"/>
              </a:solidFill>
              <a:latin typeface="Yanone Kaffeesatz Regular" panose="02000000000000000000" pitchFamily="2" charset="0"/>
            </a:endParaRPr>
          </a:p>
        </p:txBody>
      </p:sp>
    </p:spTree>
    <p:extLst>
      <p:ext uri="{BB962C8B-B14F-4D97-AF65-F5344CB8AC3E}">
        <p14:creationId xmlns:p14="http://schemas.microsoft.com/office/powerpoint/2010/main" val="1558244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D743C45-BAE4-43DC-B682-62C07BC80BB4}"/>
              </a:ext>
            </a:extLst>
          </p:cNvPr>
          <p:cNvSpPr/>
          <p:nvPr/>
        </p:nvSpPr>
        <p:spPr>
          <a:xfrm>
            <a:off x="10023051" y="314960"/>
            <a:ext cx="1838783" cy="452120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04C9CF38-6802-4549-99F0-877B10BC09E9}"/>
              </a:ext>
            </a:extLst>
          </p:cNvPr>
          <p:cNvSpPr/>
          <p:nvPr/>
        </p:nvSpPr>
        <p:spPr>
          <a:xfrm>
            <a:off x="6064310" y="206875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1260180" y="206875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51" name="Rectangle 50">
            <a:extLst>
              <a:ext uri="{FF2B5EF4-FFF2-40B4-BE49-F238E27FC236}">
                <a16:creationId xmlns:a16="http://schemas.microsoft.com/office/drawing/2014/main" id="{F702D519-0F0C-42E7-B459-614B62381CC2}"/>
              </a:ext>
            </a:extLst>
          </p:cNvPr>
          <p:cNvSpPr/>
          <p:nvPr/>
        </p:nvSpPr>
        <p:spPr>
          <a:xfrm>
            <a:off x="3951456" y="2437160"/>
            <a:ext cx="1828800" cy="112899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1" name="Cylinder 40">
            <a:extLst>
              <a:ext uri="{FF2B5EF4-FFF2-40B4-BE49-F238E27FC236}">
                <a16:creationId xmlns:a16="http://schemas.microsoft.com/office/drawing/2014/main" id="{3B793FC3-87DB-4623-9261-1D0F3AA10B0E}"/>
              </a:ext>
            </a:extLst>
          </p:cNvPr>
          <p:cNvSpPr/>
          <p:nvPr/>
        </p:nvSpPr>
        <p:spPr>
          <a:xfrm>
            <a:off x="10205418" y="2003628"/>
            <a:ext cx="1474048" cy="1789328"/>
          </a:xfrm>
          <a:prstGeom prst="ca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Storage</a:t>
            </a:r>
          </a:p>
        </p:txBody>
      </p:sp>
      <p:sp>
        <p:nvSpPr>
          <p:cNvPr id="48" name="Rectangle 47">
            <a:extLst>
              <a:ext uri="{FF2B5EF4-FFF2-40B4-BE49-F238E27FC236}">
                <a16:creationId xmlns:a16="http://schemas.microsoft.com/office/drawing/2014/main" id="{E08E06B4-F4AD-4C9A-BD1E-FFDD7B22B897}"/>
              </a:ext>
            </a:extLst>
          </p:cNvPr>
          <p:cNvSpPr/>
          <p:nvPr/>
        </p:nvSpPr>
        <p:spPr>
          <a:xfrm>
            <a:off x="313392" y="314960"/>
            <a:ext cx="9104928" cy="461264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0" name="Rectangle 49">
            <a:extLst>
              <a:ext uri="{FF2B5EF4-FFF2-40B4-BE49-F238E27FC236}">
                <a16:creationId xmlns:a16="http://schemas.microsoft.com/office/drawing/2014/main" id="{BDEB63F7-44BB-4D2E-9EC7-07855092BA81}"/>
              </a:ext>
            </a:extLst>
          </p:cNvPr>
          <p:cNvSpPr/>
          <p:nvPr/>
        </p:nvSpPr>
        <p:spPr>
          <a:xfrm>
            <a:off x="8649954" y="2437160"/>
            <a:ext cx="1518176" cy="1129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42" name="Straight Arrow Connector 41">
            <a:extLst>
              <a:ext uri="{FF2B5EF4-FFF2-40B4-BE49-F238E27FC236}">
                <a16:creationId xmlns:a16="http://schemas.microsoft.com/office/drawing/2014/main" id="{0B83E1EE-4D00-4138-8C59-2B1F083A3346}"/>
              </a:ext>
            </a:extLst>
          </p:cNvPr>
          <p:cNvCxnSpPr>
            <a:cxnSpLocks/>
            <a:stCxn id="8" idx="3"/>
            <a:endCxn id="41" idx="2"/>
          </p:cNvCxnSpPr>
          <p:nvPr/>
        </p:nvCxnSpPr>
        <p:spPr>
          <a:xfrm flipV="1">
            <a:off x="8508710" y="2898292"/>
            <a:ext cx="1696708" cy="26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9593834-FE4A-441A-BD8E-418200DA49F0}"/>
              </a:ext>
            </a:extLst>
          </p:cNvPr>
          <p:cNvCxnSpPr>
            <a:cxnSpLocks/>
            <a:stCxn id="10" idx="3"/>
            <a:endCxn id="8" idx="1"/>
          </p:cNvCxnSpPr>
          <p:nvPr/>
        </p:nvCxnSpPr>
        <p:spPr>
          <a:xfrm>
            <a:off x="3703695" y="2898293"/>
            <a:ext cx="2360615" cy="26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EAEDC908-7340-44E3-808E-668D8EBC1DB1}"/>
              </a:ext>
            </a:extLst>
          </p:cNvPr>
          <p:cNvSpPr txBox="1"/>
          <p:nvPr/>
        </p:nvSpPr>
        <p:spPr>
          <a:xfrm>
            <a:off x="4466534" y="2404037"/>
            <a:ext cx="736099"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Query</a:t>
            </a:r>
            <a:endParaRPr lang="de-CH" sz="2400" dirty="0">
              <a:solidFill>
                <a:schemeClr val="accent4"/>
              </a:solidFill>
              <a:latin typeface="Yanone Kaffeesatz Regular" panose="02000000000000000000" pitchFamily="2" charset="0"/>
            </a:endParaRPr>
          </a:p>
        </p:txBody>
      </p:sp>
      <p:sp>
        <p:nvSpPr>
          <p:cNvPr id="21" name="Rectangle 20">
            <a:extLst>
              <a:ext uri="{FF2B5EF4-FFF2-40B4-BE49-F238E27FC236}">
                <a16:creationId xmlns:a16="http://schemas.microsoft.com/office/drawing/2014/main" id="{BB82319F-D61B-4334-BEE8-3BF8562C996A}"/>
              </a:ext>
            </a:extLst>
          </p:cNvPr>
          <p:cNvSpPr/>
          <p:nvPr/>
        </p:nvSpPr>
        <p:spPr>
          <a:xfrm>
            <a:off x="313392" y="5099583"/>
            <a:ext cx="9104928" cy="1621703"/>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2" name="Cylinder 21">
            <a:extLst>
              <a:ext uri="{FF2B5EF4-FFF2-40B4-BE49-F238E27FC236}">
                <a16:creationId xmlns:a16="http://schemas.microsoft.com/office/drawing/2014/main" id="{F856A43A-B9C2-45D0-915A-81894BA9A7D9}"/>
              </a:ext>
            </a:extLst>
          </p:cNvPr>
          <p:cNvSpPr/>
          <p:nvPr/>
        </p:nvSpPr>
        <p:spPr>
          <a:xfrm rot="16200000">
            <a:off x="4197946" y="5071104"/>
            <a:ext cx="1273275" cy="1705278"/>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Queue</a:t>
            </a:r>
            <a:endParaRPr lang="de-CH" sz="2000" dirty="0">
              <a:latin typeface="Yanone Kaffeesatz Light" panose="02000000000000000000" pitchFamily="2" charset="0"/>
            </a:endParaRPr>
          </a:p>
        </p:txBody>
      </p:sp>
      <p:cxnSp>
        <p:nvCxnSpPr>
          <p:cNvPr id="23" name="Straight Arrow Connector 22">
            <a:extLst>
              <a:ext uri="{FF2B5EF4-FFF2-40B4-BE49-F238E27FC236}">
                <a16:creationId xmlns:a16="http://schemas.microsoft.com/office/drawing/2014/main" id="{33276D8C-46CC-4A19-B19A-F174FC4A21D2}"/>
              </a:ext>
            </a:extLst>
          </p:cNvPr>
          <p:cNvCxnSpPr>
            <a:cxnSpLocks/>
            <a:stCxn id="10" idx="3"/>
            <a:endCxn id="22" idx="4"/>
          </p:cNvCxnSpPr>
          <p:nvPr/>
        </p:nvCxnSpPr>
        <p:spPr>
          <a:xfrm>
            <a:off x="3703695" y="2898293"/>
            <a:ext cx="1130889" cy="238881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64DF8C6-F76A-485C-A619-5B68EEA17A7E}"/>
              </a:ext>
            </a:extLst>
          </p:cNvPr>
          <p:cNvSpPr txBox="1"/>
          <p:nvPr/>
        </p:nvSpPr>
        <p:spPr>
          <a:xfrm rot="3770054">
            <a:off x="4517350" y="4014767"/>
            <a:ext cx="705642"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Order</a:t>
            </a:r>
            <a:endParaRPr lang="de-CH" sz="2400" dirty="0">
              <a:solidFill>
                <a:schemeClr val="accent4"/>
              </a:solidFill>
              <a:latin typeface="Yanone Kaffeesatz Regular" panose="02000000000000000000" pitchFamily="2" charset="0"/>
            </a:endParaRPr>
          </a:p>
        </p:txBody>
      </p:sp>
      <p:sp>
        <p:nvSpPr>
          <p:cNvPr id="29" name="Flowchart: Card 28">
            <a:extLst>
              <a:ext uri="{FF2B5EF4-FFF2-40B4-BE49-F238E27FC236}">
                <a16:creationId xmlns:a16="http://schemas.microsoft.com/office/drawing/2014/main" id="{5F6EFA07-C917-4ABF-9410-9DF0B4B6986D}"/>
              </a:ext>
            </a:extLst>
          </p:cNvPr>
          <p:cNvSpPr/>
          <p:nvPr/>
        </p:nvSpPr>
        <p:spPr>
          <a:xfrm rot="3941355">
            <a:off x="4359551" y="3566962"/>
            <a:ext cx="378161" cy="349459"/>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latin typeface="Yanone Kaffeesatz Light" panose="02000000000000000000" pitchFamily="2" charset="0"/>
            </a:endParaRPr>
          </a:p>
        </p:txBody>
      </p:sp>
      <p:cxnSp>
        <p:nvCxnSpPr>
          <p:cNvPr id="30" name="Straight Arrow Connector 29">
            <a:extLst>
              <a:ext uri="{FF2B5EF4-FFF2-40B4-BE49-F238E27FC236}">
                <a16:creationId xmlns:a16="http://schemas.microsoft.com/office/drawing/2014/main" id="{D7D51385-7276-4ACE-AA8D-C42D3DE4646F}"/>
              </a:ext>
            </a:extLst>
          </p:cNvPr>
          <p:cNvCxnSpPr>
            <a:cxnSpLocks/>
            <a:stCxn id="8" idx="2"/>
            <a:endCxn id="22" idx="4"/>
          </p:cNvCxnSpPr>
          <p:nvPr/>
        </p:nvCxnSpPr>
        <p:spPr>
          <a:xfrm flipH="1">
            <a:off x="4834584" y="3728358"/>
            <a:ext cx="2451926" cy="155874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A6F70F2-D11F-419F-BAB8-450023681DD7}"/>
              </a:ext>
            </a:extLst>
          </p:cNvPr>
          <p:cNvSpPr txBox="1"/>
          <p:nvPr/>
        </p:nvSpPr>
        <p:spPr>
          <a:xfrm>
            <a:off x="10066030" y="347668"/>
            <a:ext cx="816249"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DB Cluster</a:t>
            </a:r>
            <a:endParaRPr lang="de-CH" sz="1600" dirty="0">
              <a:solidFill>
                <a:schemeClr val="accent3"/>
              </a:solidFill>
              <a:latin typeface="Yanone Kaffeesatz Regular" panose="02000000000000000000" pitchFamily="2" charset="0"/>
            </a:endParaRPr>
          </a:p>
        </p:txBody>
      </p:sp>
      <p:sp>
        <p:nvSpPr>
          <p:cNvPr id="34" name="TextBox 33">
            <a:extLst>
              <a:ext uri="{FF2B5EF4-FFF2-40B4-BE49-F238E27FC236}">
                <a16:creationId xmlns:a16="http://schemas.microsoft.com/office/drawing/2014/main" id="{E85282C8-E63D-4B8A-922E-05A6D8908579}"/>
              </a:ext>
            </a:extLst>
          </p:cNvPr>
          <p:cNvSpPr txBox="1"/>
          <p:nvPr/>
        </p:nvSpPr>
        <p:spPr>
          <a:xfrm>
            <a:off x="364905" y="347668"/>
            <a:ext cx="797013"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SF Cluster</a:t>
            </a:r>
            <a:endParaRPr lang="de-CH" sz="1600" dirty="0">
              <a:solidFill>
                <a:schemeClr val="accent3"/>
              </a:solidFill>
              <a:latin typeface="Yanone Kaffeesatz Regular" panose="02000000000000000000" pitchFamily="2" charset="0"/>
            </a:endParaRPr>
          </a:p>
        </p:txBody>
      </p:sp>
      <p:sp>
        <p:nvSpPr>
          <p:cNvPr id="35" name="TextBox 34">
            <a:extLst>
              <a:ext uri="{FF2B5EF4-FFF2-40B4-BE49-F238E27FC236}">
                <a16:creationId xmlns:a16="http://schemas.microsoft.com/office/drawing/2014/main" id="{C0F09BA4-28F2-4A9D-B9FD-F57AE6801503}"/>
              </a:ext>
            </a:extLst>
          </p:cNvPr>
          <p:cNvSpPr txBox="1"/>
          <p:nvPr/>
        </p:nvSpPr>
        <p:spPr>
          <a:xfrm>
            <a:off x="454350" y="5153348"/>
            <a:ext cx="1321196"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Messaging Cluster</a:t>
            </a:r>
            <a:endParaRPr lang="de-CH" sz="1600" dirty="0">
              <a:solidFill>
                <a:schemeClr val="accent3"/>
              </a:solidFill>
              <a:latin typeface="Yanone Kaffeesatz Regular" panose="02000000000000000000" pitchFamily="2" charset="0"/>
            </a:endParaRPr>
          </a:p>
        </p:txBody>
      </p:sp>
      <p:sp>
        <p:nvSpPr>
          <p:cNvPr id="31" name="Rectangle 30">
            <a:extLst>
              <a:ext uri="{FF2B5EF4-FFF2-40B4-BE49-F238E27FC236}">
                <a16:creationId xmlns:a16="http://schemas.microsoft.com/office/drawing/2014/main" id="{73CD7175-B5FA-4259-911A-3F45561C53CD}"/>
              </a:ext>
            </a:extLst>
          </p:cNvPr>
          <p:cNvSpPr/>
          <p:nvPr/>
        </p:nvSpPr>
        <p:spPr>
          <a:xfrm>
            <a:off x="1412580" y="222115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cxnSp>
        <p:nvCxnSpPr>
          <p:cNvPr id="32" name="Straight Arrow Connector 31">
            <a:extLst>
              <a:ext uri="{FF2B5EF4-FFF2-40B4-BE49-F238E27FC236}">
                <a16:creationId xmlns:a16="http://schemas.microsoft.com/office/drawing/2014/main" id="{B7CDE8BE-7EEB-40B6-B9BD-41A00D973274}"/>
              </a:ext>
            </a:extLst>
          </p:cNvPr>
          <p:cNvCxnSpPr>
            <a:cxnSpLocks/>
            <a:stCxn id="31" idx="3"/>
          </p:cNvCxnSpPr>
          <p:nvPr/>
        </p:nvCxnSpPr>
        <p:spPr>
          <a:xfrm>
            <a:off x="3856095" y="3050693"/>
            <a:ext cx="1130889" cy="238881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6ACC257-1AB8-4B19-AF7A-44F491758DB9}"/>
              </a:ext>
            </a:extLst>
          </p:cNvPr>
          <p:cNvCxnSpPr>
            <a:cxnSpLocks/>
            <a:stCxn id="40" idx="3"/>
          </p:cNvCxnSpPr>
          <p:nvPr/>
        </p:nvCxnSpPr>
        <p:spPr>
          <a:xfrm>
            <a:off x="4008495" y="3203093"/>
            <a:ext cx="1008456" cy="211660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E7A5E216-418B-4341-B48D-4144EC4B1B51}"/>
              </a:ext>
            </a:extLst>
          </p:cNvPr>
          <p:cNvSpPr/>
          <p:nvPr/>
        </p:nvSpPr>
        <p:spPr>
          <a:xfrm>
            <a:off x="6216710" y="222115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cxnSp>
        <p:nvCxnSpPr>
          <p:cNvPr id="46" name="Straight Arrow Connector 45">
            <a:extLst>
              <a:ext uri="{FF2B5EF4-FFF2-40B4-BE49-F238E27FC236}">
                <a16:creationId xmlns:a16="http://schemas.microsoft.com/office/drawing/2014/main" id="{71E235DB-40F6-451D-80FC-2DB7BC5A976C}"/>
              </a:ext>
            </a:extLst>
          </p:cNvPr>
          <p:cNvCxnSpPr>
            <a:cxnSpLocks/>
            <a:stCxn id="45" idx="2"/>
          </p:cNvCxnSpPr>
          <p:nvPr/>
        </p:nvCxnSpPr>
        <p:spPr>
          <a:xfrm flipH="1">
            <a:off x="5223263" y="3880758"/>
            <a:ext cx="2215647" cy="141601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3A59A90C-ECD6-4FCE-89C1-04CB4E5909FC}"/>
              </a:ext>
            </a:extLst>
          </p:cNvPr>
          <p:cNvSpPr/>
          <p:nvPr/>
        </p:nvSpPr>
        <p:spPr>
          <a:xfrm>
            <a:off x="6369110" y="237355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cxnSp>
        <p:nvCxnSpPr>
          <p:cNvPr id="56" name="Straight Arrow Connector 55">
            <a:extLst>
              <a:ext uri="{FF2B5EF4-FFF2-40B4-BE49-F238E27FC236}">
                <a16:creationId xmlns:a16="http://schemas.microsoft.com/office/drawing/2014/main" id="{4C922DD0-C3F6-487D-B21E-8238902362E4}"/>
              </a:ext>
            </a:extLst>
          </p:cNvPr>
          <p:cNvCxnSpPr>
            <a:cxnSpLocks/>
          </p:cNvCxnSpPr>
          <p:nvPr/>
        </p:nvCxnSpPr>
        <p:spPr>
          <a:xfrm>
            <a:off x="3856095" y="3050693"/>
            <a:ext cx="2360615" cy="26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A823ABA-3EE8-434A-A0F5-B9564A7B6CA7}"/>
              </a:ext>
            </a:extLst>
          </p:cNvPr>
          <p:cNvCxnSpPr>
            <a:cxnSpLocks/>
            <a:stCxn id="47" idx="2"/>
          </p:cNvCxnSpPr>
          <p:nvPr/>
        </p:nvCxnSpPr>
        <p:spPr>
          <a:xfrm flipH="1">
            <a:off x="5540632" y="4033158"/>
            <a:ext cx="2050678" cy="12539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704F8D81-C8C1-4506-8D87-4D076D99DC5A}"/>
              </a:ext>
            </a:extLst>
          </p:cNvPr>
          <p:cNvCxnSpPr>
            <a:cxnSpLocks/>
          </p:cNvCxnSpPr>
          <p:nvPr/>
        </p:nvCxnSpPr>
        <p:spPr>
          <a:xfrm>
            <a:off x="4008495" y="3203093"/>
            <a:ext cx="2360615" cy="26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FC864BE-2B64-4CB2-857E-152F65D8F091}"/>
              </a:ext>
            </a:extLst>
          </p:cNvPr>
          <p:cNvSpPr/>
          <p:nvPr/>
        </p:nvSpPr>
        <p:spPr>
          <a:xfrm>
            <a:off x="1564980" y="237355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58" name="TextBox 57">
            <a:extLst>
              <a:ext uri="{FF2B5EF4-FFF2-40B4-BE49-F238E27FC236}">
                <a16:creationId xmlns:a16="http://schemas.microsoft.com/office/drawing/2014/main" id="{8656E3EF-94CD-4AC9-ABF4-E205491851E4}"/>
              </a:ext>
            </a:extLst>
          </p:cNvPr>
          <p:cNvSpPr txBox="1"/>
          <p:nvPr/>
        </p:nvSpPr>
        <p:spPr>
          <a:xfrm>
            <a:off x="6191498" y="1402443"/>
            <a:ext cx="225734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Competing consumers</a:t>
            </a:r>
            <a:endParaRPr lang="de-CH" sz="2400" dirty="0">
              <a:solidFill>
                <a:schemeClr val="accent3"/>
              </a:solidFill>
              <a:latin typeface="Yanone Kaffeesatz Regular" panose="02000000000000000000" pitchFamily="2" charset="0"/>
            </a:endParaRPr>
          </a:p>
        </p:txBody>
      </p:sp>
    </p:spTree>
    <p:extLst>
      <p:ext uri="{BB962C8B-B14F-4D97-AF65-F5344CB8AC3E}">
        <p14:creationId xmlns:p14="http://schemas.microsoft.com/office/powerpoint/2010/main" val="811387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2997775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48821" y="-272758"/>
            <a:ext cx="7891904"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almost</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3491735" y="3968215"/>
            <a:ext cx="5328703" cy="1862048"/>
          </a:xfrm>
          <a:prstGeom prst="rect">
            <a:avLst/>
          </a:prstGeom>
        </p:spPr>
        <p:txBody>
          <a:bodyPr wrap="none">
            <a:spAutoFit/>
          </a:bodyPr>
          <a:lstStyle/>
          <a:p>
            <a:r>
              <a:rPr lang="en-US" sz="11500" dirty="0">
                <a:solidFill>
                  <a:schemeClr val="tx2"/>
                </a:solidFill>
                <a:latin typeface="Yanone Kaffeesatz Regular" panose="02000000000000000000" pitchFamily="2" charset="0"/>
              </a:rPr>
              <a:t>a happy life</a:t>
            </a:r>
            <a:endParaRPr lang="de-CH" sz="11500" dirty="0">
              <a:solidFill>
                <a:schemeClr val="tx2"/>
              </a:solidFill>
            </a:endParaRPr>
          </a:p>
        </p:txBody>
      </p:sp>
    </p:spTree>
    <p:extLst>
      <p:ext uri="{BB962C8B-B14F-4D97-AF65-F5344CB8AC3E}">
        <p14:creationId xmlns:p14="http://schemas.microsoft.com/office/powerpoint/2010/main" val="279752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D9BD15-72A8-49CC-B78C-886891C7EF97}"/>
              </a:ext>
            </a:extLst>
          </p:cNvPr>
          <p:cNvSpPr txBox="1"/>
          <p:nvPr/>
        </p:nvSpPr>
        <p:spPr>
          <a:xfrm>
            <a:off x="2348821" y="-272758"/>
            <a:ext cx="7891904"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almost</a:t>
            </a:r>
            <a:endParaRPr lang="de-CH" sz="9600" dirty="0">
              <a:solidFill>
                <a:schemeClr val="accent4"/>
              </a:solidFill>
              <a:latin typeface="Yanone Kaffeesatz Regular" panose="02000000000000000000" pitchFamily="2" charset="0"/>
            </a:endParaRPr>
          </a:p>
        </p:txBody>
      </p:sp>
      <p:sp>
        <p:nvSpPr>
          <p:cNvPr id="3" name="Rectangle 2">
            <a:extLst>
              <a:ext uri="{FF2B5EF4-FFF2-40B4-BE49-F238E27FC236}">
                <a16:creationId xmlns:a16="http://schemas.microsoft.com/office/drawing/2014/main" id="{27CF2AC2-5A31-44F0-A28F-EA54B76575B4}"/>
              </a:ext>
            </a:extLst>
          </p:cNvPr>
          <p:cNvSpPr/>
          <p:nvPr/>
        </p:nvSpPr>
        <p:spPr>
          <a:xfrm>
            <a:off x="3491735" y="3968215"/>
            <a:ext cx="5328703" cy="1862048"/>
          </a:xfrm>
          <a:prstGeom prst="rect">
            <a:avLst/>
          </a:prstGeom>
        </p:spPr>
        <p:txBody>
          <a:bodyPr wrap="none">
            <a:spAutoFit/>
          </a:bodyPr>
          <a:lstStyle/>
          <a:p>
            <a:r>
              <a:rPr lang="en-US" sz="11500" dirty="0">
                <a:solidFill>
                  <a:schemeClr val="tx2"/>
                </a:solidFill>
                <a:latin typeface="Yanone Kaffeesatz Regular" panose="02000000000000000000" pitchFamily="2" charset="0"/>
              </a:rPr>
              <a:t>a happy life</a:t>
            </a:r>
            <a:endParaRPr lang="de-CH" sz="11500" dirty="0">
              <a:solidFill>
                <a:schemeClr val="tx2"/>
              </a:solidFill>
            </a:endParaRPr>
          </a:p>
        </p:txBody>
      </p:sp>
    </p:spTree>
    <p:extLst>
      <p:ext uri="{BB962C8B-B14F-4D97-AF65-F5344CB8AC3E}">
        <p14:creationId xmlns:p14="http://schemas.microsoft.com/office/powerpoint/2010/main" val="3892225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4362" y="2497976"/>
            <a:ext cx="7983276"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Microservices 3.0</a:t>
            </a:r>
            <a:endParaRPr lang="de-CH" sz="1400" dirty="0"/>
          </a:p>
        </p:txBody>
      </p:sp>
    </p:spTree>
    <p:extLst>
      <p:ext uri="{BB962C8B-B14F-4D97-AF65-F5344CB8AC3E}">
        <p14:creationId xmlns:p14="http://schemas.microsoft.com/office/powerpoint/2010/main" val="868120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D743C45-BAE4-43DC-B682-62C07BC80BB4}"/>
              </a:ext>
            </a:extLst>
          </p:cNvPr>
          <p:cNvSpPr/>
          <p:nvPr/>
        </p:nvSpPr>
        <p:spPr>
          <a:xfrm>
            <a:off x="10023051" y="314960"/>
            <a:ext cx="1838783" cy="452120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04C9CF38-6802-4549-99F0-877B10BC09E9}"/>
              </a:ext>
            </a:extLst>
          </p:cNvPr>
          <p:cNvSpPr/>
          <p:nvPr/>
        </p:nvSpPr>
        <p:spPr>
          <a:xfrm>
            <a:off x="6064310" y="206875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1260180" y="206875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16" name="TextBox 15">
            <a:extLst>
              <a:ext uri="{FF2B5EF4-FFF2-40B4-BE49-F238E27FC236}">
                <a16:creationId xmlns:a16="http://schemas.microsoft.com/office/drawing/2014/main" id="{025C734D-795B-42BB-A73D-1936E9B5CFC5}"/>
              </a:ext>
            </a:extLst>
          </p:cNvPr>
          <p:cNvSpPr txBox="1"/>
          <p:nvPr/>
        </p:nvSpPr>
        <p:spPr>
          <a:xfrm>
            <a:off x="1564057" y="1401912"/>
            <a:ext cx="183575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ASP.NET Core MVC</a:t>
            </a:r>
            <a:endParaRPr lang="de-CH" sz="2400" dirty="0">
              <a:solidFill>
                <a:schemeClr val="accent3"/>
              </a:solidFill>
              <a:latin typeface="Yanone Kaffeesatz Regular" panose="02000000000000000000" pitchFamily="2" charset="0"/>
            </a:endParaRPr>
          </a:p>
        </p:txBody>
      </p:sp>
      <p:sp>
        <p:nvSpPr>
          <p:cNvPr id="17" name="TextBox 16">
            <a:extLst>
              <a:ext uri="{FF2B5EF4-FFF2-40B4-BE49-F238E27FC236}">
                <a16:creationId xmlns:a16="http://schemas.microsoft.com/office/drawing/2014/main" id="{75780B26-333C-43F5-98A2-14B3A2F0C5C3}"/>
              </a:ext>
            </a:extLst>
          </p:cNvPr>
          <p:cNvSpPr txBox="1"/>
          <p:nvPr/>
        </p:nvSpPr>
        <p:spPr>
          <a:xfrm>
            <a:off x="6191498" y="1402443"/>
            <a:ext cx="2190023"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ASP.NET Core </a:t>
            </a:r>
            <a:r>
              <a:rPr lang="en-US" sz="2400" dirty="0" err="1">
                <a:solidFill>
                  <a:schemeClr val="accent3"/>
                </a:solidFill>
                <a:latin typeface="Yanone Kaffeesatz Regular" panose="02000000000000000000" pitchFamily="2" charset="0"/>
              </a:rPr>
              <a:t>WebApi</a:t>
            </a:r>
            <a:endParaRPr lang="de-CH" sz="2400" dirty="0">
              <a:solidFill>
                <a:schemeClr val="accent3"/>
              </a:solidFill>
              <a:latin typeface="Yanone Kaffeesatz Regular" panose="02000000000000000000" pitchFamily="2" charset="0"/>
            </a:endParaRPr>
          </a:p>
        </p:txBody>
      </p:sp>
      <p:sp>
        <p:nvSpPr>
          <p:cNvPr id="36" name="Rectangle 35">
            <a:extLst>
              <a:ext uri="{FF2B5EF4-FFF2-40B4-BE49-F238E27FC236}">
                <a16:creationId xmlns:a16="http://schemas.microsoft.com/office/drawing/2014/main" id="{02BAD128-17B0-4BF7-B035-BAE39F6A4DA7}"/>
              </a:ext>
            </a:extLst>
          </p:cNvPr>
          <p:cNvSpPr/>
          <p:nvPr/>
        </p:nvSpPr>
        <p:spPr>
          <a:xfrm>
            <a:off x="707542" y="540708"/>
            <a:ext cx="3548787" cy="4153213"/>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tangle 36">
            <a:extLst>
              <a:ext uri="{FF2B5EF4-FFF2-40B4-BE49-F238E27FC236}">
                <a16:creationId xmlns:a16="http://schemas.microsoft.com/office/drawing/2014/main" id="{A3DE13F1-1EC3-4E99-B025-B3A8097225BA}"/>
              </a:ext>
            </a:extLst>
          </p:cNvPr>
          <p:cNvSpPr/>
          <p:nvPr/>
        </p:nvSpPr>
        <p:spPr>
          <a:xfrm>
            <a:off x="5512117" y="540709"/>
            <a:ext cx="3548787" cy="4153212"/>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TextBox 37">
            <a:extLst>
              <a:ext uri="{FF2B5EF4-FFF2-40B4-BE49-F238E27FC236}">
                <a16:creationId xmlns:a16="http://schemas.microsoft.com/office/drawing/2014/main" id="{9367E5AE-127C-4292-A0F6-C9DF06BA82A6}"/>
              </a:ext>
            </a:extLst>
          </p:cNvPr>
          <p:cNvSpPr txBox="1"/>
          <p:nvPr/>
        </p:nvSpPr>
        <p:spPr>
          <a:xfrm>
            <a:off x="852857" y="603738"/>
            <a:ext cx="106952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a:t>
            </a:r>
            <a:endParaRPr lang="de-CH" sz="2400" dirty="0">
              <a:solidFill>
                <a:schemeClr val="accent3"/>
              </a:solidFill>
              <a:latin typeface="Yanone Kaffeesatz Regular" panose="02000000000000000000" pitchFamily="2" charset="0"/>
            </a:endParaRPr>
          </a:p>
        </p:txBody>
      </p:sp>
      <p:sp>
        <p:nvSpPr>
          <p:cNvPr id="39" name="TextBox 38">
            <a:extLst>
              <a:ext uri="{FF2B5EF4-FFF2-40B4-BE49-F238E27FC236}">
                <a16:creationId xmlns:a16="http://schemas.microsoft.com/office/drawing/2014/main" id="{80B66455-6597-4559-8176-98C7838390DC}"/>
              </a:ext>
            </a:extLst>
          </p:cNvPr>
          <p:cNvSpPr txBox="1"/>
          <p:nvPr/>
        </p:nvSpPr>
        <p:spPr>
          <a:xfrm>
            <a:off x="5656736" y="603739"/>
            <a:ext cx="946093" cy="461665"/>
          </a:xfrm>
          <a:prstGeom prst="rect">
            <a:avLst/>
          </a:prstGeom>
          <a:noFill/>
        </p:spPr>
        <p:txBody>
          <a:bodyPr wrap="none" rtlCol="0">
            <a:spAutoFit/>
          </a:bodyPr>
          <a:lstStyle/>
          <a:p>
            <a:r>
              <a:rPr lang="en-US" sz="2400" dirty="0" err="1">
                <a:solidFill>
                  <a:schemeClr val="accent4"/>
                </a:solidFill>
                <a:latin typeface="Yanone Kaffeesatz Regular" panose="02000000000000000000" pitchFamily="2" charset="0"/>
              </a:rPr>
              <a:t>Stateful</a:t>
            </a:r>
            <a:endParaRPr lang="de-CH" sz="2400" dirty="0">
              <a:solidFill>
                <a:schemeClr val="accent4"/>
              </a:solidFill>
              <a:latin typeface="Yanone Kaffeesatz Regular" panose="02000000000000000000" pitchFamily="2" charset="0"/>
            </a:endParaRPr>
          </a:p>
        </p:txBody>
      </p:sp>
      <p:sp>
        <p:nvSpPr>
          <p:cNvPr id="51" name="Rectangle 50">
            <a:extLst>
              <a:ext uri="{FF2B5EF4-FFF2-40B4-BE49-F238E27FC236}">
                <a16:creationId xmlns:a16="http://schemas.microsoft.com/office/drawing/2014/main" id="{F702D519-0F0C-42E7-B459-614B62381CC2}"/>
              </a:ext>
            </a:extLst>
          </p:cNvPr>
          <p:cNvSpPr/>
          <p:nvPr/>
        </p:nvSpPr>
        <p:spPr>
          <a:xfrm>
            <a:off x="3951456" y="2437160"/>
            <a:ext cx="1828800" cy="112899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1" name="Cylinder 40">
            <a:extLst>
              <a:ext uri="{FF2B5EF4-FFF2-40B4-BE49-F238E27FC236}">
                <a16:creationId xmlns:a16="http://schemas.microsoft.com/office/drawing/2014/main" id="{3B793FC3-87DB-4623-9261-1D0F3AA10B0E}"/>
              </a:ext>
            </a:extLst>
          </p:cNvPr>
          <p:cNvSpPr/>
          <p:nvPr/>
        </p:nvSpPr>
        <p:spPr>
          <a:xfrm>
            <a:off x="10205418" y="2003628"/>
            <a:ext cx="1474048" cy="1789328"/>
          </a:xfrm>
          <a:prstGeom prst="ca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Cold Storage</a:t>
            </a:r>
          </a:p>
        </p:txBody>
      </p:sp>
      <p:sp>
        <p:nvSpPr>
          <p:cNvPr id="48" name="Rectangle 47">
            <a:extLst>
              <a:ext uri="{FF2B5EF4-FFF2-40B4-BE49-F238E27FC236}">
                <a16:creationId xmlns:a16="http://schemas.microsoft.com/office/drawing/2014/main" id="{E08E06B4-F4AD-4C9A-BD1E-FFDD7B22B897}"/>
              </a:ext>
            </a:extLst>
          </p:cNvPr>
          <p:cNvSpPr/>
          <p:nvPr/>
        </p:nvSpPr>
        <p:spPr>
          <a:xfrm>
            <a:off x="313392" y="314960"/>
            <a:ext cx="9104928" cy="461264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1" name="Straight Arrow Connector 10">
            <a:extLst>
              <a:ext uri="{FF2B5EF4-FFF2-40B4-BE49-F238E27FC236}">
                <a16:creationId xmlns:a16="http://schemas.microsoft.com/office/drawing/2014/main" id="{79593834-FE4A-441A-BD8E-418200DA49F0}"/>
              </a:ext>
            </a:extLst>
          </p:cNvPr>
          <p:cNvCxnSpPr>
            <a:cxnSpLocks/>
            <a:stCxn id="10" idx="3"/>
            <a:endCxn id="8" idx="1"/>
          </p:cNvCxnSpPr>
          <p:nvPr/>
        </p:nvCxnSpPr>
        <p:spPr>
          <a:xfrm>
            <a:off x="3703695" y="2898293"/>
            <a:ext cx="2360615" cy="26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899021E-1FFA-4653-87EC-EFB4F39C3565}"/>
              </a:ext>
            </a:extLst>
          </p:cNvPr>
          <p:cNvSpPr txBox="1"/>
          <p:nvPr/>
        </p:nvSpPr>
        <p:spPr>
          <a:xfrm>
            <a:off x="4116305" y="2925420"/>
            <a:ext cx="1489510"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RPC over HTTP</a:t>
            </a:r>
            <a:endParaRPr lang="de-CH" sz="2400" dirty="0">
              <a:solidFill>
                <a:schemeClr val="accent3"/>
              </a:solidFill>
              <a:latin typeface="Yanone Kaffeesatz Regular" panose="02000000000000000000" pitchFamily="2" charset="0"/>
            </a:endParaRPr>
          </a:p>
        </p:txBody>
      </p:sp>
      <p:sp>
        <p:nvSpPr>
          <p:cNvPr id="54" name="TextBox 53">
            <a:extLst>
              <a:ext uri="{FF2B5EF4-FFF2-40B4-BE49-F238E27FC236}">
                <a16:creationId xmlns:a16="http://schemas.microsoft.com/office/drawing/2014/main" id="{EAEDC908-7340-44E3-808E-668D8EBC1DB1}"/>
              </a:ext>
            </a:extLst>
          </p:cNvPr>
          <p:cNvSpPr txBox="1"/>
          <p:nvPr/>
        </p:nvSpPr>
        <p:spPr>
          <a:xfrm>
            <a:off x="4466534" y="2404037"/>
            <a:ext cx="736099" cy="461665"/>
          </a:xfrm>
          <a:prstGeom prst="rect">
            <a:avLst/>
          </a:prstGeom>
          <a:noFill/>
        </p:spPr>
        <p:txBody>
          <a:bodyPr wrap="none" rtlCol="0">
            <a:spAutoFit/>
          </a:bodyPr>
          <a:lstStyle/>
          <a:p>
            <a:r>
              <a:rPr lang="en-US" sz="2400" dirty="0">
                <a:solidFill>
                  <a:schemeClr val="tx2"/>
                </a:solidFill>
                <a:latin typeface="Yanone Kaffeesatz Regular" panose="02000000000000000000" pitchFamily="2" charset="0"/>
              </a:rPr>
              <a:t>Query</a:t>
            </a:r>
            <a:endParaRPr lang="de-CH" sz="2400" dirty="0">
              <a:solidFill>
                <a:schemeClr val="tx2"/>
              </a:solidFill>
              <a:latin typeface="Yanone Kaffeesatz Regular" panose="02000000000000000000" pitchFamily="2" charset="0"/>
            </a:endParaRPr>
          </a:p>
        </p:txBody>
      </p:sp>
      <p:sp>
        <p:nvSpPr>
          <p:cNvPr id="21" name="Rectangle 20">
            <a:extLst>
              <a:ext uri="{FF2B5EF4-FFF2-40B4-BE49-F238E27FC236}">
                <a16:creationId xmlns:a16="http://schemas.microsoft.com/office/drawing/2014/main" id="{BB82319F-D61B-4334-BEE8-3BF8562C996A}"/>
              </a:ext>
            </a:extLst>
          </p:cNvPr>
          <p:cNvSpPr/>
          <p:nvPr/>
        </p:nvSpPr>
        <p:spPr>
          <a:xfrm>
            <a:off x="313392" y="5099583"/>
            <a:ext cx="9104928" cy="1621703"/>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2" name="Cylinder 21">
            <a:extLst>
              <a:ext uri="{FF2B5EF4-FFF2-40B4-BE49-F238E27FC236}">
                <a16:creationId xmlns:a16="http://schemas.microsoft.com/office/drawing/2014/main" id="{F856A43A-B9C2-45D0-915A-81894BA9A7D9}"/>
              </a:ext>
            </a:extLst>
          </p:cNvPr>
          <p:cNvSpPr/>
          <p:nvPr/>
        </p:nvSpPr>
        <p:spPr>
          <a:xfrm rot="16200000">
            <a:off x="4197946" y="5071104"/>
            <a:ext cx="1273275" cy="1705278"/>
          </a:xfrm>
          <a:prstGeom prst="can">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Queue</a:t>
            </a:r>
            <a:endParaRPr lang="de-CH" sz="2000" dirty="0">
              <a:latin typeface="Yanone Kaffeesatz Light" panose="02000000000000000000" pitchFamily="2" charset="0"/>
            </a:endParaRPr>
          </a:p>
        </p:txBody>
      </p:sp>
      <p:cxnSp>
        <p:nvCxnSpPr>
          <p:cNvPr id="23" name="Straight Arrow Connector 22">
            <a:extLst>
              <a:ext uri="{FF2B5EF4-FFF2-40B4-BE49-F238E27FC236}">
                <a16:creationId xmlns:a16="http://schemas.microsoft.com/office/drawing/2014/main" id="{33276D8C-46CC-4A19-B19A-F174FC4A21D2}"/>
              </a:ext>
            </a:extLst>
          </p:cNvPr>
          <p:cNvCxnSpPr>
            <a:cxnSpLocks/>
            <a:stCxn id="10" idx="3"/>
            <a:endCxn id="22" idx="4"/>
          </p:cNvCxnSpPr>
          <p:nvPr/>
        </p:nvCxnSpPr>
        <p:spPr>
          <a:xfrm>
            <a:off x="3703695" y="2898293"/>
            <a:ext cx="1130889" cy="238881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64DF8C6-F76A-485C-A619-5B68EEA17A7E}"/>
              </a:ext>
            </a:extLst>
          </p:cNvPr>
          <p:cNvSpPr txBox="1"/>
          <p:nvPr/>
        </p:nvSpPr>
        <p:spPr>
          <a:xfrm rot="3770054">
            <a:off x="4311825" y="3949619"/>
            <a:ext cx="705642" cy="461665"/>
          </a:xfrm>
          <a:prstGeom prst="rect">
            <a:avLst/>
          </a:prstGeom>
          <a:noFill/>
        </p:spPr>
        <p:txBody>
          <a:bodyPr wrap="none" rtlCol="0">
            <a:spAutoFit/>
          </a:bodyPr>
          <a:lstStyle/>
          <a:p>
            <a:r>
              <a:rPr lang="en-US" sz="2400" dirty="0">
                <a:solidFill>
                  <a:schemeClr val="tx2"/>
                </a:solidFill>
                <a:latin typeface="Yanone Kaffeesatz Regular" panose="02000000000000000000" pitchFamily="2" charset="0"/>
              </a:rPr>
              <a:t>Order</a:t>
            </a:r>
            <a:endParaRPr lang="de-CH" sz="2400" dirty="0">
              <a:solidFill>
                <a:schemeClr val="tx2"/>
              </a:solidFill>
              <a:latin typeface="Yanone Kaffeesatz Regular" panose="02000000000000000000" pitchFamily="2" charset="0"/>
            </a:endParaRPr>
          </a:p>
        </p:txBody>
      </p:sp>
      <p:sp>
        <p:nvSpPr>
          <p:cNvPr id="29" name="Flowchart: Card 28">
            <a:extLst>
              <a:ext uri="{FF2B5EF4-FFF2-40B4-BE49-F238E27FC236}">
                <a16:creationId xmlns:a16="http://schemas.microsoft.com/office/drawing/2014/main" id="{5F6EFA07-C917-4ABF-9410-9DF0B4B6986D}"/>
              </a:ext>
            </a:extLst>
          </p:cNvPr>
          <p:cNvSpPr/>
          <p:nvPr/>
        </p:nvSpPr>
        <p:spPr>
          <a:xfrm rot="3941355">
            <a:off x="4154026" y="3501814"/>
            <a:ext cx="378161" cy="349459"/>
          </a:xfrm>
          <a:prstGeom prst="flowChartPunchedCar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latin typeface="Yanone Kaffeesatz Light" panose="02000000000000000000" pitchFamily="2" charset="0"/>
            </a:endParaRPr>
          </a:p>
        </p:txBody>
      </p:sp>
      <p:cxnSp>
        <p:nvCxnSpPr>
          <p:cNvPr id="30" name="Straight Arrow Connector 29">
            <a:extLst>
              <a:ext uri="{FF2B5EF4-FFF2-40B4-BE49-F238E27FC236}">
                <a16:creationId xmlns:a16="http://schemas.microsoft.com/office/drawing/2014/main" id="{D7D51385-7276-4ACE-AA8D-C42D3DE4646F}"/>
              </a:ext>
            </a:extLst>
          </p:cNvPr>
          <p:cNvCxnSpPr>
            <a:cxnSpLocks/>
            <a:stCxn id="8" idx="2"/>
            <a:endCxn id="22" idx="4"/>
          </p:cNvCxnSpPr>
          <p:nvPr/>
        </p:nvCxnSpPr>
        <p:spPr>
          <a:xfrm flipH="1">
            <a:off x="4834584" y="3728358"/>
            <a:ext cx="2451926" cy="1558748"/>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A6F70F2-D11F-419F-BAB8-450023681DD7}"/>
              </a:ext>
            </a:extLst>
          </p:cNvPr>
          <p:cNvSpPr txBox="1"/>
          <p:nvPr/>
        </p:nvSpPr>
        <p:spPr>
          <a:xfrm>
            <a:off x="10066030" y="347668"/>
            <a:ext cx="816249"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DB Cluster</a:t>
            </a:r>
            <a:endParaRPr lang="de-CH" sz="1600" dirty="0">
              <a:solidFill>
                <a:schemeClr val="accent3"/>
              </a:solidFill>
              <a:latin typeface="Yanone Kaffeesatz Regular" panose="02000000000000000000" pitchFamily="2" charset="0"/>
            </a:endParaRPr>
          </a:p>
        </p:txBody>
      </p:sp>
      <p:sp>
        <p:nvSpPr>
          <p:cNvPr id="34" name="TextBox 33">
            <a:extLst>
              <a:ext uri="{FF2B5EF4-FFF2-40B4-BE49-F238E27FC236}">
                <a16:creationId xmlns:a16="http://schemas.microsoft.com/office/drawing/2014/main" id="{E85282C8-E63D-4B8A-922E-05A6D8908579}"/>
              </a:ext>
            </a:extLst>
          </p:cNvPr>
          <p:cNvSpPr txBox="1"/>
          <p:nvPr/>
        </p:nvSpPr>
        <p:spPr>
          <a:xfrm>
            <a:off x="4505532" y="347668"/>
            <a:ext cx="797013"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SF Cluster</a:t>
            </a:r>
            <a:endParaRPr lang="de-CH" sz="1600" dirty="0">
              <a:solidFill>
                <a:schemeClr val="accent3"/>
              </a:solidFill>
              <a:latin typeface="Yanone Kaffeesatz Regular" panose="02000000000000000000" pitchFamily="2" charset="0"/>
            </a:endParaRPr>
          </a:p>
        </p:txBody>
      </p:sp>
      <p:sp>
        <p:nvSpPr>
          <p:cNvPr id="35" name="TextBox 34">
            <a:extLst>
              <a:ext uri="{FF2B5EF4-FFF2-40B4-BE49-F238E27FC236}">
                <a16:creationId xmlns:a16="http://schemas.microsoft.com/office/drawing/2014/main" id="{C0F09BA4-28F2-4A9D-B9FD-F57AE6801503}"/>
              </a:ext>
            </a:extLst>
          </p:cNvPr>
          <p:cNvSpPr txBox="1"/>
          <p:nvPr/>
        </p:nvSpPr>
        <p:spPr>
          <a:xfrm>
            <a:off x="454350" y="5153348"/>
            <a:ext cx="1321196"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Messaging Cluster</a:t>
            </a:r>
            <a:endParaRPr lang="de-CH" sz="1600" dirty="0">
              <a:solidFill>
                <a:schemeClr val="accent3"/>
              </a:solidFill>
              <a:latin typeface="Yanone Kaffeesatz Regular" panose="02000000000000000000" pitchFamily="2" charset="0"/>
            </a:endParaRPr>
          </a:p>
        </p:txBody>
      </p:sp>
      <p:sp>
        <p:nvSpPr>
          <p:cNvPr id="31" name="Cylinder 30">
            <a:extLst>
              <a:ext uri="{FF2B5EF4-FFF2-40B4-BE49-F238E27FC236}">
                <a16:creationId xmlns:a16="http://schemas.microsoft.com/office/drawing/2014/main" id="{398D7DE9-BF88-42EE-AB6F-5E60BF0C6D07}"/>
              </a:ext>
            </a:extLst>
          </p:cNvPr>
          <p:cNvSpPr/>
          <p:nvPr/>
        </p:nvSpPr>
        <p:spPr>
          <a:xfrm>
            <a:off x="6159219" y="2579337"/>
            <a:ext cx="714393" cy="637910"/>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RC</a:t>
            </a:r>
          </a:p>
        </p:txBody>
      </p:sp>
    </p:spTree>
    <p:extLst>
      <p:ext uri="{BB962C8B-B14F-4D97-AF65-F5344CB8AC3E}">
        <p14:creationId xmlns:p14="http://schemas.microsoft.com/office/powerpoint/2010/main" val="674099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7363"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a:t>
            </a:r>
            <a:endParaRPr lang="de-CH" sz="2400" dirty="0">
              <a:latin typeface="Yanone Kaffeesatz Light" panose="02000000000000000000" pitchFamily="2" charset="0"/>
            </a:endParaRPr>
          </a:p>
        </p:txBody>
      </p:sp>
      <p:sp>
        <p:nvSpPr>
          <p:cNvPr id="9" name="Rectangle 8"/>
          <p:cNvSpPr/>
          <p:nvPr/>
        </p:nvSpPr>
        <p:spPr>
          <a:xfrm>
            <a:off x="7280312" y="1393075"/>
            <a:ext cx="3077550" cy="10836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Back (Part 1)</a:t>
            </a:r>
            <a:endParaRPr lang="de-CH" sz="2400" dirty="0">
              <a:latin typeface="Yanone Kaffeesatz Light" panose="02000000000000000000" pitchFamily="2" charset="0"/>
            </a:endParaRPr>
          </a:p>
        </p:txBody>
      </p:sp>
      <p:sp>
        <p:nvSpPr>
          <p:cNvPr id="13" name="Rectangle 12"/>
          <p:cNvSpPr/>
          <p:nvPr/>
        </p:nvSpPr>
        <p:spPr>
          <a:xfrm>
            <a:off x="7280310" y="2837985"/>
            <a:ext cx="3077552"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Back (Part 2)</a:t>
            </a:r>
            <a:endParaRPr lang="de-CH" sz="2400" dirty="0">
              <a:latin typeface="Yanone Kaffeesatz Light" panose="02000000000000000000" pitchFamily="2" charset="0"/>
            </a:endParaRPr>
          </a:p>
        </p:txBody>
      </p:sp>
      <p:sp>
        <p:nvSpPr>
          <p:cNvPr id="14" name="Rectangle 13"/>
          <p:cNvSpPr/>
          <p:nvPr/>
        </p:nvSpPr>
        <p:spPr>
          <a:xfrm>
            <a:off x="7280310" y="4113610"/>
            <a:ext cx="3077551"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Back (Part 3)</a:t>
            </a:r>
            <a:endParaRPr lang="de-CH" sz="2400" dirty="0">
              <a:latin typeface="Yanone Kaffeesatz Light" panose="02000000000000000000" pitchFamily="2" charset="0"/>
            </a:endParaRPr>
          </a:p>
        </p:txBody>
      </p:sp>
      <p:sp>
        <p:nvSpPr>
          <p:cNvPr id="16" name="Rectangle 15"/>
          <p:cNvSpPr/>
          <p:nvPr/>
        </p:nvSpPr>
        <p:spPr>
          <a:xfrm>
            <a:off x="5993780" y="936703"/>
            <a:ext cx="4878660"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8" name="Straight Arrow Connector 17"/>
          <p:cNvCxnSpPr>
            <a:cxnSpLocks/>
            <a:stCxn id="2" idx="3"/>
            <a:endCxn id="13" idx="1"/>
          </p:cNvCxnSpPr>
          <p:nvPr/>
        </p:nvCxnSpPr>
        <p:spPr>
          <a:xfrm>
            <a:off x="4171666" y="3295185"/>
            <a:ext cx="3108644"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a:stCxn id="2" idx="3"/>
            <a:endCxn id="9" idx="1"/>
          </p:cNvCxnSpPr>
          <p:nvPr/>
        </p:nvCxnSpPr>
        <p:spPr>
          <a:xfrm flipV="1">
            <a:off x="4171666" y="1934918"/>
            <a:ext cx="3108646" cy="1360267"/>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a:stCxn id="2" idx="3"/>
            <a:endCxn id="14" idx="1"/>
          </p:cNvCxnSpPr>
          <p:nvPr/>
        </p:nvCxnSpPr>
        <p:spPr>
          <a:xfrm>
            <a:off x="4171666" y="3295185"/>
            <a:ext cx="3108644" cy="127562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188599" y="4345220"/>
            <a:ext cx="4033231" cy="2123658"/>
          </a:xfrm>
          <a:prstGeom prst="rect">
            <a:avLst/>
          </a:prstGeom>
          <a:noFill/>
        </p:spPr>
        <p:txBody>
          <a:bodyPr wrap="square" rtlCol="0">
            <a:spAutoFit/>
          </a:bodyPr>
          <a:lstStyle/>
          <a:p>
            <a:pPr algn="ctr"/>
            <a:r>
              <a:rPr lang="en-US" sz="6600" dirty="0">
                <a:solidFill>
                  <a:schemeClr val="accent2"/>
                </a:solidFill>
                <a:latin typeface="Yanone Kaffeesatz Regular" panose="02000000000000000000" pitchFamily="2" charset="0"/>
              </a:rPr>
              <a:t>Fanout Querying</a:t>
            </a:r>
            <a:endParaRPr lang="de-CH" sz="6600" dirty="0">
              <a:solidFill>
                <a:schemeClr val="accent2"/>
              </a:solidFill>
              <a:latin typeface="Yanone Kaffeesatz Regular" panose="02000000000000000000" pitchFamily="2" charset="0"/>
            </a:endParaRPr>
          </a:p>
        </p:txBody>
      </p:sp>
      <p:sp>
        <p:nvSpPr>
          <p:cNvPr id="19" name="Cylinder 18">
            <a:extLst>
              <a:ext uri="{FF2B5EF4-FFF2-40B4-BE49-F238E27FC236}">
                <a16:creationId xmlns:a16="http://schemas.microsoft.com/office/drawing/2014/main" id="{DC4EAD68-4A4B-494D-A5A8-2F384C7D44DB}"/>
              </a:ext>
            </a:extLst>
          </p:cNvPr>
          <p:cNvSpPr/>
          <p:nvPr/>
        </p:nvSpPr>
        <p:spPr>
          <a:xfrm>
            <a:off x="7380057" y="1615963"/>
            <a:ext cx="714393" cy="637910"/>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RC</a:t>
            </a:r>
          </a:p>
        </p:txBody>
      </p:sp>
      <p:sp>
        <p:nvSpPr>
          <p:cNvPr id="20" name="Cylinder 19">
            <a:extLst>
              <a:ext uri="{FF2B5EF4-FFF2-40B4-BE49-F238E27FC236}">
                <a16:creationId xmlns:a16="http://schemas.microsoft.com/office/drawing/2014/main" id="{7EC8F1ED-7632-4788-8F30-2A0B7CDBAFEA}"/>
              </a:ext>
            </a:extLst>
          </p:cNvPr>
          <p:cNvSpPr/>
          <p:nvPr/>
        </p:nvSpPr>
        <p:spPr>
          <a:xfrm>
            <a:off x="7380056" y="2976133"/>
            <a:ext cx="714393" cy="637910"/>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RC</a:t>
            </a:r>
          </a:p>
        </p:txBody>
      </p:sp>
      <p:sp>
        <p:nvSpPr>
          <p:cNvPr id="21" name="Cylinder 20">
            <a:extLst>
              <a:ext uri="{FF2B5EF4-FFF2-40B4-BE49-F238E27FC236}">
                <a16:creationId xmlns:a16="http://schemas.microsoft.com/office/drawing/2014/main" id="{A350E48D-61C8-4522-83B4-9F38F24DC959}"/>
              </a:ext>
            </a:extLst>
          </p:cNvPr>
          <p:cNvSpPr/>
          <p:nvPr/>
        </p:nvSpPr>
        <p:spPr>
          <a:xfrm>
            <a:off x="7380055" y="4251855"/>
            <a:ext cx="714393" cy="637910"/>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RC</a:t>
            </a:r>
          </a:p>
        </p:txBody>
      </p:sp>
    </p:spTree>
    <p:extLst>
      <p:ext uri="{BB962C8B-B14F-4D97-AF65-F5344CB8AC3E}">
        <p14:creationId xmlns:p14="http://schemas.microsoft.com/office/powerpoint/2010/main" val="188375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7363"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a:t>
            </a:r>
            <a:endParaRPr lang="de-CH" sz="2400" dirty="0">
              <a:latin typeface="Yanone Kaffeesatz Light" panose="02000000000000000000" pitchFamily="2" charset="0"/>
            </a:endParaRPr>
          </a:p>
        </p:txBody>
      </p:sp>
      <p:sp>
        <p:nvSpPr>
          <p:cNvPr id="3" name="Cylinder 2"/>
          <p:cNvSpPr/>
          <p:nvPr/>
        </p:nvSpPr>
        <p:spPr>
          <a:xfrm rot="16200000">
            <a:off x="6781246" y="1289476"/>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Back-Part1</a:t>
            </a:r>
            <a:endParaRPr lang="de-CH" sz="2000" dirty="0">
              <a:latin typeface="Yanone Kaffeesatz Light" panose="02000000000000000000" pitchFamily="2" charset="0"/>
            </a:endParaRPr>
          </a:p>
        </p:txBody>
      </p:sp>
      <p:sp>
        <p:nvSpPr>
          <p:cNvPr id="9" name="Rectangle 8"/>
          <p:cNvSpPr/>
          <p:nvPr/>
        </p:nvSpPr>
        <p:spPr>
          <a:xfrm>
            <a:off x="8276626" y="1562361"/>
            <a:ext cx="2476718"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Back (Part1)</a:t>
            </a:r>
            <a:endParaRPr lang="de-CH" sz="2400" dirty="0">
              <a:latin typeface="Yanone Kaffeesatz Light" panose="02000000000000000000" pitchFamily="2" charset="0"/>
            </a:endParaRPr>
          </a:p>
        </p:txBody>
      </p:sp>
      <p:sp>
        <p:nvSpPr>
          <p:cNvPr id="11" name="Cylinder 10"/>
          <p:cNvSpPr/>
          <p:nvPr/>
        </p:nvSpPr>
        <p:spPr>
          <a:xfrm rot="16200000">
            <a:off x="6781244" y="2565101"/>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Back-Part2</a:t>
            </a:r>
            <a:endParaRPr lang="de-CH" sz="2000" dirty="0">
              <a:latin typeface="Yanone Kaffeesatz Light" panose="02000000000000000000" pitchFamily="2" charset="0"/>
            </a:endParaRPr>
          </a:p>
        </p:txBody>
      </p:sp>
      <p:sp>
        <p:nvSpPr>
          <p:cNvPr id="12" name="Cylinder 11"/>
          <p:cNvSpPr/>
          <p:nvPr/>
        </p:nvSpPr>
        <p:spPr>
          <a:xfrm rot="16200000">
            <a:off x="6781245" y="3840725"/>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Back-Part3</a:t>
            </a:r>
            <a:endParaRPr lang="de-CH" sz="2000" dirty="0">
              <a:latin typeface="Yanone Kaffeesatz Light" panose="02000000000000000000" pitchFamily="2" charset="0"/>
            </a:endParaRPr>
          </a:p>
        </p:txBody>
      </p:sp>
      <p:sp>
        <p:nvSpPr>
          <p:cNvPr id="13" name="Rectangle 12"/>
          <p:cNvSpPr/>
          <p:nvPr/>
        </p:nvSpPr>
        <p:spPr>
          <a:xfrm>
            <a:off x="8276626" y="2837985"/>
            <a:ext cx="2476718"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Back (Part2)</a:t>
            </a:r>
            <a:endParaRPr lang="de-CH" sz="2400" dirty="0">
              <a:latin typeface="Yanone Kaffeesatz Light" panose="02000000000000000000" pitchFamily="2" charset="0"/>
            </a:endParaRPr>
          </a:p>
        </p:txBody>
      </p:sp>
      <p:sp>
        <p:nvSpPr>
          <p:cNvPr id="14" name="Rectangle 13"/>
          <p:cNvSpPr/>
          <p:nvPr/>
        </p:nvSpPr>
        <p:spPr>
          <a:xfrm>
            <a:off x="8276626" y="4113610"/>
            <a:ext cx="2476718"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Back (Part3)</a:t>
            </a:r>
            <a:endParaRPr lang="de-CH" sz="2400" dirty="0">
              <a:latin typeface="Yanone Kaffeesatz Light" panose="02000000000000000000" pitchFamily="2" charset="0"/>
            </a:endParaRPr>
          </a:p>
        </p:txBody>
      </p:sp>
      <p:sp>
        <p:nvSpPr>
          <p:cNvPr id="16" name="Rectangle 15"/>
          <p:cNvSpPr/>
          <p:nvPr/>
        </p:nvSpPr>
        <p:spPr>
          <a:xfrm>
            <a:off x="5993780" y="936703"/>
            <a:ext cx="4878660"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TextBox 16"/>
          <p:cNvSpPr txBox="1"/>
          <p:nvPr/>
        </p:nvSpPr>
        <p:spPr>
          <a:xfrm>
            <a:off x="5993780" y="931410"/>
            <a:ext cx="166103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Receiver</a:t>
            </a:r>
            <a:endParaRPr lang="de-CH" sz="2400" dirty="0">
              <a:solidFill>
                <a:schemeClr val="accent3"/>
              </a:solidFill>
              <a:latin typeface="Yanone Kaffeesatz Regular" panose="02000000000000000000" pitchFamily="2" charset="0"/>
            </a:endParaRPr>
          </a:p>
        </p:txBody>
      </p:sp>
      <p:cxnSp>
        <p:nvCxnSpPr>
          <p:cNvPr id="18" name="Straight Arrow Connector 17"/>
          <p:cNvCxnSpPr>
            <a:cxnSpLocks/>
            <a:stCxn id="2" idx="3"/>
            <a:endCxn id="11" idx="1"/>
          </p:cNvCxnSpPr>
          <p:nvPr/>
        </p:nvCxnSpPr>
        <p:spPr>
          <a:xfrm>
            <a:off x="4171666" y="3295185"/>
            <a:ext cx="2336693" cy="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a:stCxn id="2" idx="3"/>
            <a:endCxn id="3" idx="1"/>
          </p:cNvCxnSpPr>
          <p:nvPr/>
        </p:nvCxnSpPr>
        <p:spPr>
          <a:xfrm flipV="1">
            <a:off x="4171666" y="2019562"/>
            <a:ext cx="2336695" cy="127562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a:stCxn id="2" idx="3"/>
            <a:endCxn id="12" idx="1"/>
          </p:cNvCxnSpPr>
          <p:nvPr/>
        </p:nvCxnSpPr>
        <p:spPr>
          <a:xfrm>
            <a:off x="4171666" y="3295185"/>
            <a:ext cx="2336694" cy="127562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1" name="Flowchart: Card 30"/>
          <p:cNvSpPr/>
          <p:nvPr/>
        </p:nvSpPr>
        <p:spPr>
          <a:xfrm>
            <a:off x="3704697" y="250923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sp>
        <p:nvSpPr>
          <p:cNvPr id="34" name="TextBox 33"/>
          <p:cNvSpPr txBox="1"/>
          <p:nvPr/>
        </p:nvSpPr>
        <p:spPr>
          <a:xfrm>
            <a:off x="1188599" y="4345220"/>
            <a:ext cx="4033231" cy="2123658"/>
          </a:xfrm>
          <a:prstGeom prst="rect">
            <a:avLst/>
          </a:prstGeom>
          <a:noFill/>
        </p:spPr>
        <p:txBody>
          <a:bodyPr wrap="square" rtlCol="0">
            <a:spAutoFit/>
          </a:bodyPr>
          <a:lstStyle/>
          <a:p>
            <a:pPr algn="ctr"/>
            <a:r>
              <a:rPr lang="en-US" sz="6600" dirty="0">
                <a:solidFill>
                  <a:schemeClr val="accent2"/>
                </a:solidFill>
                <a:latin typeface="Yanone Kaffeesatz Regular" panose="02000000000000000000" pitchFamily="2" charset="0"/>
              </a:rPr>
              <a:t>Sender Side </a:t>
            </a:r>
            <a:br>
              <a:rPr lang="en-US" sz="6600" dirty="0">
                <a:solidFill>
                  <a:schemeClr val="accent2"/>
                </a:solidFill>
                <a:latin typeface="Yanone Kaffeesatz Regular" panose="02000000000000000000" pitchFamily="2" charset="0"/>
              </a:rPr>
            </a:br>
            <a:r>
              <a:rPr lang="en-US" sz="6600" dirty="0">
                <a:solidFill>
                  <a:schemeClr val="accent2"/>
                </a:solidFill>
                <a:latin typeface="Yanone Kaffeesatz Regular" panose="02000000000000000000" pitchFamily="2" charset="0"/>
              </a:rPr>
              <a:t>Distribution</a:t>
            </a:r>
            <a:endParaRPr lang="de-CH" sz="6600" dirty="0">
              <a:solidFill>
                <a:schemeClr val="accent2"/>
              </a:solidFill>
              <a:latin typeface="Yanone Kaffeesatz Regular" panose="02000000000000000000" pitchFamily="2" charset="0"/>
            </a:endParaRPr>
          </a:p>
        </p:txBody>
      </p:sp>
      <p:sp>
        <p:nvSpPr>
          <p:cNvPr id="4" name="Rectangle 3"/>
          <p:cNvSpPr/>
          <p:nvPr/>
        </p:nvSpPr>
        <p:spPr>
          <a:xfrm>
            <a:off x="3861251" y="2172364"/>
            <a:ext cx="579005" cy="369332"/>
          </a:xfrm>
          <a:prstGeom prst="rect">
            <a:avLst/>
          </a:prstGeom>
        </p:spPr>
        <p:txBody>
          <a:bodyPr wrap="none">
            <a:spAutoFit/>
          </a:bodyPr>
          <a:lstStyle/>
          <a:p>
            <a:r>
              <a:rPr lang="en-US" dirty="0">
                <a:solidFill>
                  <a:schemeClr val="accent2"/>
                </a:solidFill>
                <a:latin typeface="Yanone Kaffeesatz Regular" panose="02000000000000000000" pitchFamily="2" charset="0"/>
              </a:rPr>
              <a:t>Order</a:t>
            </a:r>
            <a:endParaRPr lang="de-CH" dirty="0">
              <a:solidFill>
                <a:schemeClr val="accent2"/>
              </a:solidFill>
            </a:endParaRPr>
          </a:p>
        </p:txBody>
      </p:sp>
      <p:sp>
        <p:nvSpPr>
          <p:cNvPr id="19" name="Cylinder 18">
            <a:extLst>
              <a:ext uri="{FF2B5EF4-FFF2-40B4-BE49-F238E27FC236}">
                <a16:creationId xmlns:a16="http://schemas.microsoft.com/office/drawing/2014/main" id="{DC4EAD68-4A4B-494D-A5A8-2F384C7D44DB}"/>
              </a:ext>
            </a:extLst>
          </p:cNvPr>
          <p:cNvSpPr/>
          <p:nvPr/>
        </p:nvSpPr>
        <p:spPr>
          <a:xfrm>
            <a:off x="8355419" y="1818127"/>
            <a:ext cx="452990" cy="402870"/>
          </a:xfrm>
          <a:prstGeom prst="can">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RC</a:t>
            </a:r>
          </a:p>
        </p:txBody>
      </p:sp>
      <p:sp>
        <p:nvSpPr>
          <p:cNvPr id="20" name="Cylinder 19">
            <a:extLst>
              <a:ext uri="{FF2B5EF4-FFF2-40B4-BE49-F238E27FC236}">
                <a16:creationId xmlns:a16="http://schemas.microsoft.com/office/drawing/2014/main" id="{969E08D1-E0DD-49E9-AF9A-A4782C5F5F27}"/>
              </a:ext>
            </a:extLst>
          </p:cNvPr>
          <p:cNvSpPr/>
          <p:nvPr/>
        </p:nvSpPr>
        <p:spPr>
          <a:xfrm>
            <a:off x="8375554" y="3093750"/>
            <a:ext cx="452990" cy="402870"/>
          </a:xfrm>
          <a:prstGeom prst="can">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RC</a:t>
            </a:r>
          </a:p>
        </p:txBody>
      </p:sp>
      <p:sp>
        <p:nvSpPr>
          <p:cNvPr id="21" name="Cylinder 20">
            <a:extLst>
              <a:ext uri="{FF2B5EF4-FFF2-40B4-BE49-F238E27FC236}">
                <a16:creationId xmlns:a16="http://schemas.microsoft.com/office/drawing/2014/main" id="{114999FB-6398-4AEE-8218-E4683771D1A8}"/>
              </a:ext>
            </a:extLst>
          </p:cNvPr>
          <p:cNvSpPr/>
          <p:nvPr/>
        </p:nvSpPr>
        <p:spPr>
          <a:xfrm>
            <a:off x="8355419" y="4369375"/>
            <a:ext cx="452990" cy="402870"/>
          </a:xfrm>
          <a:prstGeom prst="can">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RC</a:t>
            </a:r>
          </a:p>
        </p:txBody>
      </p:sp>
    </p:spTree>
    <p:extLst>
      <p:ext uri="{BB962C8B-B14F-4D97-AF65-F5344CB8AC3E}">
        <p14:creationId xmlns:p14="http://schemas.microsoft.com/office/powerpoint/2010/main" val="3368957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7997" y="1174537"/>
            <a:ext cx="10936007"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chocolate</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627997" y="961799"/>
            <a:ext cx="241604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A Tale of</a:t>
            </a:r>
            <a:endParaRPr lang="de-CH" sz="6600" dirty="0">
              <a:solidFill>
                <a:schemeClr val="tx2"/>
              </a:solidFill>
            </a:endParaRPr>
          </a:p>
        </p:txBody>
      </p:sp>
    </p:spTree>
    <p:extLst>
      <p:ext uri="{BB962C8B-B14F-4D97-AF65-F5344CB8AC3E}">
        <p14:creationId xmlns:p14="http://schemas.microsoft.com/office/powerpoint/2010/main" val="2949078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1188599" y="4345220"/>
            <a:ext cx="4033231" cy="2123658"/>
          </a:xfrm>
          <a:prstGeom prst="rect">
            <a:avLst/>
          </a:prstGeom>
          <a:noFill/>
        </p:spPr>
        <p:txBody>
          <a:bodyPr wrap="square" rtlCol="0">
            <a:spAutoFit/>
          </a:bodyPr>
          <a:lstStyle/>
          <a:p>
            <a:pPr algn="ctr"/>
            <a:r>
              <a:rPr lang="en-US" sz="6600" dirty="0">
                <a:solidFill>
                  <a:schemeClr val="accent2"/>
                </a:solidFill>
                <a:latin typeface="Yanone Kaffeesatz Regular" panose="02000000000000000000" pitchFamily="2" charset="0"/>
              </a:rPr>
              <a:t>Receiver Side </a:t>
            </a:r>
            <a:br>
              <a:rPr lang="en-US" sz="6600" dirty="0">
                <a:solidFill>
                  <a:schemeClr val="accent2"/>
                </a:solidFill>
                <a:latin typeface="Yanone Kaffeesatz Regular" panose="02000000000000000000" pitchFamily="2" charset="0"/>
              </a:rPr>
            </a:br>
            <a:r>
              <a:rPr lang="en-US" sz="6600" dirty="0">
                <a:solidFill>
                  <a:schemeClr val="accent2"/>
                </a:solidFill>
                <a:latin typeface="Yanone Kaffeesatz Regular" panose="02000000000000000000" pitchFamily="2" charset="0"/>
              </a:rPr>
              <a:t>Distribution</a:t>
            </a:r>
            <a:endParaRPr lang="de-CH" sz="6600" dirty="0">
              <a:solidFill>
                <a:schemeClr val="accent2"/>
              </a:solidFill>
              <a:latin typeface="Yanone Kaffeesatz Regular" panose="02000000000000000000" pitchFamily="2" charset="0"/>
            </a:endParaRPr>
          </a:p>
        </p:txBody>
      </p:sp>
      <p:sp>
        <p:nvSpPr>
          <p:cNvPr id="28" name="Rectangle 27"/>
          <p:cNvSpPr/>
          <p:nvPr/>
        </p:nvSpPr>
        <p:spPr>
          <a:xfrm>
            <a:off x="2227363"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Back</a:t>
            </a:r>
            <a:endParaRPr lang="de-CH" sz="2400" dirty="0">
              <a:latin typeface="Yanone Kaffeesatz Light" panose="02000000000000000000" pitchFamily="2" charset="0"/>
            </a:endParaRPr>
          </a:p>
        </p:txBody>
      </p:sp>
      <p:sp>
        <p:nvSpPr>
          <p:cNvPr id="29" name="Cylinder 28"/>
          <p:cNvSpPr/>
          <p:nvPr/>
        </p:nvSpPr>
        <p:spPr>
          <a:xfrm rot="16200000">
            <a:off x="9812118" y="1196344"/>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Shipping-Part1</a:t>
            </a:r>
            <a:endParaRPr lang="de-CH" sz="2000" dirty="0">
              <a:latin typeface="Yanone Kaffeesatz Light" panose="02000000000000000000" pitchFamily="2" charset="0"/>
            </a:endParaRPr>
          </a:p>
        </p:txBody>
      </p:sp>
      <p:sp>
        <p:nvSpPr>
          <p:cNvPr id="32" name="Rectangle 31"/>
          <p:cNvSpPr/>
          <p:nvPr/>
        </p:nvSpPr>
        <p:spPr>
          <a:xfrm>
            <a:off x="7080195" y="1562361"/>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 (Part1)</a:t>
            </a:r>
            <a:endParaRPr lang="de-CH" sz="2400" dirty="0">
              <a:latin typeface="Yanone Kaffeesatz Light" panose="02000000000000000000" pitchFamily="2" charset="0"/>
            </a:endParaRPr>
          </a:p>
        </p:txBody>
      </p:sp>
      <p:sp>
        <p:nvSpPr>
          <p:cNvPr id="33" name="Rectangle 32"/>
          <p:cNvSpPr/>
          <p:nvPr/>
        </p:nvSpPr>
        <p:spPr>
          <a:xfrm>
            <a:off x="7080195" y="39216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 (Part2)</a:t>
            </a:r>
            <a:endParaRPr lang="de-CH" sz="2400" dirty="0">
              <a:latin typeface="Yanone Kaffeesatz Light" panose="02000000000000000000" pitchFamily="2" charset="0"/>
            </a:endParaRPr>
          </a:p>
        </p:txBody>
      </p:sp>
      <p:sp>
        <p:nvSpPr>
          <p:cNvPr id="36" name="Rectangle 35"/>
          <p:cNvSpPr/>
          <p:nvPr/>
        </p:nvSpPr>
        <p:spPr>
          <a:xfrm>
            <a:off x="5268951" y="936703"/>
            <a:ext cx="6038865"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0" name="TextBox 39"/>
          <p:cNvSpPr txBox="1"/>
          <p:nvPr/>
        </p:nvSpPr>
        <p:spPr>
          <a:xfrm>
            <a:off x="5993780" y="931410"/>
            <a:ext cx="2912977"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Subscriber “Shipping”</a:t>
            </a:r>
            <a:endParaRPr lang="de-CH" sz="2400" dirty="0">
              <a:solidFill>
                <a:schemeClr val="accent3"/>
              </a:solidFill>
              <a:latin typeface="Yanone Kaffeesatz Regular" panose="02000000000000000000" pitchFamily="2" charset="0"/>
            </a:endParaRPr>
          </a:p>
        </p:txBody>
      </p:sp>
      <p:cxnSp>
        <p:nvCxnSpPr>
          <p:cNvPr id="41" name="Straight Arrow Connector 40"/>
          <p:cNvCxnSpPr>
            <a:cxnSpLocks/>
            <a:stCxn id="28" idx="3"/>
            <a:endCxn id="36" idx="1"/>
          </p:cNvCxnSpPr>
          <p:nvPr/>
        </p:nvCxnSpPr>
        <p:spPr>
          <a:xfrm>
            <a:off x="4171666" y="3295185"/>
            <a:ext cx="1097285"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3" name="Flowchart: Card 42"/>
          <p:cNvSpPr/>
          <p:nvPr/>
        </p:nvSpPr>
        <p:spPr>
          <a:xfrm>
            <a:off x="3704697" y="250923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sp>
        <p:nvSpPr>
          <p:cNvPr id="44" name="Cylinder 43"/>
          <p:cNvSpPr/>
          <p:nvPr/>
        </p:nvSpPr>
        <p:spPr>
          <a:xfrm rot="16200000">
            <a:off x="5552045" y="2648482"/>
            <a:ext cx="914400" cy="1293403"/>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a:t>
            </a:r>
            <a:endParaRPr lang="de-CH" sz="2400" dirty="0">
              <a:latin typeface="Yanone Kaffeesatz Light" panose="02000000000000000000" pitchFamily="2" charset="0"/>
            </a:endParaRPr>
          </a:p>
        </p:txBody>
      </p:sp>
      <p:sp>
        <p:nvSpPr>
          <p:cNvPr id="45" name="Cylinder 44"/>
          <p:cNvSpPr/>
          <p:nvPr/>
        </p:nvSpPr>
        <p:spPr>
          <a:xfrm rot="16200000">
            <a:off x="9812118" y="3558299"/>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Shipping-Part2</a:t>
            </a:r>
            <a:endParaRPr lang="de-CH" sz="2000" dirty="0">
              <a:latin typeface="Yanone Kaffeesatz Light" panose="02000000000000000000" pitchFamily="2" charset="0"/>
            </a:endParaRPr>
          </a:p>
        </p:txBody>
      </p:sp>
      <p:cxnSp>
        <p:nvCxnSpPr>
          <p:cNvPr id="47" name="Straight Arrow Connector 46"/>
          <p:cNvCxnSpPr>
            <a:cxnSpLocks/>
            <a:stCxn id="32" idx="1"/>
            <a:endCxn id="44" idx="3"/>
          </p:cNvCxnSpPr>
          <p:nvPr/>
        </p:nvCxnSpPr>
        <p:spPr>
          <a:xfrm flipH="1">
            <a:off x="6655947" y="2019561"/>
            <a:ext cx="424248" cy="127562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a:stCxn id="33" idx="1"/>
            <a:endCxn id="44" idx="3"/>
          </p:cNvCxnSpPr>
          <p:nvPr/>
        </p:nvCxnSpPr>
        <p:spPr>
          <a:xfrm flipH="1" flipV="1">
            <a:off x="6655947" y="3295184"/>
            <a:ext cx="424248" cy="108368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cxnSpLocks/>
          </p:cNvCxnSpPr>
          <p:nvPr/>
        </p:nvCxnSpPr>
        <p:spPr>
          <a:xfrm>
            <a:off x="9024498" y="4378869"/>
            <a:ext cx="424249"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cxnSpLocks/>
          </p:cNvCxnSpPr>
          <p:nvPr/>
        </p:nvCxnSpPr>
        <p:spPr>
          <a:xfrm>
            <a:off x="9024498" y="2019561"/>
            <a:ext cx="424249"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cxnSpLocks/>
            <a:stCxn id="32" idx="3"/>
            <a:endCxn id="45" idx="1"/>
          </p:cNvCxnSpPr>
          <p:nvPr/>
        </p:nvCxnSpPr>
        <p:spPr>
          <a:xfrm>
            <a:off x="9024498" y="2019561"/>
            <a:ext cx="424249" cy="2359309"/>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3484073" y="2155962"/>
            <a:ext cx="1236236"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OrderAccepted</a:t>
            </a:r>
            <a:endParaRPr lang="de-CH" dirty="0">
              <a:solidFill>
                <a:schemeClr val="accent2"/>
              </a:solidFill>
            </a:endParaRPr>
          </a:p>
        </p:txBody>
      </p:sp>
      <p:sp>
        <p:nvSpPr>
          <p:cNvPr id="56" name="TextBox 55"/>
          <p:cNvSpPr txBox="1"/>
          <p:nvPr/>
        </p:nvSpPr>
        <p:spPr>
          <a:xfrm>
            <a:off x="1858443" y="1221031"/>
            <a:ext cx="2682145" cy="461665"/>
          </a:xfrm>
          <a:prstGeom prst="rect">
            <a:avLst/>
          </a:prstGeom>
          <a:noFill/>
        </p:spPr>
        <p:txBody>
          <a:bodyPr wrap="none" rtlCol="0">
            <a:spAutoFit/>
          </a:bodyPr>
          <a:lstStyle/>
          <a:p>
            <a:pPr algn="ctr"/>
            <a:r>
              <a:rPr lang="en-US" sz="2400" dirty="0">
                <a:solidFill>
                  <a:schemeClr val="accent3"/>
                </a:solidFill>
                <a:latin typeface="Yanone Kaffeesatz Regular" panose="02000000000000000000" pitchFamily="2" charset="0"/>
              </a:rPr>
              <a:t>Different bounded context</a:t>
            </a:r>
          </a:p>
        </p:txBody>
      </p:sp>
    </p:spTree>
    <p:extLst>
      <p:ext uri="{BB962C8B-B14F-4D97-AF65-F5344CB8AC3E}">
        <p14:creationId xmlns:p14="http://schemas.microsoft.com/office/powerpoint/2010/main" val="3297968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2697715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
        <p:nvSpPr>
          <p:cNvPr id="4" name="Rectangle 3"/>
          <p:cNvSpPr/>
          <p:nvPr/>
        </p:nvSpPr>
        <p:spPr>
          <a:xfrm>
            <a:off x="6485271" y="1443841"/>
            <a:ext cx="5706729" cy="3970318"/>
          </a:xfrm>
          <a:prstGeom prst="rect">
            <a:avLst/>
          </a:prstGeom>
        </p:spPr>
        <p:txBody>
          <a:bodyPr wrap="square">
            <a:spAutoFit/>
          </a:bodyPr>
          <a:lstStyle/>
          <a:p>
            <a:r>
              <a:rPr lang="en-US" sz="3600" dirty="0" err="1">
                <a:solidFill>
                  <a:schemeClr val="tx2"/>
                </a:solidFill>
                <a:latin typeface="Yanone Kaffeesatz Regular" panose="02000000000000000000" pitchFamily="2" charset="0"/>
              </a:rPr>
              <a:t>Stateful</a:t>
            </a:r>
            <a:r>
              <a:rPr lang="en-US" sz="3600" dirty="0">
                <a:solidFill>
                  <a:schemeClr val="tx2"/>
                </a:solidFill>
                <a:latin typeface="Yanone Kaffeesatz Regular" panose="02000000000000000000" pitchFamily="2" charset="0"/>
              </a:rPr>
              <a:t> computation with low latency requires </a:t>
            </a:r>
            <a:r>
              <a:rPr lang="en-US" sz="3600" dirty="0">
                <a:solidFill>
                  <a:schemeClr val="accent4"/>
                </a:solidFill>
                <a:latin typeface="Yanone Kaffeesatz Regular" panose="02000000000000000000" pitchFamily="2" charset="0"/>
              </a:rPr>
              <a:t>smart routing</a:t>
            </a:r>
            <a:endParaRPr lang="en-US" sz="3600" dirty="0">
              <a:solidFill>
                <a:schemeClr val="tx2"/>
              </a:solidFill>
              <a:latin typeface="Yanone Kaffeesatz Regular" panose="02000000000000000000" pitchFamily="2" charset="0"/>
            </a:endParaRPr>
          </a:p>
          <a:p>
            <a:endParaRPr lang="en-US" sz="3600" dirty="0">
              <a:solidFill>
                <a:schemeClr val="tx2"/>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Service Fabric with stateless and </a:t>
            </a:r>
            <a:r>
              <a:rPr lang="en-US" sz="3600" dirty="0" err="1">
                <a:solidFill>
                  <a:schemeClr val="accent4"/>
                </a:solidFill>
                <a:latin typeface="Yanone Kaffeesatz Regular" panose="02000000000000000000" pitchFamily="2" charset="0"/>
              </a:rPr>
              <a:t>stateful</a:t>
            </a:r>
            <a:r>
              <a:rPr lang="en-US" sz="3600" dirty="0">
                <a:solidFill>
                  <a:schemeClr val="tx2"/>
                </a:solidFill>
                <a:latin typeface="Yanone Kaffeesatz Regular" panose="02000000000000000000" pitchFamily="2" charset="0"/>
              </a:rPr>
              <a:t> services </a:t>
            </a:r>
            <a:r>
              <a:rPr lang="en-US" sz="3600" dirty="0">
                <a:solidFill>
                  <a:schemeClr val="accent4"/>
                </a:solidFill>
                <a:latin typeface="Yanone Kaffeesatz Regular" panose="02000000000000000000" pitchFamily="2" charset="0"/>
              </a:rPr>
              <a:t>combined with</a:t>
            </a:r>
            <a:r>
              <a:rPr lang="en-US" sz="3600" dirty="0">
                <a:solidFill>
                  <a:schemeClr val="tx2"/>
                </a:solidFill>
                <a:latin typeface="Yanone Kaffeesatz Regular" panose="02000000000000000000" pitchFamily="2" charset="0"/>
              </a:rPr>
              <a:t> </a:t>
            </a:r>
            <a:r>
              <a:rPr lang="en-US" sz="3600" dirty="0">
                <a:solidFill>
                  <a:schemeClr val="accent4"/>
                </a:solidFill>
                <a:latin typeface="Yanone Kaffeesatz Regular" panose="02000000000000000000" pitchFamily="2" charset="0"/>
              </a:rPr>
              <a:t>messaging</a:t>
            </a:r>
            <a:r>
              <a:rPr lang="en-US" sz="3600" dirty="0">
                <a:solidFill>
                  <a:schemeClr val="tx2"/>
                </a:solidFill>
                <a:latin typeface="Yanone Kaffeesatz Regular" panose="02000000000000000000" pitchFamily="2" charset="0"/>
              </a:rPr>
              <a:t> gives you best of two worlds</a:t>
            </a:r>
          </a:p>
        </p:txBody>
      </p:sp>
    </p:spTree>
    <p:extLst>
      <p:ext uri="{BB962C8B-B14F-4D97-AF65-F5344CB8AC3E}">
        <p14:creationId xmlns:p14="http://schemas.microsoft.com/office/powerpoint/2010/main" val="243618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8919429"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github.com/danielmarbach/</a:t>
            </a:r>
            <a:r>
              <a:rPr lang="en-US" sz="5400" dirty="0">
                <a:solidFill>
                  <a:schemeClr val="accent4"/>
                </a:solidFill>
                <a:latin typeface="Yanone Kaffeesatz Regular" panose="02000000000000000000" pitchFamily="2" charset="0"/>
              </a:rPr>
              <a:t>service-fabric-webinar</a:t>
            </a:r>
            <a:endParaRPr lang="de-CH" sz="5400" dirty="0">
              <a:solidFill>
                <a:schemeClr val="accent4"/>
              </a:solidFill>
              <a:latin typeface="Yanone Kaffeesatz Regular" panose="02000000000000000000" pitchFamily="2" charset="0"/>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6734" y="2560320"/>
            <a:ext cx="5359179" cy="1876508"/>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bg1"/>
              </a:solidFill>
            </a:endParaRPr>
          </a:p>
        </p:txBody>
      </p:sp>
      <p:sp>
        <p:nvSpPr>
          <p:cNvPr id="3" name="Rectangle 2"/>
          <p:cNvSpPr/>
          <p:nvPr/>
        </p:nvSpPr>
        <p:spPr>
          <a:xfrm>
            <a:off x="428224" y="2828835"/>
            <a:ext cx="3034805" cy="1200329"/>
          </a:xfrm>
          <a:prstGeom prst="rect">
            <a:avLst/>
          </a:prstGeom>
        </p:spPr>
        <p:txBody>
          <a:bodyPr wrap="none">
            <a:spAutoFit/>
          </a:bodyPr>
          <a:lstStyle/>
          <a:p>
            <a:r>
              <a:rPr lang="de-CH" sz="3600" dirty="0">
                <a:solidFill>
                  <a:schemeClr val="tx2"/>
                </a:solidFill>
                <a:latin typeface="Yanone Kaffeesatz Regular" panose="02000000000000000000" pitchFamily="2" charset="0"/>
              </a:rPr>
              <a:t>docs.particular.net/</a:t>
            </a:r>
            <a:br>
              <a:rPr lang="de-CH" sz="3600" dirty="0">
                <a:solidFill>
                  <a:schemeClr val="tx2"/>
                </a:solidFill>
                <a:latin typeface="Yanone Kaffeesatz Regular" panose="02000000000000000000" pitchFamily="2" charset="0"/>
              </a:rPr>
            </a:br>
            <a:r>
              <a:rPr lang="de-CH" sz="3600" dirty="0">
                <a:solidFill>
                  <a:schemeClr val="accent4"/>
                </a:solidFill>
                <a:latin typeface="Yanone Kaffeesatz Regular" panose="02000000000000000000" pitchFamily="2" charset="0"/>
              </a:rPr>
              <a:t>tutorials/quickstart</a:t>
            </a:r>
          </a:p>
        </p:txBody>
      </p:sp>
      <p:pic>
        <p:nvPicPr>
          <p:cNvPr id="5" name="Picture 4">
            <a:extLst>
              <a:ext uri="{FF2B5EF4-FFF2-40B4-BE49-F238E27FC236}">
                <a16:creationId xmlns:a16="http://schemas.microsoft.com/office/drawing/2014/main" id="{C82DB241-DD1A-4C0E-8A6B-BB8AE7AEE020}"/>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3684519" y="-1"/>
            <a:ext cx="8525332" cy="6858000"/>
          </a:xfrm>
          <a:prstGeom prst="rect">
            <a:avLst/>
          </a:prstGeom>
        </p:spPr>
      </p:pic>
    </p:spTree>
    <p:extLst>
      <p:ext uri="{BB962C8B-B14F-4D97-AF65-F5344CB8AC3E}">
        <p14:creationId xmlns:p14="http://schemas.microsoft.com/office/powerpoint/2010/main" val="2228612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6734" y="2560320"/>
            <a:ext cx="7577192" cy="1604426"/>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bg1"/>
              </a:solidFill>
            </a:endParaRPr>
          </a:p>
        </p:txBody>
      </p:sp>
      <p:grpSp>
        <p:nvGrpSpPr>
          <p:cNvPr id="9" name="Group 8"/>
          <p:cNvGrpSpPr/>
          <p:nvPr/>
        </p:nvGrpSpPr>
        <p:grpSpPr>
          <a:xfrm>
            <a:off x="4846833" y="0"/>
            <a:ext cx="6317165" cy="6785517"/>
            <a:chOff x="2266007" y="137946"/>
            <a:chExt cx="9908361" cy="10617393"/>
          </a:xfrm>
        </p:grpSpPr>
        <p:pic>
          <p:nvPicPr>
            <p:cNvPr id="5" name="Picture 4"/>
            <p:cNvPicPr>
              <a:picLocks noChangeAspect="1"/>
            </p:cNvPicPr>
            <p:nvPr/>
          </p:nvPicPr>
          <p:blipFill>
            <a:blip r:embed="rId2">
              <a:grayscl/>
            </a:blip>
            <a:stretch>
              <a:fillRect/>
            </a:stretch>
          </p:blipFill>
          <p:spPr>
            <a:xfrm>
              <a:off x="2344063" y="137946"/>
              <a:ext cx="9830305" cy="3759393"/>
            </a:xfrm>
            <a:prstGeom prst="rect">
              <a:avLst/>
            </a:prstGeom>
          </p:spPr>
        </p:pic>
        <p:pic>
          <p:nvPicPr>
            <p:cNvPr id="6" name="Picture 5"/>
            <p:cNvPicPr>
              <a:picLocks noChangeAspect="1"/>
            </p:cNvPicPr>
            <p:nvPr/>
          </p:nvPicPr>
          <p:blipFill>
            <a:blip r:embed="rId3">
              <a:grayscl/>
            </a:blip>
            <a:stretch>
              <a:fillRect/>
            </a:stretch>
          </p:blipFill>
          <p:spPr>
            <a:xfrm>
              <a:off x="9717566" y="3897339"/>
              <a:ext cx="2451226" cy="3429176"/>
            </a:xfrm>
            <a:prstGeom prst="rect">
              <a:avLst/>
            </a:prstGeom>
          </p:spPr>
        </p:pic>
        <p:pic>
          <p:nvPicPr>
            <p:cNvPr id="8" name="Picture 7"/>
            <p:cNvPicPr>
              <a:picLocks noChangeAspect="1"/>
            </p:cNvPicPr>
            <p:nvPr/>
          </p:nvPicPr>
          <p:blipFill>
            <a:blip r:embed="rId4">
              <a:grayscl/>
            </a:blip>
            <a:stretch>
              <a:fillRect/>
            </a:stretch>
          </p:blipFill>
          <p:spPr>
            <a:xfrm>
              <a:off x="2266007" y="3897339"/>
              <a:ext cx="7129903" cy="6858000"/>
            </a:xfrm>
            <a:prstGeom prst="rect">
              <a:avLst/>
            </a:prstGeom>
          </p:spPr>
        </p:pic>
      </p:grpSp>
      <p:sp>
        <p:nvSpPr>
          <p:cNvPr id="3" name="Rectangle 2"/>
          <p:cNvSpPr/>
          <p:nvPr/>
        </p:nvSpPr>
        <p:spPr>
          <a:xfrm>
            <a:off x="428224" y="2828835"/>
            <a:ext cx="6609502" cy="1200329"/>
          </a:xfrm>
          <a:prstGeom prst="rect">
            <a:avLst/>
          </a:prstGeom>
          <a:solidFill>
            <a:schemeClr val="bg1">
              <a:alpha val="80000"/>
            </a:schemeClr>
          </a:solidFill>
        </p:spPr>
        <p:txBody>
          <a:bodyPr wrap="none">
            <a:spAutoFit/>
          </a:bodyPr>
          <a:lstStyle/>
          <a:p>
            <a:r>
              <a:rPr lang="de-CH" sz="3600" dirty="0">
                <a:solidFill>
                  <a:schemeClr val="tx2"/>
                </a:solidFill>
                <a:latin typeface="Yanone Kaffeesatz Regular" panose="02000000000000000000" pitchFamily="2" charset="0"/>
              </a:rPr>
              <a:t>docs.particular.net/</a:t>
            </a:r>
            <a:br>
              <a:rPr lang="de-CH" sz="3600" dirty="0">
                <a:solidFill>
                  <a:schemeClr val="tx2"/>
                </a:solidFill>
                <a:latin typeface="Yanone Kaffeesatz Regular" panose="02000000000000000000" pitchFamily="2" charset="0"/>
              </a:rPr>
            </a:br>
            <a:r>
              <a:rPr lang="de-CH" sz="3600" dirty="0" err="1">
                <a:solidFill>
                  <a:schemeClr val="accent4"/>
                </a:solidFill>
                <a:latin typeface="Yanone Kaffeesatz Regular" panose="02000000000000000000" pitchFamily="2" charset="0"/>
              </a:rPr>
              <a:t>samples</a:t>
            </a:r>
            <a:r>
              <a:rPr lang="de-CH" sz="3600" dirty="0">
                <a:solidFill>
                  <a:schemeClr val="accent4"/>
                </a:solidFill>
                <a:latin typeface="Yanone Kaffeesatz Regular" panose="02000000000000000000" pitchFamily="2" charset="0"/>
              </a:rPr>
              <a:t>/</a:t>
            </a:r>
            <a:r>
              <a:rPr lang="de-CH" sz="3600" dirty="0" err="1">
                <a:solidFill>
                  <a:schemeClr val="accent4"/>
                </a:solidFill>
                <a:latin typeface="Yanone Kaffeesatz Regular" panose="02000000000000000000" pitchFamily="2" charset="0"/>
              </a:rPr>
              <a:t>azure</a:t>
            </a:r>
            <a:r>
              <a:rPr lang="de-CH" sz="3600" dirty="0">
                <a:solidFill>
                  <a:schemeClr val="accent4"/>
                </a:solidFill>
                <a:latin typeface="Yanone Kaffeesatz Regular" panose="02000000000000000000" pitchFamily="2" charset="0"/>
              </a:rPr>
              <a:t>/</a:t>
            </a:r>
            <a:r>
              <a:rPr lang="de-CH" sz="3600" dirty="0" err="1">
                <a:solidFill>
                  <a:schemeClr val="accent4"/>
                </a:solidFill>
                <a:latin typeface="Yanone Kaffeesatz Regular" panose="02000000000000000000" pitchFamily="2" charset="0"/>
              </a:rPr>
              <a:t>azure</a:t>
            </a:r>
            <a:r>
              <a:rPr lang="de-CH" sz="3600" dirty="0">
                <a:solidFill>
                  <a:schemeClr val="accent4"/>
                </a:solidFill>
                <a:latin typeface="Yanone Kaffeesatz Regular" panose="02000000000000000000" pitchFamily="2" charset="0"/>
              </a:rPr>
              <a:t>-service-</a:t>
            </a:r>
            <a:r>
              <a:rPr lang="de-CH" sz="3600" dirty="0" err="1">
                <a:solidFill>
                  <a:schemeClr val="accent4"/>
                </a:solidFill>
                <a:latin typeface="Yanone Kaffeesatz Regular" panose="02000000000000000000" pitchFamily="2" charset="0"/>
              </a:rPr>
              <a:t>fabric</a:t>
            </a:r>
            <a:r>
              <a:rPr lang="de-CH" sz="3600" dirty="0">
                <a:solidFill>
                  <a:schemeClr val="accent4"/>
                </a:solidFill>
                <a:latin typeface="Yanone Kaffeesatz Regular" panose="02000000000000000000" pitchFamily="2" charset="0"/>
              </a:rPr>
              <a:t>-routing/</a:t>
            </a:r>
          </a:p>
        </p:txBody>
      </p:sp>
    </p:spTree>
    <p:extLst>
      <p:ext uri="{BB962C8B-B14F-4D97-AF65-F5344CB8AC3E}">
        <p14:creationId xmlns:p14="http://schemas.microsoft.com/office/powerpoint/2010/main" val="37938132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1385374" y="2951947"/>
            <a:ext cx="3786066" cy="954107"/>
          </a:xfrm>
          <a:prstGeom prst="rect">
            <a:avLst/>
          </a:prstGeom>
        </p:spPr>
        <p:txBody>
          <a:bodyPr wrap="square">
            <a:spAutoFit/>
          </a:bodyPr>
          <a:lstStyle/>
          <a:p>
            <a:r>
              <a:rPr lang="en-US" sz="2800" dirty="0">
                <a:solidFill>
                  <a:schemeClr val="accent4"/>
                </a:solidFill>
                <a:latin typeface="Yanone Kaffeesatz Regular" panose="02000000000000000000" pitchFamily="2" charset="0"/>
              </a:rPr>
              <a:t>daniel.marbach@particular.net</a:t>
            </a:r>
            <a:br>
              <a:rPr lang="en-US" sz="2800" dirty="0">
                <a:solidFill>
                  <a:schemeClr val="accent4"/>
                </a:solidFill>
                <a:latin typeface="Yanone Kaffeesatz Regular" panose="02000000000000000000" pitchFamily="2" charset="0"/>
              </a:rPr>
            </a:br>
            <a:r>
              <a:rPr lang="en-US" sz="2800" dirty="0">
                <a:solidFill>
                  <a:schemeClr val="accent4"/>
                </a:solidFill>
                <a:latin typeface="Yanone Kaffeesatz Regular" panose="02000000000000000000" pitchFamily="2" charset="0"/>
              </a:rPr>
              <a:t>@danielmarbach</a:t>
            </a:r>
          </a:p>
        </p:txBody>
      </p:sp>
      <p:sp>
        <p:nvSpPr>
          <p:cNvPr id="5" name="Rectangle 4">
            <a:extLst>
              <a:ext uri="{FF2B5EF4-FFF2-40B4-BE49-F238E27FC236}">
                <a16:creationId xmlns:a16="http://schemas.microsoft.com/office/drawing/2014/main" id="{DDE82D45-5412-42B8-A121-5726590A48F1}"/>
              </a:ext>
            </a:extLst>
          </p:cNvPr>
          <p:cNvSpPr/>
          <p:nvPr/>
        </p:nvSpPr>
        <p:spPr>
          <a:xfrm>
            <a:off x="6963214" y="2951947"/>
            <a:ext cx="3786066" cy="954107"/>
          </a:xfrm>
          <a:prstGeom prst="rect">
            <a:avLst/>
          </a:prstGeom>
        </p:spPr>
        <p:txBody>
          <a:bodyPr wrap="square">
            <a:spAutoFit/>
          </a:bodyPr>
          <a:lstStyle/>
          <a:p>
            <a:r>
              <a:rPr lang="en-US" sz="2800" dirty="0">
                <a:solidFill>
                  <a:schemeClr val="accent4"/>
                </a:solidFill>
                <a:latin typeface="Yanone Kaffeesatz Regular" panose="02000000000000000000" pitchFamily="2" charset="0"/>
              </a:rPr>
              <a:t>bob.langley@particular.net</a:t>
            </a:r>
          </a:p>
          <a:p>
            <a:r>
              <a:rPr lang="en-US" sz="2800" dirty="0">
                <a:solidFill>
                  <a:schemeClr val="accent4"/>
                </a:solidFill>
                <a:latin typeface="Yanone Kaffeesatz Regular" panose="02000000000000000000" pitchFamily="2" charset="0"/>
              </a:rPr>
              <a:t>@</a:t>
            </a:r>
            <a:r>
              <a:rPr lang="en-US" sz="2800" dirty="0" err="1">
                <a:solidFill>
                  <a:schemeClr val="accent4"/>
                </a:solidFill>
                <a:latin typeface="Yanone Kaffeesatz Regular" panose="02000000000000000000" pitchFamily="2" charset="0"/>
              </a:rPr>
              <a:t>boblangley</a:t>
            </a:r>
            <a:endParaRPr lang="en-US" sz="28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36012799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48821" y="1174537"/>
            <a:ext cx="7991290"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later… </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627997" y="961799"/>
            <a:ext cx="3278462"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A few hours</a:t>
            </a:r>
            <a:endParaRPr lang="de-CH" sz="6600" dirty="0">
              <a:solidFill>
                <a:schemeClr val="tx2"/>
              </a:solidFill>
            </a:endParaRPr>
          </a:p>
        </p:txBody>
      </p:sp>
    </p:spTree>
    <p:extLst>
      <p:ext uri="{BB962C8B-B14F-4D97-AF65-F5344CB8AC3E}">
        <p14:creationId xmlns:p14="http://schemas.microsoft.com/office/powerpoint/2010/main" val="2084884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4362" y="2497976"/>
            <a:ext cx="7983276"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Microservices 1.0</a:t>
            </a:r>
            <a:endParaRPr lang="de-CH" sz="1400" dirty="0"/>
          </a:p>
        </p:txBody>
      </p:sp>
    </p:spTree>
    <p:extLst>
      <p:ext uri="{BB962C8B-B14F-4D97-AF65-F5344CB8AC3E}">
        <p14:creationId xmlns:p14="http://schemas.microsoft.com/office/powerpoint/2010/main" val="3895944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D743C45-BAE4-43DC-B682-62C07BC80BB4}"/>
              </a:ext>
            </a:extLst>
          </p:cNvPr>
          <p:cNvSpPr/>
          <p:nvPr/>
        </p:nvSpPr>
        <p:spPr>
          <a:xfrm>
            <a:off x="10033211" y="182880"/>
            <a:ext cx="1838783" cy="653288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04C9CF38-6802-4549-99F0-877B10BC09E9}"/>
              </a:ext>
            </a:extLst>
          </p:cNvPr>
          <p:cNvSpPr/>
          <p:nvPr/>
        </p:nvSpPr>
        <p:spPr>
          <a:xfrm>
            <a:off x="6074470" y="296283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1270340" y="296283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16" name="TextBox 15">
            <a:extLst>
              <a:ext uri="{FF2B5EF4-FFF2-40B4-BE49-F238E27FC236}">
                <a16:creationId xmlns:a16="http://schemas.microsoft.com/office/drawing/2014/main" id="{025C734D-795B-42BB-A73D-1936E9B5CFC5}"/>
              </a:ext>
            </a:extLst>
          </p:cNvPr>
          <p:cNvSpPr txBox="1"/>
          <p:nvPr/>
        </p:nvSpPr>
        <p:spPr>
          <a:xfrm>
            <a:off x="1574217" y="2295992"/>
            <a:ext cx="183575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ASP.NET Core MVC</a:t>
            </a:r>
            <a:endParaRPr lang="de-CH" sz="2400" dirty="0">
              <a:solidFill>
                <a:schemeClr val="accent3"/>
              </a:solidFill>
              <a:latin typeface="Yanone Kaffeesatz Regular" panose="02000000000000000000" pitchFamily="2" charset="0"/>
            </a:endParaRPr>
          </a:p>
        </p:txBody>
      </p:sp>
      <p:sp>
        <p:nvSpPr>
          <p:cNvPr id="17" name="TextBox 16">
            <a:extLst>
              <a:ext uri="{FF2B5EF4-FFF2-40B4-BE49-F238E27FC236}">
                <a16:creationId xmlns:a16="http://schemas.microsoft.com/office/drawing/2014/main" id="{75780B26-333C-43F5-98A2-14B3A2F0C5C3}"/>
              </a:ext>
            </a:extLst>
          </p:cNvPr>
          <p:cNvSpPr txBox="1"/>
          <p:nvPr/>
        </p:nvSpPr>
        <p:spPr>
          <a:xfrm>
            <a:off x="6201658" y="2296523"/>
            <a:ext cx="2190023"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ASP.NET Core </a:t>
            </a:r>
            <a:r>
              <a:rPr lang="en-US" sz="2400" dirty="0" err="1">
                <a:solidFill>
                  <a:schemeClr val="accent3"/>
                </a:solidFill>
                <a:latin typeface="Yanone Kaffeesatz Regular" panose="02000000000000000000" pitchFamily="2" charset="0"/>
              </a:rPr>
              <a:t>WebApi</a:t>
            </a:r>
            <a:endParaRPr lang="de-CH" sz="2400" dirty="0">
              <a:solidFill>
                <a:schemeClr val="accent3"/>
              </a:solidFill>
              <a:latin typeface="Yanone Kaffeesatz Regular" panose="02000000000000000000" pitchFamily="2" charset="0"/>
            </a:endParaRPr>
          </a:p>
        </p:txBody>
      </p:sp>
      <p:sp>
        <p:nvSpPr>
          <p:cNvPr id="36" name="Rectangle 35">
            <a:extLst>
              <a:ext uri="{FF2B5EF4-FFF2-40B4-BE49-F238E27FC236}">
                <a16:creationId xmlns:a16="http://schemas.microsoft.com/office/drawing/2014/main" id="{02BAD128-17B0-4BF7-B035-BAE39F6A4DA7}"/>
              </a:ext>
            </a:extLst>
          </p:cNvPr>
          <p:cNvSpPr/>
          <p:nvPr/>
        </p:nvSpPr>
        <p:spPr>
          <a:xfrm>
            <a:off x="717702" y="528320"/>
            <a:ext cx="3548787" cy="5971540"/>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tangle 36">
            <a:extLst>
              <a:ext uri="{FF2B5EF4-FFF2-40B4-BE49-F238E27FC236}">
                <a16:creationId xmlns:a16="http://schemas.microsoft.com/office/drawing/2014/main" id="{A3DE13F1-1EC3-4E99-B025-B3A8097225BA}"/>
              </a:ext>
            </a:extLst>
          </p:cNvPr>
          <p:cNvSpPr/>
          <p:nvPr/>
        </p:nvSpPr>
        <p:spPr>
          <a:xfrm>
            <a:off x="5522277" y="528320"/>
            <a:ext cx="3548787" cy="5971540"/>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TextBox 37">
            <a:extLst>
              <a:ext uri="{FF2B5EF4-FFF2-40B4-BE49-F238E27FC236}">
                <a16:creationId xmlns:a16="http://schemas.microsoft.com/office/drawing/2014/main" id="{9367E5AE-127C-4292-A0F6-C9DF06BA82A6}"/>
              </a:ext>
            </a:extLst>
          </p:cNvPr>
          <p:cNvSpPr txBox="1"/>
          <p:nvPr/>
        </p:nvSpPr>
        <p:spPr>
          <a:xfrm>
            <a:off x="791897" y="595558"/>
            <a:ext cx="106952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a:t>
            </a:r>
            <a:endParaRPr lang="de-CH" sz="2400" dirty="0">
              <a:solidFill>
                <a:schemeClr val="accent3"/>
              </a:solidFill>
              <a:latin typeface="Yanone Kaffeesatz Regular" panose="02000000000000000000" pitchFamily="2" charset="0"/>
            </a:endParaRPr>
          </a:p>
        </p:txBody>
      </p:sp>
      <p:sp>
        <p:nvSpPr>
          <p:cNvPr id="39" name="TextBox 38">
            <a:extLst>
              <a:ext uri="{FF2B5EF4-FFF2-40B4-BE49-F238E27FC236}">
                <a16:creationId xmlns:a16="http://schemas.microsoft.com/office/drawing/2014/main" id="{80B66455-6597-4559-8176-98C7838390DC}"/>
              </a:ext>
            </a:extLst>
          </p:cNvPr>
          <p:cNvSpPr txBox="1"/>
          <p:nvPr/>
        </p:nvSpPr>
        <p:spPr>
          <a:xfrm>
            <a:off x="5666896" y="578002"/>
            <a:ext cx="106952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a:t>
            </a:r>
            <a:endParaRPr lang="de-CH" sz="2400" dirty="0">
              <a:solidFill>
                <a:schemeClr val="accent3"/>
              </a:solidFill>
              <a:latin typeface="Yanone Kaffeesatz Regular" panose="02000000000000000000" pitchFamily="2" charset="0"/>
            </a:endParaRPr>
          </a:p>
        </p:txBody>
      </p:sp>
      <p:sp>
        <p:nvSpPr>
          <p:cNvPr id="51" name="Rectangle 50">
            <a:extLst>
              <a:ext uri="{FF2B5EF4-FFF2-40B4-BE49-F238E27FC236}">
                <a16:creationId xmlns:a16="http://schemas.microsoft.com/office/drawing/2014/main" id="{F702D519-0F0C-42E7-B459-614B62381CC2}"/>
              </a:ext>
            </a:extLst>
          </p:cNvPr>
          <p:cNvSpPr/>
          <p:nvPr/>
        </p:nvSpPr>
        <p:spPr>
          <a:xfrm>
            <a:off x="3961616" y="3331240"/>
            <a:ext cx="1828800" cy="112899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1" name="Cylinder 40">
            <a:extLst>
              <a:ext uri="{FF2B5EF4-FFF2-40B4-BE49-F238E27FC236}">
                <a16:creationId xmlns:a16="http://schemas.microsoft.com/office/drawing/2014/main" id="{3B793FC3-87DB-4623-9261-1D0F3AA10B0E}"/>
              </a:ext>
            </a:extLst>
          </p:cNvPr>
          <p:cNvSpPr/>
          <p:nvPr/>
        </p:nvSpPr>
        <p:spPr>
          <a:xfrm>
            <a:off x="10215578" y="2897708"/>
            <a:ext cx="1474048" cy="1789328"/>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Storage</a:t>
            </a:r>
          </a:p>
        </p:txBody>
      </p:sp>
      <p:sp>
        <p:nvSpPr>
          <p:cNvPr id="48" name="Rectangle 47">
            <a:extLst>
              <a:ext uri="{FF2B5EF4-FFF2-40B4-BE49-F238E27FC236}">
                <a16:creationId xmlns:a16="http://schemas.microsoft.com/office/drawing/2014/main" id="{E08E06B4-F4AD-4C9A-BD1E-FFDD7B22B897}"/>
              </a:ext>
            </a:extLst>
          </p:cNvPr>
          <p:cNvSpPr/>
          <p:nvPr/>
        </p:nvSpPr>
        <p:spPr>
          <a:xfrm>
            <a:off x="323552" y="182880"/>
            <a:ext cx="9104928" cy="653288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0" name="Rectangle 49">
            <a:extLst>
              <a:ext uri="{FF2B5EF4-FFF2-40B4-BE49-F238E27FC236}">
                <a16:creationId xmlns:a16="http://schemas.microsoft.com/office/drawing/2014/main" id="{BDEB63F7-44BB-4D2E-9EC7-07855092BA81}"/>
              </a:ext>
            </a:extLst>
          </p:cNvPr>
          <p:cNvSpPr/>
          <p:nvPr/>
        </p:nvSpPr>
        <p:spPr>
          <a:xfrm>
            <a:off x="8660114" y="3331240"/>
            <a:ext cx="1518176" cy="1129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42" name="Straight Arrow Connector 41">
            <a:extLst>
              <a:ext uri="{FF2B5EF4-FFF2-40B4-BE49-F238E27FC236}">
                <a16:creationId xmlns:a16="http://schemas.microsoft.com/office/drawing/2014/main" id="{0B83E1EE-4D00-4138-8C59-2B1F083A3346}"/>
              </a:ext>
            </a:extLst>
          </p:cNvPr>
          <p:cNvCxnSpPr>
            <a:cxnSpLocks/>
            <a:stCxn id="8" idx="3"/>
            <a:endCxn id="41" idx="2"/>
          </p:cNvCxnSpPr>
          <p:nvPr/>
        </p:nvCxnSpPr>
        <p:spPr>
          <a:xfrm flipV="1">
            <a:off x="8518870" y="3792372"/>
            <a:ext cx="1696708" cy="26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B1FDAFA-1315-4BEE-B6DE-86222917A8C1}"/>
              </a:ext>
            </a:extLst>
          </p:cNvPr>
          <p:cNvSpPr txBox="1"/>
          <p:nvPr/>
        </p:nvSpPr>
        <p:spPr>
          <a:xfrm>
            <a:off x="8846457" y="3823305"/>
            <a:ext cx="1088760"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Entity FW</a:t>
            </a:r>
            <a:endParaRPr lang="de-CH" sz="2400" dirty="0">
              <a:solidFill>
                <a:schemeClr val="accent3"/>
              </a:solidFill>
              <a:latin typeface="Yanone Kaffeesatz Regular" panose="02000000000000000000" pitchFamily="2" charset="0"/>
            </a:endParaRPr>
          </a:p>
        </p:txBody>
      </p:sp>
      <p:cxnSp>
        <p:nvCxnSpPr>
          <p:cNvPr id="11" name="Straight Arrow Connector 10">
            <a:extLst>
              <a:ext uri="{FF2B5EF4-FFF2-40B4-BE49-F238E27FC236}">
                <a16:creationId xmlns:a16="http://schemas.microsoft.com/office/drawing/2014/main" id="{79593834-FE4A-441A-BD8E-418200DA49F0}"/>
              </a:ext>
            </a:extLst>
          </p:cNvPr>
          <p:cNvCxnSpPr>
            <a:cxnSpLocks/>
            <a:stCxn id="10" idx="3"/>
            <a:endCxn id="8" idx="1"/>
          </p:cNvCxnSpPr>
          <p:nvPr/>
        </p:nvCxnSpPr>
        <p:spPr>
          <a:xfrm>
            <a:off x="3713855" y="3792373"/>
            <a:ext cx="2360615" cy="26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899021E-1FFA-4653-87EC-EFB4F39C3565}"/>
              </a:ext>
            </a:extLst>
          </p:cNvPr>
          <p:cNvSpPr txBox="1"/>
          <p:nvPr/>
        </p:nvSpPr>
        <p:spPr>
          <a:xfrm>
            <a:off x="4126465" y="3819500"/>
            <a:ext cx="1489510"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RPC over HTTP</a:t>
            </a:r>
            <a:endParaRPr lang="de-CH" sz="2400" dirty="0">
              <a:solidFill>
                <a:schemeClr val="accent3"/>
              </a:solidFill>
              <a:latin typeface="Yanone Kaffeesatz Regular" panose="02000000000000000000" pitchFamily="2" charset="0"/>
            </a:endParaRPr>
          </a:p>
        </p:txBody>
      </p:sp>
      <p:sp>
        <p:nvSpPr>
          <p:cNvPr id="54" name="TextBox 53">
            <a:extLst>
              <a:ext uri="{FF2B5EF4-FFF2-40B4-BE49-F238E27FC236}">
                <a16:creationId xmlns:a16="http://schemas.microsoft.com/office/drawing/2014/main" id="{EAEDC908-7340-44E3-808E-668D8EBC1DB1}"/>
              </a:ext>
            </a:extLst>
          </p:cNvPr>
          <p:cNvSpPr txBox="1"/>
          <p:nvPr/>
        </p:nvSpPr>
        <p:spPr>
          <a:xfrm>
            <a:off x="4143296" y="3283257"/>
            <a:ext cx="1455848"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Order / Query</a:t>
            </a:r>
            <a:endParaRPr lang="de-CH" sz="2400" dirty="0">
              <a:solidFill>
                <a:schemeClr val="accent4"/>
              </a:solidFill>
              <a:latin typeface="Yanone Kaffeesatz Regular" panose="02000000000000000000" pitchFamily="2" charset="0"/>
            </a:endParaRPr>
          </a:p>
        </p:txBody>
      </p:sp>
      <p:sp>
        <p:nvSpPr>
          <p:cNvPr id="55" name="TextBox 54">
            <a:extLst>
              <a:ext uri="{FF2B5EF4-FFF2-40B4-BE49-F238E27FC236}">
                <a16:creationId xmlns:a16="http://schemas.microsoft.com/office/drawing/2014/main" id="{9C2242C7-8023-4D55-8D52-864E8E5DE368}"/>
              </a:ext>
            </a:extLst>
          </p:cNvPr>
          <p:cNvSpPr txBox="1"/>
          <p:nvPr/>
        </p:nvSpPr>
        <p:spPr>
          <a:xfrm>
            <a:off x="8680177" y="3283257"/>
            <a:ext cx="1374094"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Read / Write</a:t>
            </a:r>
            <a:endParaRPr lang="de-CH" sz="2400" dirty="0">
              <a:solidFill>
                <a:schemeClr val="accent4"/>
              </a:solidFill>
              <a:latin typeface="Yanone Kaffeesatz Regular" panose="02000000000000000000" pitchFamily="2" charset="0"/>
            </a:endParaRPr>
          </a:p>
        </p:txBody>
      </p:sp>
      <p:sp>
        <p:nvSpPr>
          <p:cNvPr id="56" name="TextBox 55">
            <a:extLst>
              <a:ext uri="{FF2B5EF4-FFF2-40B4-BE49-F238E27FC236}">
                <a16:creationId xmlns:a16="http://schemas.microsoft.com/office/drawing/2014/main" id="{3075EE16-621F-4DA6-A522-72FDDA303EB7}"/>
              </a:ext>
            </a:extLst>
          </p:cNvPr>
          <p:cNvSpPr txBox="1"/>
          <p:nvPr/>
        </p:nvSpPr>
        <p:spPr>
          <a:xfrm>
            <a:off x="319195" y="143143"/>
            <a:ext cx="797013"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SF Cluster</a:t>
            </a:r>
            <a:endParaRPr lang="de-CH" sz="1600" dirty="0">
              <a:solidFill>
                <a:schemeClr val="accent3"/>
              </a:solidFill>
              <a:latin typeface="Yanone Kaffeesatz Regular" panose="02000000000000000000" pitchFamily="2" charset="0"/>
            </a:endParaRPr>
          </a:p>
        </p:txBody>
      </p:sp>
      <p:sp>
        <p:nvSpPr>
          <p:cNvPr id="57" name="TextBox 56">
            <a:extLst>
              <a:ext uri="{FF2B5EF4-FFF2-40B4-BE49-F238E27FC236}">
                <a16:creationId xmlns:a16="http://schemas.microsoft.com/office/drawing/2014/main" id="{9AEA909C-B102-493D-B3CA-CE677E1FCBBD}"/>
              </a:ext>
            </a:extLst>
          </p:cNvPr>
          <p:cNvSpPr txBox="1"/>
          <p:nvPr/>
        </p:nvSpPr>
        <p:spPr>
          <a:xfrm>
            <a:off x="10054271" y="182880"/>
            <a:ext cx="816249"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DB Cluster</a:t>
            </a:r>
            <a:endParaRPr lang="de-CH" sz="1600" dirty="0">
              <a:solidFill>
                <a:schemeClr val="accent3"/>
              </a:solidFill>
              <a:latin typeface="Yanone Kaffeesatz Regular" panose="02000000000000000000" pitchFamily="2" charset="0"/>
            </a:endParaRPr>
          </a:p>
        </p:txBody>
      </p:sp>
    </p:spTree>
    <p:extLst>
      <p:ext uri="{BB962C8B-B14F-4D97-AF65-F5344CB8AC3E}">
        <p14:creationId xmlns:p14="http://schemas.microsoft.com/office/powerpoint/2010/main" val="3948706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D743C45-BAE4-43DC-B682-62C07BC80BB4}"/>
              </a:ext>
            </a:extLst>
          </p:cNvPr>
          <p:cNvSpPr/>
          <p:nvPr/>
        </p:nvSpPr>
        <p:spPr>
          <a:xfrm>
            <a:off x="10033211" y="182880"/>
            <a:ext cx="1838783" cy="653288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04C9CF38-6802-4549-99F0-877B10BC09E9}"/>
              </a:ext>
            </a:extLst>
          </p:cNvPr>
          <p:cNvSpPr/>
          <p:nvPr/>
        </p:nvSpPr>
        <p:spPr>
          <a:xfrm>
            <a:off x="6074470" y="296283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1270340" y="296283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41" name="Cylinder 40">
            <a:extLst>
              <a:ext uri="{FF2B5EF4-FFF2-40B4-BE49-F238E27FC236}">
                <a16:creationId xmlns:a16="http://schemas.microsoft.com/office/drawing/2014/main" id="{3B793FC3-87DB-4623-9261-1D0F3AA10B0E}"/>
              </a:ext>
            </a:extLst>
          </p:cNvPr>
          <p:cNvSpPr/>
          <p:nvPr/>
        </p:nvSpPr>
        <p:spPr>
          <a:xfrm>
            <a:off x="10215578" y="2897708"/>
            <a:ext cx="1474048" cy="1789328"/>
          </a:xfrm>
          <a:prstGeom prst="can">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a:latin typeface="Yanone Kaffeesatz Light" panose="02000000000000000000" pitchFamily="2" charset="0"/>
              </a:rPr>
              <a:t>Storage</a:t>
            </a:r>
            <a:endParaRPr lang="de-CH" sz="2400" dirty="0">
              <a:latin typeface="Yanone Kaffeesatz Light" panose="02000000000000000000" pitchFamily="2" charset="0"/>
            </a:endParaRPr>
          </a:p>
        </p:txBody>
      </p:sp>
      <p:sp>
        <p:nvSpPr>
          <p:cNvPr id="48" name="Rectangle 47">
            <a:extLst>
              <a:ext uri="{FF2B5EF4-FFF2-40B4-BE49-F238E27FC236}">
                <a16:creationId xmlns:a16="http://schemas.microsoft.com/office/drawing/2014/main" id="{E08E06B4-F4AD-4C9A-BD1E-FFDD7B22B897}"/>
              </a:ext>
            </a:extLst>
          </p:cNvPr>
          <p:cNvSpPr/>
          <p:nvPr/>
        </p:nvSpPr>
        <p:spPr>
          <a:xfrm>
            <a:off x="323552" y="182880"/>
            <a:ext cx="9104928" cy="653288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0" name="Rectangle 49">
            <a:extLst>
              <a:ext uri="{FF2B5EF4-FFF2-40B4-BE49-F238E27FC236}">
                <a16:creationId xmlns:a16="http://schemas.microsoft.com/office/drawing/2014/main" id="{BDEB63F7-44BB-4D2E-9EC7-07855092BA81}"/>
              </a:ext>
            </a:extLst>
          </p:cNvPr>
          <p:cNvSpPr/>
          <p:nvPr/>
        </p:nvSpPr>
        <p:spPr>
          <a:xfrm>
            <a:off x="8660114" y="3331240"/>
            <a:ext cx="1518176" cy="1129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42" name="Straight Arrow Connector 41">
            <a:extLst>
              <a:ext uri="{FF2B5EF4-FFF2-40B4-BE49-F238E27FC236}">
                <a16:creationId xmlns:a16="http://schemas.microsoft.com/office/drawing/2014/main" id="{0B83E1EE-4D00-4138-8C59-2B1F083A3346}"/>
              </a:ext>
            </a:extLst>
          </p:cNvPr>
          <p:cNvCxnSpPr>
            <a:cxnSpLocks/>
            <a:stCxn id="8" idx="3"/>
            <a:endCxn id="41" idx="2"/>
          </p:cNvCxnSpPr>
          <p:nvPr/>
        </p:nvCxnSpPr>
        <p:spPr>
          <a:xfrm flipV="1">
            <a:off x="8518870" y="3792372"/>
            <a:ext cx="1696708" cy="26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9593834-FE4A-441A-BD8E-418200DA49F0}"/>
              </a:ext>
            </a:extLst>
          </p:cNvPr>
          <p:cNvCxnSpPr>
            <a:cxnSpLocks/>
            <a:stCxn id="10" idx="3"/>
            <a:endCxn id="8" idx="1"/>
          </p:cNvCxnSpPr>
          <p:nvPr/>
        </p:nvCxnSpPr>
        <p:spPr>
          <a:xfrm>
            <a:off x="3713855" y="3792373"/>
            <a:ext cx="2360615" cy="265"/>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F76C172E-C1B7-4320-820B-2D52B2680546}"/>
              </a:ext>
            </a:extLst>
          </p:cNvPr>
          <p:cNvSpPr/>
          <p:nvPr/>
        </p:nvSpPr>
        <p:spPr>
          <a:xfrm>
            <a:off x="1422740" y="311523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24" name="Rectangle 23">
            <a:extLst>
              <a:ext uri="{FF2B5EF4-FFF2-40B4-BE49-F238E27FC236}">
                <a16:creationId xmlns:a16="http://schemas.microsoft.com/office/drawing/2014/main" id="{4421F7BB-8188-4913-B41E-E8694AD1541D}"/>
              </a:ext>
            </a:extLst>
          </p:cNvPr>
          <p:cNvSpPr/>
          <p:nvPr/>
        </p:nvSpPr>
        <p:spPr>
          <a:xfrm>
            <a:off x="6226870" y="311523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cxnSp>
        <p:nvCxnSpPr>
          <p:cNvPr id="26" name="Straight Arrow Connector 25">
            <a:extLst>
              <a:ext uri="{FF2B5EF4-FFF2-40B4-BE49-F238E27FC236}">
                <a16:creationId xmlns:a16="http://schemas.microsoft.com/office/drawing/2014/main" id="{474EA0E3-DD04-4B94-81C7-390E636FC970}"/>
              </a:ext>
            </a:extLst>
          </p:cNvPr>
          <p:cNvCxnSpPr>
            <a:cxnSpLocks/>
          </p:cNvCxnSpPr>
          <p:nvPr/>
        </p:nvCxnSpPr>
        <p:spPr>
          <a:xfrm>
            <a:off x="3866255" y="3944773"/>
            <a:ext cx="2360615" cy="265"/>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21CCBB1-EEF5-493E-B58C-64BFE4BC8D8E}"/>
              </a:ext>
            </a:extLst>
          </p:cNvPr>
          <p:cNvSpPr/>
          <p:nvPr/>
        </p:nvSpPr>
        <p:spPr>
          <a:xfrm>
            <a:off x="1575140" y="326763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cxnSp>
        <p:nvCxnSpPr>
          <p:cNvPr id="28" name="Straight Arrow Connector 27">
            <a:extLst>
              <a:ext uri="{FF2B5EF4-FFF2-40B4-BE49-F238E27FC236}">
                <a16:creationId xmlns:a16="http://schemas.microsoft.com/office/drawing/2014/main" id="{269D93A6-3915-4533-AC1A-F605A9773998}"/>
              </a:ext>
            </a:extLst>
          </p:cNvPr>
          <p:cNvCxnSpPr>
            <a:cxnSpLocks/>
          </p:cNvCxnSpPr>
          <p:nvPr/>
        </p:nvCxnSpPr>
        <p:spPr>
          <a:xfrm>
            <a:off x="4018655" y="4097173"/>
            <a:ext cx="2360615" cy="265"/>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BE6B4A7-A6A9-43C7-9C47-B382CBD8B06D}"/>
              </a:ext>
            </a:extLst>
          </p:cNvPr>
          <p:cNvCxnSpPr>
            <a:cxnSpLocks/>
          </p:cNvCxnSpPr>
          <p:nvPr/>
        </p:nvCxnSpPr>
        <p:spPr>
          <a:xfrm flipV="1">
            <a:off x="8671270" y="3944773"/>
            <a:ext cx="1544308" cy="26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AE0336C2-0814-4851-971F-252FA318A216}"/>
              </a:ext>
            </a:extLst>
          </p:cNvPr>
          <p:cNvSpPr/>
          <p:nvPr/>
        </p:nvSpPr>
        <p:spPr>
          <a:xfrm>
            <a:off x="6379270" y="326763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cxnSp>
        <p:nvCxnSpPr>
          <p:cNvPr id="32" name="Straight Arrow Connector 31">
            <a:extLst>
              <a:ext uri="{FF2B5EF4-FFF2-40B4-BE49-F238E27FC236}">
                <a16:creationId xmlns:a16="http://schemas.microsoft.com/office/drawing/2014/main" id="{24388A01-30A1-408D-BCC5-5BCC97E6B26F}"/>
              </a:ext>
            </a:extLst>
          </p:cNvPr>
          <p:cNvCxnSpPr>
            <a:cxnSpLocks/>
          </p:cNvCxnSpPr>
          <p:nvPr/>
        </p:nvCxnSpPr>
        <p:spPr>
          <a:xfrm>
            <a:off x="8823670" y="4097438"/>
            <a:ext cx="1391908" cy="0"/>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22160BDC-5DDD-489F-9528-F610C010162E}"/>
              </a:ext>
            </a:extLst>
          </p:cNvPr>
          <p:cNvSpPr/>
          <p:nvPr/>
        </p:nvSpPr>
        <p:spPr>
          <a:xfrm>
            <a:off x="4213245" y="782320"/>
            <a:ext cx="1666634" cy="15377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Fabric DNS or Reverse Proxy</a:t>
            </a:r>
            <a:endParaRPr lang="de-CH" sz="1200" dirty="0">
              <a:latin typeface="Yanone Kaffeesatz Light" panose="02000000000000000000" pitchFamily="2" charset="0"/>
            </a:endParaRPr>
          </a:p>
        </p:txBody>
      </p:sp>
      <p:sp>
        <p:nvSpPr>
          <p:cNvPr id="43" name="Rectangle 42">
            <a:extLst>
              <a:ext uri="{FF2B5EF4-FFF2-40B4-BE49-F238E27FC236}">
                <a16:creationId xmlns:a16="http://schemas.microsoft.com/office/drawing/2014/main" id="{C01A428C-2BB6-4FA4-A966-53A42F919BB6}"/>
              </a:ext>
            </a:extLst>
          </p:cNvPr>
          <p:cNvSpPr/>
          <p:nvPr/>
        </p:nvSpPr>
        <p:spPr>
          <a:xfrm>
            <a:off x="3109045" y="3724449"/>
            <a:ext cx="858145" cy="4406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Yanone Kaffeesatz Light" panose="02000000000000000000" pitchFamily="2" charset="0"/>
              </a:rPr>
              <a:t>HttpClient</a:t>
            </a:r>
            <a:endParaRPr lang="de-CH" sz="1000" dirty="0">
              <a:latin typeface="Yanone Kaffeesatz Light" panose="02000000000000000000" pitchFamily="2" charset="0"/>
            </a:endParaRPr>
          </a:p>
        </p:txBody>
      </p:sp>
      <p:sp>
        <p:nvSpPr>
          <p:cNvPr id="44" name="Rectangle 43">
            <a:extLst>
              <a:ext uri="{FF2B5EF4-FFF2-40B4-BE49-F238E27FC236}">
                <a16:creationId xmlns:a16="http://schemas.microsoft.com/office/drawing/2014/main" id="{DF9BF894-9B7D-462A-A49E-EFA10C6871DA}"/>
              </a:ext>
            </a:extLst>
          </p:cNvPr>
          <p:cNvSpPr/>
          <p:nvPr/>
        </p:nvSpPr>
        <p:spPr>
          <a:xfrm>
            <a:off x="6438525" y="3724449"/>
            <a:ext cx="858145" cy="4406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Yanone Kaffeesatz Light" panose="02000000000000000000" pitchFamily="2" charset="0"/>
              </a:rPr>
              <a:t>Kestrel</a:t>
            </a:r>
            <a:endParaRPr lang="de-CH" sz="1000" dirty="0">
              <a:latin typeface="Yanone Kaffeesatz Light" panose="02000000000000000000" pitchFamily="2" charset="0"/>
            </a:endParaRPr>
          </a:p>
        </p:txBody>
      </p:sp>
      <p:cxnSp>
        <p:nvCxnSpPr>
          <p:cNvPr id="45" name="Straight Arrow Connector 44">
            <a:extLst>
              <a:ext uri="{FF2B5EF4-FFF2-40B4-BE49-F238E27FC236}">
                <a16:creationId xmlns:a16="http://schemas.microsoft.com/office/drawing/2014/main" id="{4D961B27-DEEF-4DCB-9895-B312B6F04CBE}"/>
              </a:ext>
            </a:extLst>
          </p:cNvPr>
          <p:cNvCxnSpPr>
            <a:cxnSpLocks/>
            <a:stCxn id="43" idx="0"/>
            <a:endCxn id="40" idx="1"/>
          </p:cNvCxnSpPr>
          <p:nvPr/>
        </p:nvCxnSpPr>
        <p:spPr>
          <a:xfrm flipV="1">
            <a:off x="3538118" y="1551195"/>
            <a:ext cx="675127" cy="2173254"/>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C2DA3AF8-C3C3-43D5-A3FE-400BC6338A69}"/>
              </a:ext>
            </a:extLst>
          </p:cNvPr>
          <p:cNvSpPr txBox="1"/>
          <p:nvPr/>
        </p:nvSpPr>
        <p:spPr>
          <a:xfrm>
            <a:off x="1553553" y="2049631"/>
            <a:ext cx="230543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Where is the backend?</a:t>
            </a:r>
            <a:endParaRPr lang="de-CH" sz="2400" dirty="0">
              <a:solidFill>
                <a:schemeClr val="accent3"/>
              </a:solidFill>
              <a:latin typeface="Yanone Kaffeesatz Regular" panose="02000000000000000000" pitchFamily="2" charset="0"/>
            </a:endParaRPr>
          </a:p>
        </p:txBody>
      </p:sp>
      <p:cxnSp>
        <p:nvCxnSpPr>
          <p:cNvPr id="47" name="Straight Arrow Connector 46">
            <a:extLst>
              <a:ext uri="{FF2B5EF4-FFF2-40B4-BE49-F238E27FC236}">
                <a16:creationId xmlns:a16="http://schemas.microsoft.com/office/drawing/2014/main" id="{A2607BE2-EE94-4121-92A3-F828ED0846D5}"/>
              </a:ext>
            </a:extLst>
          </p:cNvPr>
          <p:cNvCxnSpPr>
            <a:cxnSpLocks/>
          </p:cNvCxnSpPr>
          <p:nvPr/>
        </p:nvCxnSpPr>
        <p:spPr>
          <a:xfrm flipV="1">
            <a:off x="3719891" y="2267300"/>
            <a:ext cx="478593" cy="1464413"/>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DEC981B-198D-4FC0-971B-89B0499EF171}"/>
              </a:ext>
            </a:extLst>
          </p:cNvPr>
          <p:cNvCxnSpPr>
            <a:cxnSpLocks/>
          </p:cNvCxnSpPr>
          <p:nvPr/>
        </p:nvCxnSpPr>
        <p:spPr>
          <a:xfrm flipV="1">
            <a:off x="3948567" y="2327960"/>
            <a:ext cx="417078" cy="1403753"/>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0961A0A4-B4E4-4A53-B650-83B878597AAA}"/>
              </a:ext>
            </a:extLst>
          </p:cNvPr>
          <p:cNvSpPr txBox="1"/>
          <p:nvPr/>
        </p:nvSpPr>
        <p:spPr>
          <a:xfrm>
            <a:off x="5434025" y="4968947"/>
            <a:ext cx="1585690"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Well, here it is!</a:t>
            </a:r>
            <a:endParaRPr lang="de-CH" sz="2400" dirty="0">
              <a:solidFill>
                <a:schemeClr val="accent3"/>
              </a:solidFill>
              <a:latin typeface="Yanone Kaffeesatz Regular" panose="02000000000000000000" pitchFamily="2" charset="0"/>
            </a:endParaRPr>
          </a:p>
        </p:txBody>
      </p:sp>
      <p:sp>
        <p:nvSpPr>
          <p:cNvPr id="55" name="Rectangle 54">
            <a:extLst>
              <a:ext uri="{FF2B5EF4-FFF2-40B4-BE49-F238E27FC236}">
                <a16:creationId xmlns:a16="http://schemas.microsoft.com/office/drawing/2014/main" id="{CCB3D170-027C-4BD7-ADA5-2A3E7C1B9118}"/>
              </a:ext>
            </a:extLst>
          </p:cNvPr>
          <p:cNvSpPr/>
          <p:nvPr/>
        </p:nvSpPr>
        <p:spPr>
          <a:xfrm>
            <a:off x="7900142" y="3731713"/>
            <a:ext cx="858145" cy="4406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Yanone Kaffeesatz Light" panose="02000000000000000000" pitchFamily="2" charset="0"/>
              </a:rPr>
              <a:t>EF</a:t>
            </a:r>
            <a:endParaRPr lang="de-CH" sz="1000" dirty="0">
              <a:latin typeface="Yanone Kaffeesatz Light" panose="02000000000000000000" pitchFamily="2" charset="0"/>
            </a:endParaRPr>
          </a:p>
        </p:txBody>
      </p:sp>
      <p:sp>
        <p:nvSpPr>
          <p:cNvPr id="56" name="TextBox 55">
            <a:extLst>
              <a:ext uri="{FF2B5EF4-FFF2-40B4-BE49-F238E27FC236}">
                <a16:creationId xmlns:a16="http://schemas.microsoft.com/office/drawing/2014/main" id="{70A61823-8067-4892-B33D-AA8EA811969B}"/>
              </a:ext>
            </a:extLst>
          </p:cNvPr>
          <p:cNvSpPr txBox="1"/>
          <p:nvPr/>
        </p:nvSpPr>
        <p:spPr>
          <a:xfrm>
            <a:off x="319195" y="143143"/>
            <a:ext cx="797013"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SF Cluster</a:t>
            </a:r>
            <a:endParaRPr lang="de-CH" sz="1600" dirty="0">
              <a:solidFill>
                <a:schemeClr val="accent3"/>
              </a:solidFill>
              <a:latin typeface="Yanone Kaffeesatz Regular" panose="02000000000000000000" pitchFamily="2" charset="0"/>
            </a:endParaRPr>
          </a:p>
        </p:txBody>
      </p:sp>
      <p:sp>
        <p:nvSpPr>
          <p:cNvPr id="57" name="TextBox 56">
            <a:extLst>
              <a:ext uri="{FF2B5EF4-FFF2-40B4-BE49-F238E27FC236}">
                <a16:creationId xmlns:a16="http://schemas.microsoft.com/office/drawing/2014/main" id="{43F5B173-0A63-4B54-88A9-5215E4B55988}"/>
              </a:ext>
            </a:extLst>
          </p:cNvPr>
          <p:cNvSpPr txBox="1"/>
          <p:nvPr/>
        </p:nvSpPr>
        <p:spPr>
          <a:xfrm>
            <a:off x="10054271" y="182880"/>
            <a:ext cx="816249"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DB Cluster</a:t>
            </a:r>
            <a:endParaRPr lang="de-CH" sz="1600" dirty="0">
              <a:solidFill>
                <a:schemeClr val="accent3"/>
              </a:solidFill>
              <a:latin typeface="Yanone Kaffeesatz Regular" panose="02000000000000000000" pitchFamily="2" charset="0"/>
            </a:endParaRPr>
          </a:p>
        </p:txBody>
      </p:sp>
    </p:spTree>
    <p:extLst>
      <p:ext uri="{BB962C8B-B14F-4D97-AF65-F5344CB8AC3E}">
        <p14:creationId xmlns:p14="http://schemas.microsoft.com/office/powerpoint/2010/main" val="408459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54"/>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46"/>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3" grpId="0" animBg="1"/>
      <p:bldP spid="44" grpId="0" animBg="1"/>
      <p:bldP spid="46" grpId="0"/>
      <p:bldP spid="46" grpId="1"/>
      <p:bldP spid="54" grpId="0"/>
      <p:bldP spid="54" grpId="1"/>
      <p:bldP spid="5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1485510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48821" y="1174537"/>
            <a:ext cx="6386685"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doom</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627997" y="961799"/>
            <a:ext cx="5243743"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The RPC </a:t>
            </a:r>
            <a:r>
              <a:rPr lang="en-US" sz="6600" dirty="0" err="1">
                <a:solidFill>
                  <a:schemeClr val="tx2"/>
                </a:solidFill>
                <a:latin typeface="Yanone Kaffeesatz Regular" panose="02000000000000000000" pitchFamily="2" charset="0"/>
              </a:rPr>
              <a:t>callstack</a:t>
            </a:r>
            <a:r>
              <a:rPr lang="en-US" sz="6600" dirty="0">
                <a:solidFill>
                  <a:schemeClr val="tx2"/>
                </a:solidFill>
                <a:latin typeface="Yanone Kaffeesatz Regular" panose="02000000000000000000" pitchFamily="2" charset="0"/>
              </a:rPr>
              <a:t> of</a:t>
            </a:r>
            <a:endParaRPr lang="de-CH" sz="6600" dirty="0">
              <a:solidFill>
                <a:schemeClr val="tx2"/>
              </a:solidFill>
            </a:endParaRPr>
          </a:p>
        </p:txBody>
      </p:sp>
    </p:spTree>
    <p:extLst>
      <p:ext uri="{BB962C8B-B14F-4D97-AF65-F5344CB8AC3E}">
        <p14:creationId xmlns:p14="http://schemas.microsoft.com/office/powerpoint/2010/main" val="2858831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4362" y="2497976"/>
            <a:ext cx="7983276"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Microservices 2.0</a:t>
            </a:r>
            <a:endParaRPr lang="de-CH" sz="1400" dirty="0"/>
          </a:p>
        </p:txBody>
      </p:sp>
    </p:spTree>
    <p:extLst>
      <p:ext uri="{BB962C8B-B14F-4D97-AF65-F5344CB8AC3E}">
        <p14:creationId xmlns:p14="http://schemas.microsoft.com/office/powerpoint/2010/main" val="1624062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2094</TotalTime>
  <Words>1919</Words>
  <Application>Microsoft Office PowerPoint</Application>
  <PresentationFormat>Widescreen</PresentationFormat>
  <Paragraphs>271</Paragraphs>
  <Slides>28</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Yanone Kaffeesatz Light</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SF + NSB</dc:title>
  <dc:creator>Bob Langley</dc:creator>
  <cp:lastModifiedBy>Daniel Marbach</cp:lastModifiedBy>
  <cp:revision>71</cp:revision>
  <dcterms:created xsi:type="dcterms:W3CDTF">2017-09-28T12:50:29Z</dcterms:created>
  <dcterms:modified xsi:type="dcterms:W3CDTF">2017-11-02T15:23:38Z</dcterms:modified>
</cp:coreProperties>
</file>