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9" r:id="rId2"/>
    <p:sldId id="287" r:id="rId3"/>
    <p:sldId id="288" r:id="rId4"/>
    <p:sldId id="289" r:id="rId5"/>
    <p:sldId id="290" r:id="rId6"/>
    <p:sldId id="285" r:id="rId7"/>
    <p:sldId id="286" r:id="rId8"/>
    <p:sldId id="284" r:id="rId9"/>
    <p:sldId id="298" r:id="rId10"/>
    <p:sldId id="291" r:id="rId11"/>
    <p:sldId id="293" r:id="rId12"/>
    <p:sldId id="295" r:id="rId13"/>
    <p:sldId id="294" r:id="rId14"/>
    <p:sldId id="296" r:id="rId15"/>
    <p:sldId id="292" r:id="rId16"/>
    <p:sldId id="277" r:id="rId17"/>
    <p:sldId id="257" r:id="rId18"/>
    <p:sldId id="259" r:id="rId19"/>
    <p:sldId id="273" r:id="rId20"/>
    <p:sldId id="261" r:id="rId21"/>
    <p:sldId id="258" r:id="rId22"/>
    <p:sldId id="274" r:id="rId23"/>
    <p:sldId id="268" r:id="rId24"/>
    <p:sldId id="269" r:id="rId25"/>
    <p:sldId id="270" r:id="rId26"/>
    <p:sldId id="280" r:id="rId27"/>
    <p:sldId id="281" r:id="rId28"/>
    <p:sldId id="283"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6" autoAdjust="0"/>
    <p:restoredTop sz="71877" autoAdjust="0"/>
  </p:normalViewPr>
  <p:slideViewPr>
    <p:cSldViewPr snapToGrid="0">
      <p:cViewPr varScale="1">
        <p:scale>
          <a:sx n="146" d="100"/>
          <a:sy n="146" d="100"/>
        </p:scale>
        <p:origin x="1896" y="96"/>
      </p:cViewPr>
      <p:guideLst/>
    </p:cSldViewPr>
  </p:slideViewPr>
  <p:outlineViewPr>
    <p:cViewPr>
      <p:scale>
        <a:sx n="50" d="100"/>
        <a:sy n="50"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C1278-1473-493B-ACC6-443853387D40}" type="datetimeFigureOut">
              <a:rPr lang="en-US" smtClean="0"/>
              <a:t>10/24/2017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9685D-E391-4BCC-987B-6FB0218A8DB9}" type="slidenum">
              <a:rPr lang="en-US" smtClean="0"/>
              <a:t>‹#›</a:t>
            </a:fld>
            <a:endParaRPr lang="en-US"/>
          </a:p>
        </p:txBody>
      </p:sp>
    </p:spTree>
    <p:extLst>
      <p:ext uri="{BB962C8B-B14F-4D97-AF65-F5344CB8AC3E}">
        <p14:creationId xmlns:p14="http://schemas.microsoft.com/office/powerpoint/2010/main" val="234792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3386081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domain of order processing is a good domain to apply messaging because every order can be answered with “thank you we will shortly process the order”</a:t>
            </a:r>
          </a:p>
          <a:p>
            <a:endParaRPr lang="en-US" dirty="0"/>
          </a:p>
          <a:p>
            <a:r>
              <a:rPr lang="en-US" dirty="0"/>
              <a:t>The stateless frontend tier and the </a:t>
            </a:r>
            <a:r>
              <a:rPr lang="en-US" dirty="0" err="1"/>
              <a:t>stateful</a:t>
            </a:r>
            <a:r>
              <a:rPr lang="en-US" dirty="0"/>
              <a:t> middle tier with the compute remains the same. But between the stateless and the </a:t>
            </a:r>
            <a:r>
              <a:rPr lang="en-US" dirty="0" err="1"/>
              <a:t>stateful</a:t>
            </a:r>
            <a:r>
              <a:rPr lang="en-US" dirty="0"/>
              <a:t> tier we should introduce some kind of broker middleware like Azure Service Bus, Azure Storage Queues or RabbitMQ for on-premises. The broker middleware will contain a queue for our chocolate orders. Of course not everything has to go through the queue. Only things like orders that need to be processed in order and potentially throttled. After all it is better to process orders a bit later than loosing them right? With that we get</a:t>
            </a:r>
          </a:p>
          <a:p>
            <a:endParaRPr lang="en-US" dirty="0"/>
          </a:p>
          <a:p>
            <a:pPr marL="171450" indent="-171450">
              <a:buFont typeface="Arial" panose="020B0604020202020204" pitchFamily="34" charset="0"/>
              <a:buChar char="•"/>
            </a:pPr>
            <a:r>
              <a:rPr lang="en-US" dirty="0"/>
              <a:t>Competing consumers</a:t>
            </a:r>
          </a:p>
          <a:p>
            <a:pPr marL="171450" indent="-171450">
              <a:buFont typeface="Arial" panose="020B0604020202020204" pitchFamily="34" charset="0"/>
              <a:buChar char="•"/>
            </a:pPr>
            <a:r>
              <a:rPr lang="en-US" dirty="0"/>
              <a:t>Awesome scaling</a:t>
            </a:r>
          </a:p>
          <a:p>
            <a:pPr marL="171450" indent="-171450">
              <a:buFont typeface="Arial" panose="020B0604020202020204" pitchFamily="34" charset="0"/>
              <a:buChar char="•"/>
            </a:pPr>
            <a:r>
              <a:rPr lang="en-US" dirty="0"/>
              <a:t>Throttling</a:t>
            </a:r>
          </a:p>
          <a:p>
            <a:pPr marL="171450" indent="-171450">
              <a:buFont typeface="Arial" panose="020B0604020202020204" pitchFamily="34" charset="0"/>
              <a:buChar char="•"/>
            </a:pPr>
            <a:r>
              <a:rPr lang="en-US" dirty="0"/>
              <a:t>Retries and business transactions to </a:t>
            </a:r>
            <a:r>
              <a:rPr lang="en-US" dirty="0" err="1"/>
              <a:t>stateful</a:t>
            </a:r>
            <a:r>
              <a:rPr lang="en-US" dirty="0"/>
              <a:t> </a:t>
            </a:r>
            <a:r>
              <a:rPr lang="en-US" dirty="0" err="1"/>
              <a:t>middletier</a:t>
            </a:r>
            <a:endParaRPr lang="en-US" dirty="0"/>
          </a:p>
          <a:p>
            <a:pPr marL="171450" indent="-171450">
              <a:buFont typeface="Arial" panose="020B0604020202020204" pitchFamily="34" charset="0"/>
              <a:buChar char="•"/>
            </a:pPr>
            <a:r>
              <a:rPr lang="en-US" dirty="0"/>
              <a:t>Intent capturing request as messages</a:t>
            </a:r>
          </a:p>
          <a:p>
            <a:pPr marL="171450" indent="-171450">
              <a:buFont typeface="Arial" panose="020B0604020202020204" pitchFamily="34" charset="0"/>
              <a:buChar char="•"/>
            </a:pPr>
            <a:r>
              <a:rPr lang="en-US" dirty="0"/>
              <a:t>Reactive</a:t>
            </a:r>
          </a:p>
          <a:p>
            <a:pPr marL="171450" indent="-171450">
              <a:buFont typeface="Arial" panose="020B0604020202020204" pitchFamily="34" charset="0"/>
              <a:buChar char="•"/>
            </a:pPr>
            <a:r>
              <a:rPr lang="en-US" dirty="0"/>
              <a:t>Auditing of orders</a:t>
            </a:r>
            <a:endParaRPr lang="de-CH" dirty="0"/>
          </a:p>
        </p:txBody>
      </p:sp>
      <p:sp>
        <p:nvSpPr>
          <p:cNvPr id="4" name="Slide Number Placeholder 3"/>
          <p:cNvSpPr>
            <a:spLocks noGrp="1"/>
          </p:cNvSpPr>
          <p:nvPr>
            <p:ph type="sldNum" sz="quarter" idx="10"/>
          </p:nvPr>
        </p:nvSpPr>
        <p:spPr/>
        <p:txBody>
          <a:bodyPr/>
          <a:lstStyle/>
          <a:p>
            <a:fld id="{59E9685D-E391-4BCC-987B-6FB0218A8DB9}" type="slidenum">
              <a:rPr lang="en-US" smtClean="0"/>
              <a:t>11</a:t>
            </a:fld>
            <a:endParaRPr lang="en-US"/>
          </a:p>
        </p:txBody>
      </p:sp>
    </p:spTree>
    <p:extLst>
      <p:ext uri="{BB962C8B-B14F-4D97-AF65-F5344CB8AC3E}">
        <p14:creationId xmlns:p14="http://schemas.microsoft.com/office/powerpoint/2010/main" val="384687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12</a:t>
            </a:fld>
            <a:endParaRPr lang="en-US"/>
          </a:p>
        </p:txBody>
      </p:sp>
    </p:spTree>
    <p:extLst>
      <p:ext uri="{BB962C8B-B14F-4D97-AF65-F5344CB8AC3E}">
        <p14:creationId xmlns:p14="http://schemas.microsoft.com/office/powerpoint/2010/main" val="2134601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13</a:t>
            </a:fld>
            <a:endParaRPr lang="en-US"/>
          </a:p>
        </p:txBody>
      </p:sp>
    </p:spTree>
    <p:extLst>
      <p:ext uri="{BB962C8B-B14F-4D97-AF65-F5344CB8AC3E}">
        <p14:creationId xmlns:p14="http://schemas.microsoft.com/office/powerpoint/2010/main" val="1389148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3499554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architecture approach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3667239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stateless frontend tier and the </a:t>
            </a:r>
            <a:r>
              <a:rPr lang="en-US" dirty="0" err="1"/>
              <a:t>stateful</a:t>
            </a:r>
            <a:r>
              <a:rPr lang="en-US" dirty="0"/>
              <a:t> middle tier with the compute remains the same. But between the stateless and the </a:t>
            </a:r>
            <a:r>
              <a:rPr lang="en-US" dirty="0" err="1"/>
              <a:t>stateful</a:t>
            </a:r>
            <a:r>
              <a:rPr lang="en-US" dirty="0"/>
              <a:t> tier we should introduce some kind of broker middleware like Azure Service Bus, Azure Storage Queues or </a:t>
            </a:r>
            <a:r>
              <a:rPr lang="en-US" dirty="0" err="1"/>
              <a:t>RabbitMQ</a:t>
            </a:r>
            <a:r>
              <a:rPr lang="en-US" dirty="0"/>
              <a:t> for on-premises. The broker middleware will contain a queue for our chocolate orders. Of course not everything has to go through the queue. Only things like orders that need to be processed in order and potentially throttled. After all it is better to process orders a bit later than loosing them right? With that we get</a:t>
            </a:r>
          </a:p>
          <a:p>
            <a:endParaRPr lang="en-US" dirty="0"/>
          </a:p>
          <a:p>
            <a:pPr marL="171450" indent="-171450">
              <a:buFont typeface="Arial" panose="020B0604020202020204" pitchFamily="34" charset="0"/>
              <a:buChar char="•"/>
            </a:pPr>
            <a:r>
              <a:rPr lang="en-US" dirty="0"/>
              <a:t>Competing consumers</a:t>
            </a:r>
          </a:p>
          <a:p>
            <a:pPr marL="171450" indent="-171450">
              <a:buFont typeface="Arial" panose="020B0604020202020204" pitchFamily="34" charset="0"/>
              <a:buChar char="•"/>
            </a:pPr>
            <a:r>
              <a:rPr lang="en-US" dirty="0"/>
              <a:t>Awesome scaling</a:t>
            </a:r>
          </a:p>
          <a:p>
            <a:pPr marL="171450" indent="-171450">
              <a:buFont typeface="Arial" panose="020B0604020202020204" pitchFamily="34" charset="0"/>
              <a:buChar char="•"/>
            </a:pPr>
            <a:r>
              <a:rPr lang="en-US" dirty="0"/>
              <a:t>Throttling</a:t>
            </a:r>
          </a:p>
          <a:p>
            <a:pPr marL="171450" indent="-171450">
              <a:buFont typeface="Arial" panose="020B0604020202020204" pitchFamily="34" charset="0"/>
              <a:buChar char="•"/>
            </a:pPr>
            <a:r>
              <a:rPr lang="en-US" dirty="0"/>
              <a:t>Retries and business transactions to </a:t>
            </a:r>
            <a:r>
              <a:rPr lang="en-US" dirty="0" err="1"/>
              <a:t>stateful</a:t>
            </a:r>
            <a:r>
              <a:rPr lang="en-US" dirty="0"/>
              <a:t> </a:t>
            </a:r>
            <a:r>
              <a:rPr lang="en-US" dirty="0" err="1"/>
              <a:t>middletier</a:t>
            </a:r>
            <a:endParaRPr lang="en-US" dirty="0"/>
          </a:p>
          <a:p>
            <a:pPr marL="171450" indent="-171450">
              <a:buFont typeface="Arial" panose="020B0604020202020204" pitchFamily="34" charset="0"/>
              <a:buChar char="•"/>
            </a:pPr>
            <a:r>
              <a:rPr lang="en-US" dirty="0"/>
              <a:t>Reactive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2031248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stateless frontend tier and the </a:t>
            </a:r>
            <a:r>
              <a:rPr lang="en-US" dirty="0" err="1"/>
              <a:t>stateful</a:t>
            </a:r>
            <a:r>
              <a:rPr lang="en-US" dirty="0"/>
              <a:t> middle tier with the compute remains the same. But between the stateless and the </a:t>
            </a:r>
            <a:r>
              <a:rPr lang="en-US" dirty="0" err="1"/>
              <a:t>stateful</a:t>
            </a:r>
            <a:r>
              <a:rPr lang="en-US" dirty="0"/>
              <a:t> tier we should introduce some kind of broker middleware like Azure Service Bus, Azure Storage Queues or </a:t>
            </a:r>
            <a:r>
              <a:rPr lang="en-US" dirty="0" err="1"/>
              <a:t>RabbitMQ</a:t>
            </a:r>
            <a:r>
              <a:rPr lang="en-US" dirty="0"/>
              <a:t> for on-premises. The broker middleware will contain a queue for our chocolate orders. Of course not everything has to go through the queue. Only things like orders that need to be processed in order and potentially throttled. After all it is better to process orders a bit later than loosing them right? With that we get</a:t>
            </a:r>
          </a:p>
          <a:p>
            <a:endParaRPr lang="en-US" dirty="0"/>
          </a:p>
          <a:p>
            <a:pPr marL="171450" indent="-171450">
              <a:buFont typeface="Arial" panose="020B0604020202020204" pitchFamily="34" charset="0"/>
              <a:buChar char="•"/>
            </a:pPr>
            <a:r>
              <a:rPr lang="en-US" dirty="0"/>
              <a:t>Competing consumers</a:t>
            </a:r>
          </a:p>
          <a:p>
            <a:pPr marL="171450" indent="-171450">
              <a:buFont typeface="Arial" panose="020B0604020202020204" pitchFamily="34" charset="0"/>
              <a:buChar char="•"/>
            </a:pPr>
            <a:r>
              <a:rPr lang="en-US" dirty="0"/>
              <a:t>Awesome scaling</a:t>
            </a:r>
          </a:p>
          <a:p>
            <a:pPr marL="171450" indent="-171450">
              <a:buFont typeface="Arial" panose="020B0604020202020204" pitchFamily="34" charset="0"/>
              <a:buChar char="•"/>
            </a:pPr>
            <a:r>
              <a:rPr lang="en-US" dirty="0"/>
              <a:t>Throttling</a:t>
            </a:r>
          </a:p>
          <a:p>
            <a:pPr marL="171450" indent="-171450">
              <a:buFont typeface="Arial" panose="020B0604020202020204" pitchFamily="34" charset="0"/>
              <a:buChar char="•"/>
            </a:pPr>
            <a:r>
              <a:rPr lang="en-US" dirty="0"/>
              <a:t>Retries and business transactions to </a:t>
            </a:r>
            <a:r>
              <a:rPr lang="en-US" dirty="0" err="1"/>
              <a:t>stateful</a:t>
            </a:r>
            <a:r>
              <a:rPr lang="en-US" dirty="0"/>
              <a:t> </a:t>
            </a:r>
            <a:r>
              <a:rPr lang="en-US" dirty="0" err="1"/>
              <a:t>middletier</a:t>
            </a:r>
            <a:endParaRPr lang="en-US" dirty="0"/>
          </a:p>
          <a:p>
            <a:pPr marL="171450" indent="-171450">
              <a:buFont typeface="Arial" panose="020B0604020202020204" pitchFamily="34" charset="0"/>
              <a:buChar char="•"/>
            </a:pPr>
            <a:r>
              <a:rPr lang="en-US" dirty="0"/>
              <a:t>Reactive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1542200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3027687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771056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2672634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serious problem in Switzerland!</a:t>
            </a:r>
          </a:p>
          <a:p>
            <a:r>
              <a:rPr lang="en-US" baseline="0" dirty="0"/>
              <a:t>Our chocolate is so good that the international demand is raising</a:t>
            </a:r>
          </a:p>
          <a:p>
            <a:r>
              <a:rPr lang="en-US" baseline="0" dirty="0"/>
              <a:t>Chocolate manufacturers in Switzerland realized need for Highly reliable chocolate order management system</a:t>
            </a:r>
          </a:p>
          <a:p>
            <a:r>
              <a:rPr lang="en-US" baseline="0" dirty="0"/>
              <a:t>The team responsible for the new order management wanted to go for Platform as a Service</a:t>
            </a:r>
          </a:p>
          <a:p>
            <a:r>
              <a:rPr lang="en-US" baseline="0" dirty="0"/>
              <a:t>but unfortunately they have a few legacy infrastructure pieces that can’t be moved to PaaS just yet</a:t>
            </a:r>
          </a:p>
          <a:p>
            <a:r>
              <a:rPr lang="en-US" baseline="0" dirty="0"/>
              <a:t>The architect of the team watched a webinar with Matt Snider about Service Fabric and he felt it is the perfect fit for the new order management system</a:t>
            </a:r>
          </a:p>
          <a:p>
            <a:r>
              <a:rPr lang="en-US" baseline="0" dirty="0"/>
              <a:t>He gave a sales pitch about Service Fabric</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3848745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351421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Karl’s sales pitch went on and on and on, after all isn’t that what all architects do, talk, talk, talk and get nothing done? </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you want to known what the team architect explained I suggest you </a:t>
            </a:r>
            <a:r>
              <a:rPr lang="en-US" dirty="0" err="1"/>
              <a:t>rewatch</a:t>
            </a:r>
            <a:r>
              <a:rPr lang="en-US" dirty="0"/>
              <a:t> the last webinar, after all he recited everything Matt already told us ;)</a:t>
            </a:r>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3573295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start with the load balancer, every good architecture has to have one, check</a:t>
            </a:r>
          </a:p>
          <a:p>
            <a:r>
              <a:rPr lang="en-US" dirty="0"/>
              <a:t>Requests are then routed randomly to the stateless web tier. The stateless web tier will contain our latest </a:t>
            </a:r>
            <a:r>
              <a:rPr lang="en-US" dirty="0" err="1"/>
              <a:t>AngularReactKnockoutJsKillMyselfFramework</a:t>
            </a:r>
            <a:r>
              <a:rPr lang="en-US" dirty="0"/>
              <a:t> UI</a:t>
            </a:r>
          </a:p>
          <a:p>
            <a:r>
              <a:rPr lang="en-US" dirty="0"/>
              <a:t>From there every request will be routed to a stateless </a:t>
            </a:r>
            <a:r>
              <a:rPr lang="en-US" dirty="0" err="1"/>
              <a:t>middletier</a:t>
            </a:r>
            <a:r>
              <a:rPr lang="en-US" dirty="0"/>
              <a:t> that is responsible to do the necessary compute</a:t>
            </a:r>
          </a:p>
          <a:p>
            <a:r>
              <a:rPr lang="en-US" dirty="0"/>
              <a:t>Service Fabric has the concept of Reliable Services, namely Stateless Services</a:t>
            </a:r>
          </a:p>
          <a:p>
            <a:r>
              <a:rPr lang="en-US" dirty="0"/>
              <a:t>The orders will be managed in the storage tier and storage for the duration of the request</a:t>
            </a:r>
          </a:p>
          <a:p>
            <a:r>
              <a:rPr lang="en-US" dirty="0"/>
              <a:t>Since this architecture is stateless the </a:t>
            </a:r>
            <a:r>
              <a:rPr lang="en-US" dirty="0" err="1"/>
              <a:t>loadbalancer</a:t>
            </a:r>
            <a:r>
              <a:rPr lang="en-US" dirty="0"/>
              <a:t> can assign requests to any stateless entry point and the data will be shipped through the tiers to the currently assigned stateless slice</a:t>
            </a:r>
          </a:p>
          <a:p>
            <a:r>
              <a:rPr lang="en-US" dirty="0"/>
              <a:t>If hell breaks loose and our storage tier can’t keep up we’ll just throw in some of the hipster caching technology like </a:t>
            </a:r>
            <a:r>
              <a:rPr lang="en-US" dirty="0" err="1"/>
              <a:t>Redis</a:t>
            </a:r>
            <a:r>
              <a:rPr lang="en-US" dirty="0"/>
              <a:t> and we’ll be good</a:t>
            </a:r>
          </a:p>
          <a:p>
            <a:r>
              <a:rPr lang="en-US" dirty="0"/>
              <a:t>The paradigm used her is also known as Data Shipping just in case you want to impress your homies</a:t>
            </a:r>
            <a:endParaRPr lang="de-CH" dirty="0"/>
          </a:p>
        </p:txBody>
      </p:sp>
      <p:sp>
        <p:nvSpPr>
          <p:cNvPr id="4" name="Slide Number Placeholder 3"/>
          <p:cNvSpPr>
            <a:spLocks noGrp="1"/>
          </p:cNvSpPr>
          <p:nvPr>
            <p:ph type="sldNum" sz="quarter" idx="10"/>
          </p:nvPr>
        </p:nvSpPr>
        <p:spPr/>
        <p:txBody>
          <a:bodyPr/>
          <a:lstStyle/>
          <a:p>
            <a:fld id="{59E9685D-E391-4BCC-987B-6FB0218A8DB9}" type="slidenum">
              <a:rPr lang="en-US" smtClean="0"/>
              <a:t>4</a:t>
            </a:fld>
            <a:endParaRPr lang="en-US"/>
          </a:p>
        </p:txBody>
      </p:sp>
    </p:spTree>
    <p:extLst>
      <p:ext uri="{BB962C8B-B14F-4D97-AF65-F5344CB8AC3E}">
        <p14:creationId xmlns:p14="http://schemas.microsoft.com/office/powerpoint/2010/main" val="4105467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architecture approach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1745787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6</a:t>
            </a:fld>
            <a:endParaRPr lang="en-US"/>
          </a:p>
        </p:txBody>
      </p:sp>
    </p:spTree>
    <p:extLst>
      <p:ext uri="{BB962C8B-B14F-4D97-AF65-F5344CB8AC3E}">
        <p14:creationId xmlns:p14="http://schemas.microsoft.com/office/powerpoint/2010/main" val="1832959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3688755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realized although with Service Fabrics high availability and the built in retries on the http client communication layer their architecture approach was not quite there yet where it should be in terms of scalability.</a:t>
            </a:r>
          </a:p>
          <a:p>
            <a:endParaRPr lang="en-US" dirty="0"/>
          </a:p>
          <a:p>
            <a:r>
              <a:rPr lang="en-US" dirty="0"/>
              <a:t>Because of the RPC call chain when ever the latency between the DB cluster and the backend was slow or there was a concurrent update on a row those effects rippled through the </a:t>
            </a:r>
            <a:r>
              <a:rPr lang="en-US" dirty="0" err="1"/>
              <a:t>callstack</a:t>
            </a:r>
            <a:r>
              <a:rPr lang="en-US" dirty="0"/>
              <a:t> to the issuer of the call, which is the front-end. </a:t>
            </a:r>
          </a:p>
          <a:p>
            <a:r>
              <a:rPr lang="en-US" dirty="0"/>
              <a:t>Furthermore on every request from the front-end a new database transaction was created and when many operations were pending those transactions sometimes rolled back or slowed down the order processing</a:t>
            </a:r>
          </a:p>
          <a:p>
            <a:r>
              <a:rPr lang="en-US" dirty="0"/>
              <a:t>The temporal and special coupling introduced was horrible. The latency of the storage layer directly influenced the customer facing latency. </a:t>
            </a:r>
          </a:p>
          <a:p>
            <a:r>
              <a:rPr lang="en-US" dirty="0"/>
              <a:t>SLA couldn’t be fulfilled</a:t>
            </a:r>
          </a:p>
          <a:p>
            <a:r>
              <a:rPr lang="en-US" dirty="0"/>
              <a:t>Orders got lest when the client of the request stopped retrying</a:t>
            </a:r>
          </a:p>
          <a:p>
            <a:r>
              <a:rPr lang="en-US" dirty="0"/>
              <a:t>Orders could not be throttled and worst the actual order intent was difficult to find in HTTP </a:t>
            </a:r>
            <a:r>
              <a:rPr lang="en-US" dirty="0" err="1"/>
              <a:t>callstack</a:t>
            </a:r>
            <a:r>
              <a:rPr lang="en-US" dirty="0"/>
              <a:t> exception logs</a:t>
            </a:r>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3192863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they started brainstorming an additional architecture approach.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1944380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CCFB-70B3-486F-A1CE-D123A285C0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E546A8-B3F9-4AEE-ABB2-D3B0FE980E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72E5D1-945E-43AA-8CC7-0842B45CAF07}"/>
              </a:ext>
            </a:extLst>
          </p:cNvPr>
          <p:cNvSpPr>
            <a:spLocks noGrp="1"/>
          </p:cNvSpPr>
          <p:nvPr>
            <p:ph type="dt" sz="half" idx="10"/>
          </p:nvPr>
        </p:nvSpPr>
        <p:spPr/>
        <p:txBody>
          <a:bodyPr/>
          <a:lstStyle/>
          <a:p>
            <a:fld id="{AF502539-8799-4C51-9271-A94D674129BE}" type="datetimeFigureOut">
              <a:rPr lang="en-US" smtClean="0"/>
              <a:t>10/24/2017</a:t>
            </a:fld>
            <a:endParaRPr lang="en-US"/>
          </a:p>
        </p:txBody>
      </p:sp>
      <p:sp>
        <p:nvSpPr>
          <p:cNvPr id="5" name="Footer Placeholder 4">
            <a:extLst>
              <a:ext uri="{FF2B5EF4-FFF2-40B4-BE49-F238E27FC236}">
                <a16:creationId xmlns:a16="http://schemas.microsoft.com/office/drawing/2014/main" id="{0E049D9A-796A-4098-A788-5853452CE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2B2BA-C706-46EF-BEF7-A2CACDC4F5D9}"/>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4021943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AF7C-551C-440F-8D2F-7754DAC4CB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DB71D1-C528-4494-8006-2776C1FA81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D1D99-2411-4BD8-96A7-0F90AC3207D5}"/>
              </a:ext>
            </a:extLst>
          </p:cNvPr>
          <p:cNvSpPr>
            <a:spLocks noGrp="1"/>
          </p:cNvSpPr>
          <p:nvPr>
            <p:ph type="dt" sz="half" idx="10"/>
          </p:nvPr>
        </p:nvSpPr>
        <p:spPr/>
        <p:txBody>
          <a:bodyPr/>
          <a:lstStyle/>
          <a:p>
            <a:fld id="{AF502539-8799-4C51-9271-A94D674129BE}" type="datetimeFigureOut">
              <a:rPr lang="en-US" smtClean="0"/>
              <a:t>10/24/2017</a:t>
            </a:fld>
            <a:endParaRPr lang="en-US"/>
          </a:p>
        </p:txBody>
      </p:sp>
      <p:sp>
        <p:nvSpPr>
          <p:cNvPr id="5" name="Footer Placeholder 4">
            <a:extLst>
              <a:ext uri="{FF2B5EF4-FFF2-40B4-BE49-F238E27FC236}">
                <a16:creationId xmlns:a16="http://schemas.microsoft.com/office/drawing/2014/main" id="{BB46B556-185A-4E9C-92BF-E5F5875AD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86CA8-9D26-4AF9-AD9A-882088B3EDA5}"/>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81292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7F0437-5519-461F-ACCB-6A3129106B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4D8159-4A74-4897-AC83-591F2978EF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8B8AD-86BA-49E2-979D-F9B1A52E6649}"/>
              </a:ext>
            </a:extLst>
          </p:cNvPr>
          <p:cNvSpPr>
            <a:spLocks noGrp="1"/>
          </p:cNvSpPr>
          <p:nvPr>
            <p:ph type="dt" sz="half" idx="10"/>
          </p:nvPr>
        </p:nvSpPr>
        <p:spPr/>
        <p:txBody>
          <a:bodyPr/>
          <a:lstStyle/>
          <a:p>
            <a:fld id="{AF502539-8799-4C51-9271-A94D674129BE}" type="datetimeFigureOut">
              <a:rPr lang="en-US" smtClean="0"/>
              <a:t>10/24/2017</a:t>
            </a:fld>
            <a:endParaRPr lang="en-US"/>
          </a:p>
        </p:txBody>
      </p:sp>
      <p:sp>
        <p:nvSpPr>
          <p:cNvPr id="5" name="Footer Placeholder 4">
            <a:extLst>
              <a:ext uri="{FF2B5EF4-FFF2-40B4-BE49-F238E27FC236}">
                <a16:creationId xmlns:a16="http://schemas.microsoft.com/office/drawing/2014/main" id="{0B40A80A-827D-44AA-9392-8FE810D91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994D9-F51A-4E27-8A2A-396BC06A97A4}"/>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48579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EFEE-EC51-44C1-9463-5A128D232E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CD72F-E8DC-4EE1-98E1-3DA9BCFD95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948D5-ECFE-4CBB-AD4B-2FC5C7A024C3}"/>
              </a:ext>
            </a:extLst>
          </p:cNvPr>
          <p:cNvSpPr>
            <a:spLocks noGrp="1"/>
          </p:cNvSpPr>
          <p:nvPr>
            <p:ph type="dt" sz="half" idx="10"/>
          </p:nvPr>
        </p:nvSpPr>
        <p:spPr/>
        <p:txBody>
          <a:bodyPr/>
          <a:lstStyle/>
          <a:p>
            <a:fld id="{AF502539-8799-4C51-9271-A94D674129BE}" type="datetimeFigureOut">
              <a:rPr lang="en-US" smtClean="0"/>
              <a:t>10/24/2017</a:t>
            </a:fld>
            <a:endParaRPr lang="en-US"/>
          </a:p>
        </p:txBody>
      </p:sp>
      <p:sp>
        <p:nvSpPr>
          <p:cNvPr id="5" name="Footer Placeholder 4">
            <a:extLst>
              <a:ext uri="{FF2B5EF4-FFF2-40B4-BE49-F238E27FC236}">
                <a16:creationId xmlns:a16="http://schemas.microsoft.com/office/drawing/2014/main" id="{47C12B03-7FBF-4A1C-A0F1-81963A20A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A9891-E38B-4932-A0AF-9666465CA5B1}"/>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18786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BEC4-EDB3-4165-9C65-71E7320034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BD391C-AA9D-4A7A-A8DF-806383E97E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C37F3C4-7FC4-4B3C-8439-50C851D7DBBF}"/>
              </a:ext>
            </a:extLst>
          </p:cNvPr>
          <p:cNvSpPr>
            <a:spLocks noGrp="1"/>
          </p:cNvSpPr>
          <p:nvPr>
            <p:ph type="dt" sz="half" idx="10"/>
          </p:nvPr>
        </p:nvSpPr>
        <p:spPr/>
        <p:txBody>
          <a:bodyPr/>
          <a:lstStyle/>
          <a:p>
            <a:fld id="{AF502539-8799-4C51-9271-A94D674129BE}" type="datetimeFigureOut">
              <a:rPr lang="en-US" smtClean="0"/>
              <a:t>10/24/2017</a:t>
            </a:fld>
            <a:endParaRPr lang="en-US"/>
          </a:p>
        </p:txBody>
      </p:sp>
      <p:sp>
        <p:nvSpPr>
          <p:cNvPr id="5" name="Footer Placeholder 4">
            <a:extLst>
              <a:ext uri="{FF2B5EF4-FFF2-40B4-BE49-F238E27FC236}">
                <a16:creationId xmlns:a16="http://schemas.microsoft.com/office/drawing/2014/main" id="{2FE52F92-0954-4D86-82CA-823F14811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D9B8D-A5F8-4E90-95BD-4E891AC0E356}"/>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53611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703B-D67C-4F36-B775-5731071EFE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D9729F-6CD6-4365-82BF-F0F97C4345C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024D1A-57B0-4B9F-B237-80FC0D0C66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9A0374-A8D4-4DBF-8D6C-96B98B98FAD9}"/>
              </a:ext>
            </a:extLst>
          </p:cNvPr>
          <p:cNvSpPr>
            <a:spLocks noGrp="1"/>
          </p:cNvSpPr>
          <p:nvPr>
            <p:ph type="dt" sz="half" idx="10"/>
          </p:nvPr>
        </p:nvSpPr>
        <p:spPr/>
        <p:txBody>
          <a:bodyPr/>
          <a:lstStyle/>
          <a:p>
            <a:fld id="{AF502539-8799-4C51-9271-A94D674129BE}" type="datetimeFigureOut">
              <a:rPr lang="en-US" smtClean="0"/>
              <a:t>10/24/2017</a:t>
            </a:fld>
            <a:endParaRPr lang="en-US"/>
          </a:p>
        </p:txBody>
      </p:sp>
      <p:sp>
        <p:nvSpPr>
          <p:cNvPr id="6" name="Footer Placeholder 5">
            <a:extLst>
              <a:ext uri="{FF2B5EF4-FFF2-40B4-BE49-F238E27FC236}">
                <a16:creationId xmlns:a16="http://schemas.microsoft.com/office/drawing/2014/main" id="{E3510239-3526-4F4E-8512-760BC70EC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2E28A3-9EC8-4D4C-8DF3-960D4548EC4D}"/>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21729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4CB8-E342-4BA2-B2A5-00F36A8856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0E45A8-0092-4529-A962-0EF731661C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3771B6-821B-4738-8F9E-6E46272DF73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DF8014-D099-48A9-A240-EB9CC6CE7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57E950-0945-4795-925B-EEFAA59B284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905C66-898F-4405-83B3-FFCD056C66A2}"/>
              </a:ext>
            </a:extLst>
          </p:cNvPr>
          <p:cNvSpPr>
            <a:spLocks noGrp="1"/>
          </p:cNvSpPr>
          <p:nvPr>
            <p:ph type="dt" sz="half" idx="10"/>
          </p:nvPr>
        </p:nvSpPr>
        <p:spPr/>
        <p:txBody>
          <a:bodyPr/>
          <a:lstStyle/>
          <a:p>
            <a:fld id="{AF502539-8799-4C51-9271-A94D674129BE}" type="datetimeFigureOut">
              <a:rPr lang="en-US" smtClean="0"/>
              <a:t>10/24/2017</a:t>
            </a:fld>
            <a:endParaRPr lang="en-US"/>
          </a:p>
        </p:txBody>
      </p:sp>
      <p:sp>
        <p:nvSpPr>
          <p:cNvPr id="8" name="Footer Placeholder 7">
            <a:extLst>
              <a:ext uri="{FF2B5EF4-FFF2-40B4-BE49-F238E27FC236}">
                <a16:creationId xmlns:a16="http://schemas.microsoft.com/office/drawing/2014/main" id="{353E614B-691E-43F2-98C2-EC55DE7866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D76A9B-0509-4EC1-99E4-EA575C902641}"/>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22852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DBC5-5CD4-4514-BE96-25F9CB51B8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E5E6AC-6706-4530-AA5A-AE9AB347D93E}"/>
              </a:ext>
            </a:extLst>
          </p:cNvPr>
          <p:cNvSpPr>
            <a:spLocks noGrp="1"/>
          </p:cNvSpPr>
          <p:nvPr>
            <p:ph type="dt" sz="half" idx="10"/>
          </p:nvPr>
        </p:nvSpPr>
        <p:spPr/>
        <p:txBody>
          <a:bodyPr/>
          <a:lstStyle/>
          <a:p>
            <a:fld id="{AF502539-8799-4C51-9271-A94D674129BE}" type="datetimeFigureOut">
              <a:rPr lang="en-US" smtClean="0"/>
              <a:t>10/24/2017</a:t>
            </a:fld>
            <a:endParaRPr lang="en-US"/>
          </a:p>
        </p:txBody>
      </p:sp>
      <p:sp>
        <p:nvSpPr>
          <p:cNvPr id="4" name="Footer Placeholder 3">
            <a:extLst>
              <a:ext uri="{FF2B5EF4-FFF2-40B4-BE49-F238E27FC236}">
                <a16:creationId xmlns:a16="http://schemas.microsoft.com/office/drawing/2014/main" id="{C666ABB8-4072-44FB-BB22-4280CBA991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AEFAB9-20A3-49F4-8999-ADBF9443E85E}"/>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250213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9FA95-0A38-4BD7-9627-DA6E779469C1}"/>
              </a:ext>
            </a:extLst>
          </p:cNvPr>
          <p:cNvSpPr>
            <a:spLocks noGrp="1"/>
          </p:cNvSpPr>
          <p:nvPr>
            <p:ph type="dt" sz="half" idx="10"/>
          </p:nvPr>
        </p:nvSpPr>
        <p:spPr/>
        <p:txBody>
          <a:bodyPr/>
          <a:lstStyle/>
          <a:p>
            <a:fld id="{AF502539-8799-4C51-9271-A94D674129BE}" type="datetimeFigureOut">
              <a:rPr lang="en-US" smtClean="0"/>
              <a:t>10/24/2017</a:t>
            </a:fld>
            <a:endParaRPr lang="en-US"/>
          </a:p>
        </p:txBody>
      </p:sp>
      <p:sp>
        <p:nvSpPr>
          <p:cNvPr id="3" name="Footer Placeholder 2">
            <a:extLst>
              <a:ext uri="{FF2B5EF4-FFF2-40B4-BE49-F238E27FC236}">
                <a16:creationId xmlns:a16="http://schemas.microsoft.com/office/drawing/2014/main" id="{344B1293-47C4-459B-BF4E-DDC69130F5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E5F40E-AEAA-4929-857F-FAEDE93A850D}"/>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16896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39EA-CF6E-4293-B130-70218640F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F74545-36EA-474D-9FCB-F23E1C775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C2DFA2-0D12-478A-8FDD-CD85BF743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D45027-89C3-4FC8-A030-391A7F159A2E}"/>
              </a:ext>
            </a:extLst>
          </p:cNvPr>
          <p:cNvSpPr>
            <a:spLocks noGrp="1"/>
          </p:cNvSpPr>
          <p:nvPr>
            <p:ph type="dt" sz="half" idx="10"/>
          </p:nvPr>
        </p:nvSpPr>
        <p:spPr/>
        <p:txBody>
          <a:bodyPr/>
          <a:lstStyle/>
          <a:p>
            <a:fld id="{AF502539-8799-4C51-9271-A94D674129BE}" type="datetimeFigureOut">
              <a:rPr lang="en-US" smtClean="0"/>
              <a:t>10/24/2017</a:t>
            </a:fld>
            <a:endParaRPr lang="en-US"/>
          </a:p>
        </p:txBody>
      </p:sp>
      <p:sp>
        <p:nvSpPr>
          <p:cNvPr id="6" name="Footer Placeholder 5">
            <a:extLst>
              <a:ext uri="{FF2B5EF4-FFF2-40B4-BE49-F238E27FC236}">
                <a16:creationId xmlns:a16="http://schemas.microsoft.com/office/drawing/2014/main" id="{432B830F-277C-4FE5-A361-D2BD305CB6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243AE1-49AF-444F-8365-2011EA2B7E17}"/>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1927639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A2A7-1B38-4FF6-BC5D-3997C010AA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AD4F7E-D00F-4973-BC0E-27687028A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137A83-286F-4D95-AE37-299673448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FF90E7-035E-4ED6-A50F-F8292061F826}"/>
              </a:ext>
            </a:extLst>
          </p:cNvPr>
          <p:cNvSpPr>
            <a:spLocks noGrp="1"/>
          </p:cNvSpPr>
          <p:nvPr>
            <p:ph type="dt" sz="half" idx="10"/>
          </p:nvPr>
        </p:nvSpPr>
        <p:spPr/>
        <p:txBody>
          <a:bodyPr/>
          <a:lstStyle/>
          <a:p>
            <a:fld id="{AF502539-8799-4C51-9271-A94D674129BE}" type="datetimeFigureOut">
              <a:rPr lang="en-US" smtClean="0"/>
              <a:t>10/24/2017</a:t>
            </a:fld>
            <a:endParaRPr lang="en-US"/>
          </a:p>
        </p:txBody>
      </p:sp>
      <p:sp>
        <p:nvSpPr>
          <p:cNvPr id="6" name="Footer Placeholder 5">
            <a:extLst>
              <a:ext uri="{FF2B5EF4-FFF2-40B4-BE49-F238E27FC236}">
                <a16:creationId xmlns:a16="http://schemas.microsoft.com/office/drawing/2014/main" id="{7DF056F8-B50A-4ED3-B7EE-5CF5D6CB2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9B3027-D3AD-4FFF-BFFB-4794014A3AC5}"/>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77515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985F35-7902-41BD-A33E-FC1EA5BF71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2F3F78-0DFD-4663-A4F2-0AEC594CE3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FD3CC-E10D-4FC5-AE6E-D5C65F496E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02539-8799-4C51-9271-A94D674129BE}" type="datetimeFigureOut">
              <a:rPr lang="en-US" smtClean="0"/>
              <a:t>10/24/2017</a:t>
            </a:fld>
            <a:endParaRPr lang="en-US"/>
          </a:p>
        </p:txBody>
      </p:sp>
      <p:sp>
        <p:nvSpPr>
          <p:cNvPr id="5" name="Footer Placeholder 4">
            <a:extLst>
              <a:ext uri="{FF2B5EF4-FFF2-40B4-BE49-F238E27FC236}">
                <a16:creationId xmlns:a16="http://schemas.microsoft.com/office/drawing/2014/main" id="{D9BA1C6F-1495-43FE-8106-F2A15C2815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1E7CD7-940B-406E-8D13-CD53A0DA98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6A238-D622-4D1E-AF99-C7FC108A49A1}" type="slidenum">
              <a:rPr lang="en-US" smtClean="0"/>
              <a:t>‹#›</a:t>
            </a:fld>
            <a:endParaRPr lang="en-US"/>
          </a:p>
        </p:txBody>
      </p:sp>
    </p:spTree>
    <p:extLst>
      <p:ext uri="{BB962C8B-B14F-4D97-AF65-F5344CB8AC3E}">
        <p14:creationId xmlns:p14="http://schemas.microsoft.com/office/powerpoint/2010/main" val="69586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6337" y="2767281"/>
            <a:ext cx="9719327" cy="1323439"/>
          </a:xfrm>
          <a:prstGeom prst="rect">
            <a:avLst/>
          </a:prstGeom>
        </p:spPr>
        <p:txBody>
          <a:bodyPr wrap="none">
            <a:spAutoFit/>
          </a:bodyPr>
          <a:lstStyle/>
          <a:p>
            <a:r>
              <a:rPr lang="en-US" sz="8000" dirty="0" err="1">
                <a:solidFill>
                  <a:schemeClr val="accent2"/>
                </a:solidFill>
                <a:latin typeface="Yanone Kaffeesatz Regular" panose="02000000000000000000" pitchFamily="2" charset="0"/>
              </a:rPr>
              <a:t>NServiceBus</a:t>
            </a:r>
            <a:r>
              <a:rPr lang="en-US" sz="8000" dirty="0">
                <a:solidFill>
                  <a:schemeClr val="accent2"/>
                </a:solidFill>
                <a:latin typeface="Yanone Kaffeesatz Regular" panose="02000000000000000000" pitchFamily="2" charset="0"/>
              </a:rPr>
              <a:t> and Service Fabric</a:t>
            </a:r>
            <a:endParaRPr lang="de-CH" sz="9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2.0</a:t>
            </a:r>
            <a:endParaRPr lang="de-CH" sz="1400" dirty="0"/>
          </a:p>
        </p:txBody>
      </p:sp>
    </p:spTree>
    <p:extLst>
      <p:ext uri="{BB962C8B-B14F-4D97-AF65-F5344CB8AC3E}">
        <p14:creationId xmlns:p14="http://schemas.microsoft.com/office/powerpoint/2010/main" val="1624062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60180" y="20687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64057" y="1401912"/>
            <a:ext cx="183575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MVC</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191498" y="1402443"/>
            <a:ext cx="21900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a:t>
            </a:r>
            <a:r>
              <a:rPr lang="en-US" sz="2400" dirty="0" err="1">
                <a:solidFill>
                  <a:schemeClr val="accent3"/>
                </a:solidFill>
                <a:latin typeface="Yanone Kaffeesatz Regular" panose="02000000000000000000" pitchFamily="2" charset="0"/>
              </a:rPr>
              <a:t>WebApi</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07542" y="540708"/>
            <a:ext cx="3548787" cy="4153213"/>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12117" y="540709"/>
            <a:ext cx="3548787" cy="4153212"/>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852857" y="603738"/>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56736" y="603739"/>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51456" y="243716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13392" y="31496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49954" y="243716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08710" y="2898292"/>
            <a:ext cx="1696708" cy="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1FDAFA-1315-4BEE-B6DE-86222917A8C1}"/>
              </a:ext>
            </a:extLst>
          </p:cNvPr>
          <p:cNvSpPr txBox="1"/>
          <p:nvPr/>
        </p:nvSpPr>
        <p:spPr>
          <a:xfrm>
            <a:off x="8836297" y="2929225"/>
            <a:ext cx="97654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ADO.NET</a:t>
            </a:r>
            <a:endParaRPr lang="de-CH" sz="2400" dirty="0">
              <a:solidFill>
                <a:schemeClr val="accent3"/>
              </a:solidFill>
              <a:latin typeface="Yanone Kaffeesatz Regular" panose="02000000000000000000" pitchFamily="2" charset="0"/>
            </a:endParaRPr>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03695" y="28982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116305" y="2925420"/>
            <a:ext cx="148951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 over HTTP</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466534" y="2404037"/>
            <a:ext cx="736099"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Query</a:t>
            </a:r>
            <a:endParaRPr lang="de-CH" sz="2400" dirty="0">
              <a:solidFill>
                <a:schemeClr val="accent4"/>
              </a:solidFill>
              <a:latin typeface="Yanone Kaffeesatz Regular" panose="02000000000000000000" pitchFamily="2" charset="0"/>
            </a:endParaRPr>
          </a:p>
        </p:txBody>
      </p:sp>
      <p:sp>
        <p:nvSpPr>
          <p:cNvPr id="55" name="TextBox 54">
            <a:extLst>
              <a:ext uri="{FF2B5EF4-FFF2-40B4-BE49-F238E27FC236}">
                <a16:creationId xmlns:a16="http://schemas.microsoft.com/office/drawing/2014/main" id="{9C2242C7-8023-4D55-8D52-864E8E5DE368}"/>
              </a:ext>
            </a:extLst>
          </p:cNvPr>
          <p:cNvSpPr txBox="1"/>
          <p:nvPr/>
        </p:nvSpPr>
        <p:spPr>
          <a:xfrm>
            <a:off x="8670017" y="2389177"/>
            <a:ext cx="137409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Read / Write</a:t>
            </a:r>
            <a:endParaRPr lang="de-CH" sz="2400" dirty="0">
              <a:solidFill>
                <a:schemeClr val="accent3"/>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03695" y="2898293"/>
            <a:ext cx="1130889" cy="238881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770054">
            <a:off x="4311825" y="3949619"/>
            <a:ext cx="705642"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Order</a:t>
            </a:r>
            <a:endParaRPr lang="de-CH" sz="2400" dirty="0">
              <a:solidFill>
                <a:schemeClr val="accent4"/>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154026" y="3501814"/>
            <a:ext cx="378161" cy="349459"/>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4" name="TextBox 33">
            <a:extLst>
              <a:ext uri="{FF2B5EF4-FFF2-40B4-BE49-F238E27FC236}">
                <a16:creationId xmlns:a16="http://schemas.microsoft.com/office/drawing/2014/main" id="{E85282C8-E63D-4B8A-922E-05A6D8908579}"/>
              </a:ext>
            </a:extLst>
          </p:cNvPr>
          <p:cNvSpPr txBox="1"/>
          <p:nvPr/>
        </p:nvSpPr>
        <p:spPr>
          <a:xfrm>
            <a:off x="4505532" y="34766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91242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MSG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1301415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C9CF38-6802-4549-99F0-877B10BC09E9}"/>
              </a:ext>
            </a:extLst>
          </p:cNvPr>
          <p:cNvSpPr/>
          <p:nvPr/>
        </p:nvSpPr>
        <p:spPr>
          <a:xfrm>
            <a:off x="7294454" y="20484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2490324" y="20484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48" name="Rectangle 47">
            <a:extLst>
              <a:ext uri="{FF2B5EF4-FFF2-40B4-BE49-F238E27FC236}">
                <a16:creationId xmlns:a16="http://schemas.microsoft.com/office/drawing/2014/main" id="{E08E06B4-F4AD-4C9A-BD1E-FFDD7B22B897}"/>
              </a:ext>
            </a:extLst>
          </p:cNvPr>
          <p:cNvSpPr/>
          <p:nvPr/>
        </p:nvSpPr>
        <p:spPr>
          <a:xfrm>
            <a:off x="1543536" y="29464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1" name="Rectangle 20">
            <a:extLst>
              <a:ext uri="{FF2B5EF4-FFF2-40B4-BE49-F238E27FC236}">
                <a16:creationId xmlns:a16="http://schemas.microsoft.com/office/drawing/2014/main" id="{BB82319F-D61B-4334-BEE8-3BF8562C996A}"/>
              </a:ext>
            </a:extLst>
          </p:cNvPr>
          <p:cNvSpPr/>
          <p:nvPr/>
        </p:nvSpPr>
        <p:spPr>
          <a:xfrm>
            <a:off x="1543536" y="507926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5428090" y="505078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31" idx="2"/>
            <a:endCxn id="22" idx="4"/>
          </p:cNvCxnSpPr>
          <p:nvPr/>
        </p:nvCxnSpPr>
        <p:spPr>
          <a:xfrm>
            <a:off x="4346278" y="3587088"/>
            <a:ext cx="1718450" cy="167969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85282C8-E63D-4B8A-922E-05A6D8908579}"/>
              </a:ext>
            </a:extLst>
          </p:cNvPr>
          <p:cNvSpPr txBox="1"/>
          <p:nvPr/>
        </p:nvSpPr>
        <p:spPr>
          <a:xfrm>
            <a:off x="5735676" y="32734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1684494" y="5133028"/>
            <a:ext cx="159210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Middleware</a:t>
            </a:r>
            <a:endParaRPr lang="de-CH" sz="1600" dirty="0">
              <a:solidFill>
                <a:schemeClr val="accent3"/>
              </a:solidFill>
              <a:latin typeface="Yanone Kaffeesatz Regular" panose="02000000000000000000" pitchFamily="2" charset="0"/>
            </a:endParaRPr>
          </a:p>
        </p:txBody>
      </p:sp>
      <p:sp>
        <p:nvSpPr>
          <p:cNvPr id="31" name="Rectangle 30">
            <a:extLst>
              <a:ext uri="{FF2B5EF4-FFF2-40B4-BE49-F238E27FC236}">
                <a16:creationId xmlns:a16="http://schemas.microsoft.com/office/drawing/2014/main" id="{3643712D-C2AC-4CB2-BFAC-D78940E7EAD3}"/>
              </a:ext>
            </a:extLst>
          </p:cNvPr>
          <p:cNvSpPr/>
          <p:nvPr/>
        </p:nvSpPr>
        <p:spPr>
          <a:xfrm>
            <a:off x="3917205" y="3146442"/>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Startup</a:t>
            </a:r>
            <a:endParaRPr lang="de-CH" sz="1000" dirty="0">
              <a:latin typeface="Yanone Kaffeesatz Light" panose="02000000000000000000" pitchFamily="2" charset="0"/>
            </a:endParaRPr>
          </a:p>
        </p:txBody>
      </p:sp>
      <p:sp>
        <p:nvSpPr>
          <p:cNvPr id="32" name="Rectangle 31">
            <a:extLst>
              <a:ext uri="{FF2B5EF4-FFF2-40B4-BE49-F238E27FC236}">
                <a16:creationId xmlns:a16="http://schemas.microsoft.com/office/drawing/2014/main" id="{18FE7411-C1A5-442A-812E-DF70D739356E}"/>
              </a:ext>
            </a:extLst>
          </p:cNvPr>
          <p:cNvSpPr/>
          <p:nvPr/>
        </p:nvSpPr>
        <p:spPr>
          <a:xfrm>
            <a:off x="7491609" y="3146442"/>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Listener</a:t>
            </a:r>
            <a:endParaRPr lang="de-CH" sz="1000" dirty="0">
              <a:latin typeface="Yanone Kaffeesatz Light" panose="02000000000000000000" pitchFamily="2" charset="0"/>
            </a:endParaRPr>
          </a:p>
        </p:txBody>
      </p:sp>
      <p:cxnSp>
        <p:nvCxnSpPr>
          <p:cNvPr id="40" name="Straight Arrow Connector 39">
            <a:extLst>
              <a:ext uri="{FF2B5EF4-FFF2-40B4-BE49-F238E27FC236}">
                <a16:creationId xmlns:a16="http://schemas.microsoft.com/office/drawing/2014/main" id="{607D8F55-CCDF-4620-8B73-A3357FF0728D}"/>
              </a:ext>
            </a:extLst>
          </p:cNvPr>
          <p:cNvCxnSpPr>
            <a:cxnSpLocks/>
            <a:stCxn id="32" idx="2"/>
            <a:endCxn id="22" idx="4"/>
          </p:cNvCxnSpPr>
          <p:nvPr/>
        </p:nvCxnSpPr>
        <p:spPr>
          <a:xfrm flipH="1">
            <a:off x="6064728" y="3587088"/>
            <a:ext cx="1855954" cy="167969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6F2DB04-264C-413D-A590-DB7CA630E59F}"/>
              </a:ext>
            </a:extLst>
          </p:cNvPr>
          <p:cNvSpPr txBox="1"/>
          <p:nvPr/>
        </p:nvSpPr>
        <p:spPr>
          <a:xfrm>
            <a:off x="7819187" y="1414790"/>
            <a:ext cx="139493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Full endpoint</a:t>
            </a:r>
            <a:endParaRPr lang="de-CH" sz="2400" dirty="0">
              <a:solidFill>
                <a:schemeClr val="accent3"/>
              </a:solidFill>
              <a:latin typeface="Yanone Kaffeesatz Regular" panose="02000000000000000000" pitchFamily="2" charset="0"/>
            </a:endParaRPr>
          </a:p>
        </p:txBody>
      </p:sp>
      <p:sp>
        <p:nvSpPr>
          <p:cNvPr id="44" name="TextBox 43">
            <a:extLst>
              <a:ext uri="{FF2B5EF4-FFF2-40B4-BE49-F238E27FC236}">
                <a16:creationId xmlns:a16="http://schemas.microsoft.com/office/drawing/2014/main" id="{170E9102-1146-4650-A34F-14CB7BFCA243}"/>
              </a:ext>
            </a:extLst>
          </p:cNvPr>
          <p:cNvSpPr txBox="1"/>
          <p:nvPr/>
        </p:nvSpPr>
        <p:spPr>
          <a:xfrm>
            <a:off x="2708440" y="1414789"/>
            <a:ext cx="200728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Send-only endpoint</a:t>
            </a:r>
            <a:endParaRPr lang="de-CH" sz="24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1558244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60180" y="20687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51456" y="243716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13392" y="31496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49954" y="243716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08710" y="2898292"/>
            <a:ext cx="1696708" cy="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03695" y="28982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EAEDC908-7340-44E3-808E-668D8EBC1DB1}"/>
              </a:ext>
            </a:extLst>
          </p:cNvPr>
          <p:cNvSpPr txBox="1"/>
          <p:nvPr/>
        </p:nvSpPr>
        <p:spPr>
          <a:xfrm>
            <a:off x="4466534" y="2404037"/>
            <a:ext cx="736099"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Query</a:t>
            </a:r>
            <a:endParaRPr lang="de-CH" sz="2400" dirty="0">
              <a:solidFill>
                <a:schemeClr val="accent4"/>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03695" y="2898293"/>
            <a:ext cx="1130889" cy="238881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770054">
            <a:off x="4517350" y="4014767"/>
            <a:ext cx="705642"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Order</a:t>
            </a:r>
            <a:endParaRPr lang="de-CH" sz="2400" dirty="0">
              <a:solidFill>
                <a:schemeClr val="accent4"/>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359551" y="3566962"/>
            <a:ext cx="378161" cy="349459"/>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4" name="TextBox 33">
            <a:extLst>
              <a:ext uri="{FF2B5EF4-FFF2-40B4-BE49-F238E27FC236}">
                <a16:creationId xmlns:a16="http://schemas.microsoft.com/office/drawing/2014/main" id="{E85282C8-E63D-4B8A-922E-05A6D8908579}"/>
              </a:ext>
            </a:extLst>
          </p:cNvPr>
          <p:cNvSpPr txBox="1"/>
          <p:nvPr/>
        </p:nvSpPr>
        <p:spPr>
          <a:xfrm>
            <a:off x="364905" y="34766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159210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Middleware</a:t>
            </a:r>
            <a:endParaRPr lang="de-CH" sz="1600" dirty="0">
              <a:solidFill>
                <a:schemeClr val="accent3"/>
              </a:solidFill>
              <a:latin typeface="Yanone Kaffeesatz Regular" panose="02000000000000000000" pitchFamily="2" charset="0"/>
            </a:endParaRPr>
          </a:p>
        </p:txBody>
      </p:sp>
      <p:sp>
        <p:nvSpPr>
          <p:cNvPr id="31" name="Rectangle 30">
            <a:extLst>
              <a:ext uri="{FF2B5EF4-FFF2-40B4-BE49-F238E27FC236}">
                <a16:creationId xmlns:a16="http://schemas.microsoft.com/office/drawing/2014/main" id="{73CD7175-B5FA-4259-911A-3F45561C53CD}"/>
              </a:ext>
            </a:extLst>
          </p:cNvPr>
          <p:cNvSpPr/>
          <p:nvPr/>
        </p:nvSpPr>
        <p:spPr>
          <a:xfrm>
            <a:off x="1412580" y="22211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cxnSp>
        <p:nvCxnSpPr>
          <p:cNvPr id="32" name="Straight Arrow Connector 31">
            <a:extLst>
              <a:ext uri="{FF2B5EF4-FFF2-40B4-BE49-F238E27FC236}">
                <a16:creationId xmlns:a16="http://schemas.microsoft.com/office/drawing/2014/main" id="{B7CDE8BE-7EEB-40B6-B9BD-41A00D973274}"/>
              </a:ext>
            </a:extLst>
          </p:cNvPr>
          <p:cNvCxnSpPr>
            <a:cxnSpLocks/>
            <a:stCxn id="31" idx="3"/>
          </p:cNvCxnSpPr>
          <p:nvPr/>
        </p:nvCxnSpPr>
        <p:spPr>
          <a:xfrm>
            <a:off x="3856095" y="3050693"/>
            <a:ext cx="1130889" cy="238881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6ACC257-1AB8-4B19-AF7A-44F491758DB9}"/>
              </a:ext>
            </a:extLst>
          </p:cNvPr>
          <p:cNvCxnSpPr>
            <a:cxnSpLocks/>
            <a:stCxn id="40" idx="3"/>
          </p:cNvCxnSpPr>
          <p:nvPr/>
        </p:nvCxnSpPr>
        <p:spPr>
          <a:xfrm>
            <a:off x="4008495" y="3203093"/>
            <a:ext cx="1008456" cy="211660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E7A5E216-418B-4341-B48D-4144EC4B1B51}"/>
              </a:ext>
            </a:extLst>
          </p:cNvPr>
          <p:cNvSpPr/>
          <p:nvPr/>
        </p:nvSpPr>
        <p:spPr>
          <a:xfrm>
            <a:off x="6216710" y="22211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46" name="Straight Arrow Connector 45">
            <a:extLst>
              <a:ext uri="{FF2B5EF4-FFF2-40B4-BE49-F238E27FC236}">
                <a16:creationId xmlns:a16="http://schemas.microsoft.com/office/drawing/2014/main" id="{71E235DB-40F6-451D-80FC-2DB7BC5A976C}"/>
              </a:ext>
            </a:extLst>
          </p:cNvPr>
          <p:cNvCxnSpPr>
            <a:cxnSpLocks/>
            <a:stCxn id="45" idx="2"/>
          </p:cNvCxnSpPr>
          <p:nvPr/>
        </p:nvCxnSpPr>
        <p:spPr>
          <a:xfrm flipH="1">
            <a:off x="5223263" y="3880758"/>
            <a:ext cx="2215647" cy="14160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A59A90C-ECD6-4FCE-89C1-04CB4E5909FC}"/>
              </a:ext>
            </a:extLst>
          </p:cNvPr>
          <p:cNvSpPr/>
          <p:nvPr/>
        </p:nvSpPr>
        <p:spPr>
          <a:xfrm>
            <a:off x="6369110" y="23735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56" name="Straight Arrow Connector 55">
            <a:extLst>
              <a:ext uri="{FF2B5EF4-FFF2-40B4-BE49-F238E27FC236}">
                <a16:creationId xmlns:a16="http://schemas.microsoft.com/office/drawing/2014/main" id="{4C922DD0-C3F6-487D-B21E-8238902362E4}"/>
              </a:ext>
            </a:extLst>
          </p:cNvPr>
          <p:cNvCxnSpPr>
            <a:cxnSpLocks/>
          </p:cNvCxnSpPr>
          <p:nvPr/>
        </p:nvCxnSpPr>
        <p:spPr>
          <a:xfrm>
            <a:off x="3856095" y="30506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A823ABA-3EE8-434A-A0F5-B9564A7B6CA7}"/>
              </a:ext>
            </a:extLst>
          </p:cNvPr>
          <p:cNvCxnSpPr>
            <a:cxnSpLocks/>
            <a:stCxn id="47" idx="2"/>
          </p:cNvCxnSpPr>
          <p:nvPr/>
        </p:nvCxnSpPr>
        <p:spPr>
          <a:xfrm flipH="1">
            <a:off x="5540632" y="4033158"/>
            <a:ext cx="2050678" cy="12539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04F8D81-C8C1-4506-8D87-4D076D99DC5A}"/>
              </a:ext>
            </a:extLst>
          </p:cNvPr>
          <p:cNvCxnSpPr>
            <a:cxnSpLocks/>
          </p:cNvCxnSpPr>
          <p:nvPr/>
        </p:nvCxnSpPr>
        <p:spPr>
          <a:xfrm>
            <a:off x="4008495" y="32030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FC864BE-2B64-4CB2-857E-152F65D8F091}"/>
              </a:ext>
            </a:extLst>
          </p:cNvPr>
          <p:cNvSpPr/>
          <p:nvPr/>
        </p:nvSpPr>
        <p:spPr>
          <a:xfrm>
            <a:off x="1564980" y="23735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58" name="TextBox 57">
            <a:extLst>
              <a:ext uri="{FF2B5EF4-FFF2-40B4-BE49-F238E27FC236}">
                <a16:creationId xmlns:a16="http://schemas.microsoft.com/office/drawing/2014/main" id="{8656E3EF-94CD-4AC9-ABF4-E205491851E4}"/>
              </a:ext>
            </a:extLst>
          </p:cNvPr>
          <p:cNvSpPr txBox="1"/>
          <p:nvPr/>
        </p:nvSpPr>
        <p:spPr>
          <a:xfrm>
            <a:off x="6191498" y="1402443"/>
            <a:ext cx="225734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Competing consumers</a:t>
            </a:r>
            <a:endParaRPr lang="de-CH" sz="24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811387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299777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3.0</a:t>
            </a:r>
            <a:endParaRPr lang="de-CH" sz="1400" dirty="0"/>
          </a:p>
        </p:txBody>
      </p:sp>
    </p:spTree>
    <p:extLst>
      <p:ext uri="{BB962C8B-B14F-4D97-AF65-F5344CB8AC3E}">
        <p14:creationId xmlns:p14="http://schemas.microsoft.com/office/powerpoint/2010/main" val="868120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4CAA9D39-982A-4F1C-8BED-66D75941FA2F}"/>
              </a:ext>
            </a:extLst>
          </p:cNvPr>
          <p:cNvSpPr/>
          <p:nvPr/>
        </p:nvSpPr>
        <p:spPr>
          <a:xfrm>
            <a:off x="5288991" y="4947773"/>
            <a:ext cx="1944303" cy="9144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p>
          <a:p>
            <a:pPr algn="ctr"/>
            <a:r>
              <a:rPr lang="en-US" sz="1400" i="1" dirty="0"/>
              <a:t>0x0000000000000000</a:t>
            </a:r>
            <a:endParaRPr lang="en-US" sz="1400" i="1" dirty="0">
              <a:latin typeface="Yanone Kaffeesatz Light" panose="02000000000000000000" pitchFamily="2" charset="0"/>
            </a:endParaRPr>
          </a:p>
        </p:txBody>
      </p:sp>
      <p:sp>
        <p:nvSpPr>
          <p:cNvPr id="84" name="Rectangle 83">
            <a:extLst>
              <a:ext uri="{FF2B5EF4-FFF2-40B4-BE49-F238E27FC236}">
                <a16:creationId xmlns:a16="http://schemas.microsoft.com/office/drawing/2014/main" id="{CA29C993-4E55-4901-9269-50484D45962C}"/>
              </a:ext>
            </a:extLst>
          </p:cNvPr>
          <p:cNvSpPr/>
          <p:nvPr/>
        </p:nvSpPr>
        <p:spPr>
          <a:xfrm>
            <a:off x="5215690" y="5018223"/>
            <a:ext cx="1944303" cy="9144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p>
          <a:p>
            <a:pPr algn="ctr"/>
            <a:r>
              <a:rPr lang="en-US" sz="1400" i="1" dirty="0"/>
              <a:t>0x0000000000000000</a:t>
            </a:r>
            <a:endParaRPr lang="en-US" sz="1400" i="1" dirty="0">
              <a:latin typeface="Yanone Kaffeesatz Light" panose="02000000000000000000" pitchFamily="2" charset="0"/>
            </a:endParaRPr>
          </a:p>
        </p:txBody>
      </p:sp>
      <p:sp>
        <p:nvSpPr>
          <p:cNvPr id="81" name="Rectangle 80">
            <a:extLst>
              <a:ext uri="{FF2B5EF4-FFF2-40B4-BE49-F238E27FC236}">
                <a16:creationId xmlns:a16="http://schemas.microsoft.com/office/drawing/2014/main" id="{5E64CE1B-D0FA-49AE-ADA0-8986451F01D4}"/>
              </a:ext>
            </a:extLst>
          </p:cNvPr>
          <p:cNvSpPr/>
          <p:nvPr/>
        </p:nvSpPr>
        <p:spPr>
          <a:xfrm>
            <a:off x="5281357" y="2850017"/>
            <a:ext cx="1944303" cy="9144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p>
          <a:p>
            <a:pPr algn="ctr"/>
            <a:r>
              <a:rPr lang="en-US" sz="1400" i="1" dirty="0"/>
              <a:t>0x0000000000000000</a:t>
            </a:r>
            <a:endParaRPr lang="en-US" sz="1400" i="1" dirty="0">
              <a:latin typeface="Yanone Kaffeesatz Light" panose="02000000000000000000" pitchFamily="2" charset="0"/>
            </a:endParaRPr>
          </a:p>
        </p:txBody>
      </p:sp>
      <p:sp>
        <p:nvSpPr>
          <p:cNvPr id="82" name="Rectangle 81">
            <a:extLst>
              <a:ext uri="{FF2B5EF4-FFF2-40B4-BE49-F238E27FC236}">
                <a16:creationId xmlns:a16="http://schemas.microsoft.com/office/drawing/2014/main" id="{2F3360F5-6E09-43AD-A3DA-F2F5CF22726C}"/>
              </a:ext>
            </a:extLst>
          </p:cNvPr>
          <p:cNvSpPr/>
          <p:nvPr/>
        </p:nvSpPr>
        <p:spPr>
          <a:xfrm>
            <a:off x="5208056" y="2920467"/>
            <a:ext cx="1944303" cy="9144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p>
          <a:p>
            <a:pPr algn="ctr"/>
            <a:r>
              <a:rPr lang="en-US" sz="1400" i="1" dirty="0"/>
              <a:t>0x0000000000000000</a:t>
            </a:r>
            <a:endParaRPr lang="en-US" sz="1400" i="1" dirty="0">
              <a:latin typeface="Yanone Kaffeesatz Light" panose="02000000000000000000" pitchFamily="2" charset="0"/>
            </a:endParaRPr>
          </a:p>
        </p:txBody>
      </p:sp>
      <p:sp>
        <p:nvSpPr>
          <p:cNvPr id="80" name="Rectangle 79">
            <a:extLst>
              <a:ext uri="{FF2B5EF4-FFF2-40B4-BE49-F238E27FC236}">
                <a16:creationId xmlns:a16="http://schemas.microsoft.com/office/drawing/2014/main" id="{65B78D30-6C8C-4B24-B3CC-E776C52A929D}"/>
              </a:ext>
            </a:extLst>
          </p:cNvPr>
          <p:cNvSpPr/>
          <p:nvPr/>
        </p:nvSpPr>
        <p:spPr>
          <a:xfrm>
            <a:off x="5290888" y="950621"/>
            <a:ext cx="1944303" cy="9144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p>
          <a:p>
            <a:pPr algn="ctr"/>
            <a:r>
              <a:rPr lang="en-US" sz="1400" i="1" dirty="0"/>
              <a:t>0x0000000000000000</a:t>
            </a:r>
            <a:endParaRPr lang="en-US" sz="1400" i="1" dirty="0">
              <a:latin typeface="Yanone Kaffeesatz Light" panose="02000000000000000000" pitchFamily="2" charset="0"/>
            </a:endParaRPr>
          </a:p>
        </p:txBody>
      </p:sp>
      <p:sp>
        <p:nvSpPr>
          <p:cNvPr id="4" name="Rectangle 3">
            <a:extLst>
              <a:ext uri="{FF2B5EF4-FFF2-40B4-BE49-F238E27FC236}">
                <a16:creationId xmlns:a16="http://schemas.microsoft.com/office/drawing/2014/main" id="{2D6A2368-ECFC-4441-BBB1-5596310C68F0}"/>
              </a:ext>
            </a:extLst>
          </p:cNvPr>
          <p:cNvSpPr/>
          <p:nvPr/>
        </p:nvSpPr>
        <p:spPr>
          <a:xfrm>
            <a:off x="1429710" y="391176"/>
            <a:ext cx="1992583" cy="608075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TextBox 4">
            <a:extLst>
              <a:ext uri="{FF2B5EF4-FFF2-40B4-BE49-F238E27FC236}">
                <a16:creationId xmlns:a16="http://schemas.microsoft.com/office/drawing/2014/main" id="{729D1261-3F0E-4347-99DA-6E4CEE2DBA3D}"/>
              </a:ext>
            </a:extLst>
          </p:cNvPr>
          <p:cNvSpPr txBox="1"/>
          <p:nvPr/>
        </p:nvSpPr>
        <p:spPr>
          <a:xfrm>
            <a:off x="1429709" y="475006"/>
            <a:ext cx="1992586" cy="430887"/>
          </a:xfrm>
          <a:prstGeom prst="rect">
            <a:avLst/>
          </a:prstGeom>
          <a:noFill/>
        </p:spPr>
        <p:txBody>
          <a:bodyPr wrap="square" rtlCol="0">
            <a:spAutoFit/>
          </a:bodyPr>
          <a:lstStyle/>
          <a:p>
            <a:pPr algn="ctr"/>
            <a:r>
              <a:rPr lang="en-US" sz="2200" dirty="0">
                <a:solidFill>
                  <a:schemeClr val="accent3"/>
                </a:solidFill>
                <a:latin typeface="Yanone Kaffeesatz Regular" panose="02000000000000000000" pitchFamily="2" charset="0"/>
              </a:rPr>
              <a:t>Stateless Front</a:t>
            </a:r>
            <a:endParaRPr lang="de-CH" sz="2200" dirty="0">
              <a:solidFill>
                <a:schemeClr val="accent3"/>
              </a:solidFill>
              <a:latin typeface="Yanone Kaffeesatz Regular" panose="02000000000000000000" pitchFamily="2" charset="0"/>
            </a:endParaRPr>
          </a:p>
        </p:txBody>
      </p:sp>
      <p:sp>
        <p:nvSpPr>
          <p:cNvPr id="6" name="Rectangle 5">
            <a:extLst>
              <a:ext uri="{FF2B5EF4-FFF2-40B4-BE49-F238E27FC236}">
                <a16:creationId xmlns:a16="http://schemas.microsoft.com/office/drawing/2014/main" id="{C174F491-2EB3-4837-BB3A-3DE4AFA2D6D9}"/>
              </a:ext>
            </a:extLst>
          </p:cNvPr>
          <p:cNvSpPr/>
          <p:nvPr/>
        </p:nvSpPr>
        <p:spPr>
          <a:xfrm>
            <a:off x="1578685" y="1064480"/>
            <a:ext cx="1746064"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Yanone Kaffeesatz Light" panose="02000000000000000000" pitchFamily="2" charset="0"/>
              </a:rPr>
              <a:t>Front:1</a:t>
            </a:r>
            <a:endParaRPr lang="de-CH" sz="2200" dirty="0">
              <a:latin typeface="Yanone Kaffeesatz Light" panose="02000000000000000000" pitchFamily="2" charset="0"/>
            </a:endParaRPr>
          </a:p>
        </p:txBody>
      </p:sp>
      <p:sp>
        <p:nvSpPr>
          <p:cNvPr id="7" name="Rectangle 6">
            <a:extLst>
              <a:ext uri="{FF2B5EF4-FFF2-40B4-BE49-F238E27FC236}">
                <a16:creationId xmlns:a16="http://schemas.microsoft.com/office/drawing/2014/main" id="{06F959D4-D8E8-4123-9BE0-D562CAE6C849}"/>
              </a:ext>
            </a:extLst>
          </p:cNvPr>
          <p:cNvSpPr/>
          <p:nvPr/>
        </p:nvSpPr>
        <p:spPr>
          <a:xfrm>
            <a:off x="1557169" y="2998289"/>
            <a:ext cx="1767392"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Yanone Kaffeesatz Light" panose="02000000000000000000" pitchFamily="2" charset="0"/>
              </a:rPr>
              <a:t>Front:2</a:t>
            </a:r>
            <a:endParaRPr lang="de-CH" sz="2200" dirty="0">
              <a:latin typeface="Yanone Kaffeesatz Light" panose="02000000000000000000" pitchFamily="2" charset="0"/>
            </a:endParaRPr>
          </a:p>
        </p:txBody>
      </p:sp>
      <p:sp>
        <p:nvSpPr>
          <p:cNvPr id="8" name="Rectangle 7">
            <a:extLst>
              <a:ext uri="{FF2B5EF4-FFF2-40B4-BE49-F238E27FC236}">
                <a16:creationId xmlns:a16="http://schemas.microsoft.com/office/drawing/2014/main" id="{45520895-0DD7-41A7-9843-D930EBD0407B}"/>
              </a:ext>
            </a:extLst>
          </p:cNvPr>
          <p:cNvSpPr/>
          <p:nvPr/>
        </p:nvSpPr>
        <p:spPr>
          <a:xfrm>
            <a:off x="1557169" y="5058773"/>
            <a:ext cx="174606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Yanone Kaffeesatz Light" panose="02000000000000000000" pitchFamily="2" charset="0"/>
              </a:rPr>
              <a:t>Front:3</a:t>
            </a:r>
            <a:endParaRPr lang="de-CH" sz="2200" dirty="0">
              <a:latin typeface="Yanone Kaffeesatz Light" panose="02000000000000000000" pitchFamily="2" charset="0"/>
            </a:endParaRPr>
          </a:p>
        </p:txBody>
      </p:sp>
      <p:sp>
        <p:nvSpPr>
          <p:cNvPr id="9" name="Rectangle 8">
            <a:extLst>
              <a:ext uri="{FF2B5EF4-FFF2-40B4-BE49-F238E27FC236}">
                <a16:creationId xmlns:a16="http://schemas.microsoft.com/office/drawing/2014/main" id="{BEF6EC2A-D91B-40DE-8B63-D09E8BCF4C18}"/>
              </a:ext>
            </a:extLst>
          </p:cNvPr>
          <p:cNvSpPr/>
          <p:nvPr/>
        </p:nvSpPr>
        <p:spPr>
          <a:xfrm>
            <a:off x="5021081" y="391176"/>
            <a:ext cx="2287412" cy="608076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a:extLst>
              <a:ext uri="{FF2B5EF4-FFF2-40B4-BE49-F238E27FC236}">
                <a16:creationId xmlns:a16="http://schemas.microsoft.com/office/drawing/2014/main" id="{A8A3090D-3E3D-4082-8031-1ABCBA752861}"/>
              </a:ext>
            </a:extLst>
          </p:cNvPr>
          <p:cNvSpPr/>
          <p:nvPr/>
        </p:nvSpPr>
        <p:spPr>
          <a:xfrm>
            <a:off x="5155892" y="2993178"/>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Back:2</a:t>
            </a:r>
          </a:p>
          <a:p>
            <a:pPr algn="ctr"/>
            <a:r>
              <a:rPr lang="en-US" sz="1400" i="1" dirty="0"/>
              <a:t>0x32B26AFEF2A4998D</a:t>
            </a:r>
            <a:endParaRPr lang="de-CH" sz="1400" i="1" dirty="0">
              <a:latin typeface="Yanone Kaffeesatz Light" panose="02000000000000000000" pitchFamily="2" charset="0"/>
            </a:endParaRPr>
          </a:p>
        </p:txBody>
      </p:sp>
      <p:sp>
        <p:nvSpPr>
          <p:cNvPr id="12" name="Rectangle 11">
            <a:extLst>
              <a:ext uri="{FF2B5EF4-FFF2-40B4-BE49-F238E27FC236}">
                <a16:creationId xmlns:a16="http://schemas.microsoft.com/office/drawing/2014/main" id="{FA241598-182E-4BD8-BB30-3C06F3588005}"/>
              </a:ext>
            </a:extLst>
          </p:cNvPr>
          <p:cNvSpPr/>
          <p:nvPr/>
        </p:nvSpPr>
        <p:spPr>
          <a:xfrm>
            <a:off x="5155892" y="507759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Back:3</a:t>
            </a:r>
          </a:p>
          <a:p>
            <a:pPr algn="ctr"/>
            <a:r>
              <a:rPr lang="en-US" sz="1400" i="1" dirty="0"/>
              <a:t>0xD95CAF179FC497DA</a:t>
            </a:r>
            <a:endParaRPr lang="de-CH" sz="1400" i="1" dirty="0">
              <a:latin typeface="Yanone Kaffeesatz Light" panose="02000000000000000000" pitchFamily="2" charset="0"/>
            </a:endParaRPr>
          </a:p>
        </p:txBody>
      </p:sp>
      <p:sp>
        <p:nvSpPr>
          <p:cNvPr id="13" name="TextBox 12">
            <a:extLst>
              <a:ext uri="{FF2B5EF4-FFF2-40B4-BE49-F238E27FC236}">
                <a16:creationId xmlns:a16="http://schemas.microsoft.com/office/drawing/2014/main" id="{44950A7A-0991-49B4-AF20-0AB36C3504CE}"/>
              </a:ext>
            </a:extLst>
          </p:cNvPr>
          <p:cNvSpPr txBox="1"/>
          <p:nvPr/>
        </p:nvSpPr>
        <p:spPr>
          <a:xfrm>
            <a:off x="5021081" y="463799"/>
            <a:ext cx="2287412" cy="430887"/>
          </a:xfrm>
          <a:prstGeom prst="rect">
            <a:avLst/>
          </a:prstGeom>
          <a:noFill/>
        </p:spPr>
        <p:txBody>
          <a:bodyPr wrap="square" rtlCol="0">
            <a:spAutoFit/>
          </a:bodyPr>
          <a:lstStyle/>
          <a:p>
            <a:pPr algn="ctr"/>
            <a:r>
              <a:rPr lang="en-US" sz="2200" dirty="0" err="1">
                <a:solidFill>
                  <a:schemeClr val="accent3"/>
                </a:solidFill>
                <a:latin typeface="Yanone Kaffeesatz Regular" panose="02000000000000000000" pitchFamily="2" charset="0"/>
              </a:rPr>
              <a:t>Stateful</a:t>
            </a:r>
            <a:r>
              <a:rPr lang="en-US" sz="2200" dirty="0">
                <a:solidFill>
                  <a:schemeClr val="accent3"/>
                </a:solidFill>
                <a:latin typeface="Yanone Kaffeesatz Regular" panose="02000000000000000000" pitchFamily="2" charset="0"/>
              </a:rPr>
              <a:t> Back</a:t>
            </a:r>
            <a:endParaRPr lang="de-CH" sz="2200" dirty="0">
              <a:solidFill>
                <a:schemeClr val="accent3"/>
              </a:solidFill>
              <a:latin typeface="Yanone Kaffeesatz Regular" panose="02000000000000000000" pitchFamily="2" charset="0"/>
            </a:endParaRPr>
          </a:p>
        </p:txBody>
      </p:sp>
      <p:sp>
        <p:nvSpPr>
          <p:cNvPr id="15" name="Cylinder 14">
            <a:extLst>
              <a:ext uri="{FF2B5EF4-FFF2-40B4-BE49-F238E27FC236}">
                <a16:creationId xmlns:a16="http://schemas.microsoft.com/office/drawing/2014/main" id="{C4F9707C-E147-43E5-9DB3-4DD82F8B145A}"/>
              </a:ext>
            </a:extLst>
          </p:cNvPr>
          <p:cNvSpPr/>
          <p:nvPr/>
        </p:nvSpPr>
        <p:spPr>
          <a:xfrm>
            <a:off x="11109861" y="2818367"/>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Storage</a:t>
            </a:r>
          </a:p>
        </p:txBody>
      </p:sp>
      <p:cxnSp>
        <p:nvCxnSpPr>
          <p:cNvPr id="18" name="Straight Arrow Connector 17">
            <a:extLst>
              <a:ext uri="{FF2B5EF4-FFF2-40B4-BE49-F238E27FC236}">
                <a16:creationId xmlns:a16="http://schemas.microsoft.com/office/drawing/2014/main" id="{29385273-507B-47F7-8DA7-A5A64F044919}"/>
              </a:ext>
            </a:extLst>
          </p:cNvPr>
          <p:cNvCxnSpPr>
            <a:cxnSpLocks/>
            <a:stCxn id="11" idx="3"/>
            <a:endCxn id="28" idx="1"/>
          </p:cNvCxnSpPr>
          <p:nvPr/>
        </p:nvCxnSpPr>
        <p:spPr>
          <a:xfrm>
            <a:off x="7100195" y="3450378"/>
            <a:ext cx="363801"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D63C966-B180-4214-9EE6-562401B8BBB3}"/>
              </a:ext>
            </a:extLst>
          </p:cNvPr>
          <p:cNvCxnSpPr>
            <a:cxnSpLocks/>
            <a:stCxn id="12" idx="3"/>
            <a:endCxn id="28" idx="1"/>
          </p:cNvCxnSpPr>
          <p:nvPr/>
        </p:nvCxnSpPr>
        <p:spPr>
          <a:xfrm flipV="1">
            <a:off x="7100195" y="3450378"/>
            <a:ext cx="363801" cy="208441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C9F2B6F-5BFF-4EB2-99ED-51AB932D5C27}"/>
              </a:ext>
            </a:extLst>
          </p:cNvPr>
          <p:cNvCxnSpPr>
            <a:cxnSpLocks/>
            <a:stCxn id="7" idx="3"/>
            <a:endCxn id="26" idx="1"/>
          </p:cNvCxnSpPr>
          <p:nvPr/>
        </p:nvCxnSpPr>
        <p:spPr>
          <a:xfrm>
            <a:off x="3324561" y="3455489"/>
            <a:ext cx="299354"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7A33B11-C32D-4D65-829B-4CAC93768FF3}"/>
              </a:ext>
            </a:extLst>
          </p:cNvPr>
          <p:cNvCxnSpPr>
            <a:cxnSpLocks/>
            <a:stCxn id="8" idx="3"/>
            <a:endCxn id="26" idx="1"/>
          </p:cNvCxnSpPr>
          <p:nvPr/>
        </p:nvCxnSpPr>
        <p:spPr>
          <a:xfrm flipV="1">
            <a:off x="3303232" y="3455489"/>
            <a:ext cx="320683" cy="206048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3AC78B8-B466-4010-AE54-5321029FE15E}"/>
              </a:ext>
            </a:extLst>
          </p:cNvPr>
          <p:cNvCxnSpPr>
            <a:cxnSpLocks/>
            <a:stCxn id="6" idx="3"/>
            <a:endCxn id="26" idx="1"/>
          </p:cNvCxnSpPr>
          <p:nvPr/>
        </p:nvCxnSpPr>
        <p:spPr>
          <a:xfrm>
            <a:off x="3324749" y="1521680"/>
            <a:ext cx="299166" cy="193380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6" name="Cylinder 25">
            <a:extLst>
              <a:ext uri="{FF2B5EF4-FFF2-40B4-BE49-F238E27FC236}">
                <a16:creationId xmlns:a16="http://schemas.microsoft.com/office/drawing/2014/main" id="{8F30E532-1A8F-4FD7-8B4A-C028E26C4754}"/>
              </a:ext>
            </a:extLst>
          </p:cNvPr>
          <p:cNvSpPr/>
          <p:nvPr/>
        </p:nvSpPr>
        <p:spPr>
          <a:xfrm rot="16200000">
            <a:off x="3774791" y="2847413"/>
            <a:ext cx="914400" cy="1216152"/>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7ACFF350-64E4-476A-81E0-7E023E128FC2}"/>
              </a:ext>
            </a:extLst>
          </p:cNvPr>
          <p:cNvCxnSpPr>
            <a:cxnSpLocks/>
            <a:stCxn id="26" idx="3"/>
            <a:endCxn id="10" idx="1"/>
          </p:cNvCxnSpPr>
          <p:nvPr/>
        </p:nvCxnSpPr>
        <p:spPr>
          <a:xfrm flipV="1">
            <a:off x="4840067" y="1543710"/>
            <a:ext cx="308491" cy="191177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5C0C748-7F93-4997-BCB5-B58B16BB4D5C}"/>
              </a:ext>
            </a:extLst>
          </p:cNvPr>
          <p:cNvCxnSpPr>
            <a:cxnSpLocks/>
            <a:stCxn id="26" idx="3"/>
            <a:endCxn id="11" idx="1"/>
          </p:cNvCxnSpPr>
          <p:nvPr/>
        </p:nvCxnSpPr>
        <p:spPr>
          <a:xfrm flipV="1">
            <a:off x="4840067" y="3450378"/>
            <a:ext cx="315825" cy="511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F1172BF-94A7-42A0-ACE0-33851F069E7C}"/>
              </a:ext>
            </a:extLst>
          </p:cNvPr>
          <p:cNvCxnSpPr>
            <a:cxnSpLocks/>
            <a:stCxn id="26" idx="3"/>
            <a:endCxn id="12" idx="1"/>
          </p:cNvCxnSpPr>
          <p:nvPr/>
        </p:nvCxnSpPr>
        <p:spPr>
          <a:xfrm>
            <a:off x="4840067" y="3455489"/>
            <a:ext cx="315825" cy="207930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Cylinder 27">
            <a:extLst>
              <a:ext uri="{FF2B5EF4-FFF2-40B4-BE49-F238E27FC236}">
                <a16:creationId xmlns:a16="http://schemas.microsoft.com/office/drawing/2014/main" id="{2D8116D7-5531-44AB-A73F-F6D867DFE9D9}"/>
              </a:ext>
            </a:extLst>
          </p:cNvPr>
          <p:cNvSpPr/>
          <p:nvPr/>
        </p:nvSpPr>
        <p:spPr>
          <a:xfrm rot="16200000">
            <a:off x="7614872" y="2842302"/>
            <a:ext cx="914400" cy="1216152"/>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sp>
        <p:nvSpPr>
          <p:cNvPr id="47" name="Cylinder 46">
            <a:extLst>
              <a:ext uri="{FF2B5EF4-FFF2-40B4-BE49-F238E27FC236}">
                <a16:creationId xmlns:a16="http://schemas.microsoft.com/office/drawing/2014/main" id="{89649DC9-46E9-41E1-A798-569BC6AAED50}"/>
              </a:ext>
            </a:extLst>
          </p:cNvPr>
          <p:cNvSpPr/>
          <p:nvPr/>
        </p:nvSpPr>
        <p:spPr>
          <a:xfrm>
            <a:off x="6279849" y="3864686"/>
            <a:ext cx="914400" cy="462605"/>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a:t>Reliable</a:t>
            </a:r>
          </a:p>
          <a:p>
            <a:pPr algn="ctr"/>
            <a:r>
              <a:rPr lang="de-CH" sz="1200" dirty="0"/>
              <a:t>Collection</a:t>
            </a:r>
          </a:p>
        </p:txBody>
      </p:sp>
      <p:sp>
        <p:nvSpPr>
          <p:cNvPr id="48" name="Cylinder 47">
            <a:extLst>
              <a:ext uri="{FF2B5EF4-FFF2-40B4-BE49-F238E27FC236}">
                <a16:creationId xmlns:a16="http://schemas.microsoft.com/office/drawing/2014/main" id="{A8D92524-C0E6-40CD-845A-E2A228CAF0DA}"/>
              </a:ext>
            </a:extLst>
          </p:cNvPr>
          <p:cNvSpPr/>
          <p:nvPr/>
        </p:nvSpPr>
        <p:spPr>
          <a:xfrm>
            <a:off x="6274674" y="5943699"/>
            <a:ext cx="914400" cy="462605"/>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a:t>Reliable</a:t>
            </a:r>
          </a:p>
          <a:p>
            <a:pPr algn="ctr"/>
            <a:r>
              <a:rPr lang="de-CH" sz="1200" dirty="0"/>
              <a:t>Collection</a:t>
            </a:r>
          </a:p>
        </p:txBody>
      </p:sp>
      <p:sp>
        <p:nvSpPr>
          <p:cNvPr id="55" name="Rectangle 54">
            <a:extLst>
              <a:ext uri="{FF2B5EF4-FFF2-40B4-BE49-F238E27FC236}">
                <a16:creationId xmlns:a16="http://schemas.microsoft.com/office/drawing/2014/main" id="{0F11B2A3-BF66-4054-9B58-FAACDA056166}"/>
              </a:ext>
            </a:extLst>
          </p:cNvPr>
          <p:cNvSpPr/>
          <p:nvPr/>
        </p:nvSpPr>
        <p:spPr>
          <a:xfrm>
            <a:off x="8791817" y="386064"/>
            <a:ext cx="2125146" cy="608075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6" name="TextBox 55">
            <a:extLst>
              <a:ext uri="{FF2B5EF4-FFF2-40B4-BE49-F238E27FC236}">
                <a16:creationId xmlns:a16="http://schemas.microsoft.com/office/drawing/2014/main" id="{1ABD807B-D876-49C0-A3F7-0B3E10DA0F58}"/>
              </a:ext>
            </a:extLst>
          </p:cNvPr>
          <p:cNvSpPr txBox="1"/>
          <p:nvPr/>
        </p:nvSpPr>
        <p:spPr>
          <a:xfrm>
            <a:off x="8791818" y="469894"/>
            <a:ext cx="2125146" cy="430887"/>
          </a:xfrm>
          <a:prstGeom prst="rect">
            <a:avLst/>
          </a:prstGeom>
          <a:noFill/>
        </p:spPr>
        <p:txBody>
          <a:bodyPr wrap="square" rtlCol="0">
            <a:spAutoFit/>
          </a:bodyPr>
          <a:lstStyle/>
          <a:p>
            <a:pPr algn="ctr"/>
            <a:r>
              <a:rPr lang="en-US" sz="2200" dirty="0">
                <a:solidFill>
                  <a:schemeClr val="accent3"/>
                </a:solidFill>
                <a:latin typeface="Yanone Kaffeesatz Regular" panose="02000000000000000000" pitchFamily="2" charset="0"/>
              </a:rPr>
              <a:t>Stateless Cold</a:t>
            </a:r>
            <a:endParaRPr lang="de-CH" sz="2200" dirty="0">
              <a:solidFill>
                <a:schemeClr val="accent3"/>
              </a:solidFill>
              <a:latin typeface="Yanone Kaffeesatz Regular" panose="02000000000000000000" pitchFamily="2" charset="0"/>
            </a:endParaRPr>
          </a:p>
        </p:txBody>
      </p:sp>
      <p:sp>
        <p:nvSpPr>
          <p:cNvPr id="57" name="Rectangle 56">
            <a:extLst>
              <a:ext uri="{FF2B5EF4-FFF2-40B4-BE49-F238E27FC236}">
                <a16:creationId xmlns:a16="http://schemas.microsoft.com/office/drawing/2014/main" id="{056BA9A1-3324-4FB9-A38A-C792CF21B89B}"/>
              </a:ext>
            </a:extLst>
          </p:cNvPr>
          <p:cNvSpPr/>
          <p:nvPr/>
        </p:nvSpPr>
        <p:spPr>
          <a:xfrm>
            <a:off x="8875114" y="19306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Yanone Kaffeesatz Light" panose="02000000000000000000" pitchFamily="2" charset="0"/>
              </a:rPr>
              <a:t>Cold:1</a:t>
            </a:r>
            <a:endParaRPr lang="de-CH" sz="2200" dirty="0">
              <a:latin typeface="Yanone Kaffeesatz Light" panose="02000000000000000000" pitchFamily="2" charset="0"/>
            </a:endParaRPr>
          </a:p>
        </p:txBody>
      </p:sp>
      <p:sp>
        <p:nvSpPr>
          <p:cNvPr id="58" name="Rectangle 57">
            <a:extLst>
              <a:ext uri="{FF2B5EF4-FFF2-40B4-BE49-F238E27FC236}">
                <a16:creationId xmlns:a16="http://schemas.microsoft.com/office/drawing/2014/main" id="{0F80CF91-510F-4520-9BC7-07D61A506E10}"/>
              </a:ext>
            </a:extLst>
          </p:cNvPr>
          <p:cNvSpPr/>
          <p:nvPr/>
        </p:nvSpPr>
        <p:spPr>
          <a:xfrm>
            <a:off x="8875114" y="4055494"/>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Yanone Kaffeesatz Light" panose="02000000000000000000" pitchFamily="2" charset="0"/>
              </a:rPr>
              <a:t>Cold:2</a:t>
            </a:r>
            <a:endParaRPr lang="de-CH" sz="2200" dirty="0">
              <a:latin typeface="Yanone Kaffeesatz Light" panose="02000000000000000000" pitchFamily="2" charset="0"/>
            </a:endParaRPr>
          </a:p>
        </p:txBody>
      </p:sp>
      <p:cxnSp>
        <p:nvCxnSpPr>
          <p:cNvPr id="60" name="Straight Arrow Connector 59">
            <a:extLst>
              <a:ext uri="{FF2B5EF4-FFF2-40B4-BE49-F238E27FC236}">
                <a16:creationId xmlns:a16="http://schemas.microsoft.com/office/drawing/2014/main" id="{226F7783-D2D6-4A3B-96E4-31F4AFF0A282}"/>
              </a:ext>
            </a:extLst>
          </p:cNvPr>
          <p:cNvCxnSpPr>
            <a:cxnSpLocks/>
            <a:stCxn id="28" idx="3"/>
            <a:endCxn id="57" idx="1"/>
          </p:cNvCxnSpPr>
          <p:nvPr/>
        </p:nvCxnSpPr>
        <p:spPr>
          <a:xfrm flipV="1">
            <a:off x="8680148" y="2387853"/>
            <a:ext cx="194966" cy="10625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E5F3E0D1-EBFD-4794-A452-3B153B1FE4FC}"/>
              </a:ext>
            </a:extLst>
          </p:cNvPr>
          <p:cNvSpPr/>
          <p:nvPr/>
        </p:nvSpPr>
        <p:spPr>
          <a:xfrm>
            <a:off x="5217587" y="1021071"/>
            <a:ext cx="1944303" cy="9144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p>
          <a:p>
            <a:pPr algn="ctr"/>
            <a:r>
              <a:rPr lang="en-US" sz="1400" i="1" dirty="0"/>
              <a:t>0x0000000000000000</a:t>
            </a:r>
            <a:endParaRPr lang="en-US" sz="1400" i="1" dirty="0">
              <a:latin typeface="Yanone Kaffeesatz Light" panose="02000000000000000000" pitchFamily="2" charset="0"/>
            </a:endParaRPr>
          </a:p>
        </p:txBody>
      </p:sp>
      <p:cxnSp>
        <p:nvCxnSpPr>
          <p:cNvPr id="63" name="Straight Arrow Connector 62">
            <a:extLst>
              <a:ext uri="{FF2B5EF4-FFF2-40B4-BE49-F238E27FC236}">
                <a16:creationId xmlns:a16="http://schemas.microsoft.com/office/drawing/2014/main" id="{1B858B58-9DBA-4145-A97B-A1CAE8F21E61}"/>
              </a:ext>
            </a:extLst>
          </p:cNvPr>
          <p:cNvCxnSpPr>
            <a:cxnSpLocks/>
            <a:stCxn id="28" idx="3"/>
            <a:endCxn id="58" idx="1"/>
          </p:cNvCxnSpPr>
          <p:nvPr/>
        </p:nvCxnSpPr>
        <p:spPr>
          <a:xfrm>
            <a:off x="8680148" y="3450378"/>
            <a:ext cx="194966" cy="106231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DC3BF35-F3FB-4F61-96DB-0A761693BCD6}"/>
              </a:ext>
            </a:extLst>
          </p:cNvPr>
          <p:cNvCxnSpPr>
            <a:cxnSpLocks/>
            <a:stCxn id="57" idx="3"/>
            <a:endCxn id="15" idx="2"/>
          </p:cNvCxnSpPr>
          <p:nvPr/>
        </p:nvCxnSpPr>
        <p:spPr>
          <a:xfrm>
            <a:off x="10819417" y="2387853"/>
            <a:ext cx="290444" cy="103859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2DD3AE9-C0B1-4581-B860-0816E68AC9EC}"/>
              </a:ext>
            </a:extLst>
          </p:cNvPr>
          <p:cNvCxnSpPr>
            <a:cxnSpLocks/>
            <a:stCxn id="58" idx="3"/>
            <a:endCxn id="15" idx="2"/>
          </p:cNvCxnSpPr>
          <p:nvPr/>
        </p:nvCxnSpPr>
        <p:spPr>
          <a:xfrm flipV="1">
            <a:off x="10819417" y="3426443"/>
            <a:ext cx="290444" cy="108625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4846BA8-E597-422E-BC2A-3BBF205040C2}"/>
              </a:ext>
            </a:extLst>
          </p:cNvPr>
          <p:cNvSpPr/>
          <p:nvPr/>
        </p:nvSpPr>
        <p:spPr>
          <a:xfrm>
            <a:off x="5148558" y="1086510"/>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p>
          <a:p>
            <a:pPr algn="ctr"/>
            <a:r>
              <a:rPr lang="en-US" sz="1400" i="1" dirty="0"/>
              <a:t>0x0000000000000000</a:t>
            </a:r>
            <a:endParaRPr lang="en-US" sz="1400" i="1" dirty="0">
              <a:latin typeface="Yanone Kaffeesatz Light" panose="02000000000000000000" pitchFamily="2" charset="0"/>
            </a:endParaRPr>
          </a:p>
        </p:txBody>
      </p:sp>
      <p:sp>
        <p:nvSpPr>
          <p:cNvPr id="23" name="Cylinder 22">
            <a:extLst>
              <a:ext uri="{FF2B5EF4-FFF2-40B4-BE49-F238E27FC236}">
                <a16:creationId xmlns:a16="http://schemas.microsoft.com/office/drawing/2014/main" id="{642F3039-CD28-446E-BFAC-A46FDC33A004}"/>
              </a:ext>
            </a:extLst>
          </p:cNvPr>
          <p:cNvSpPr/>
          <p:nvPr/>
        </p:nvSpPr>
        <p:spPr>
          <a:xfrm>
            <a:off x="6279849" y="1930653"/>
            <a:ext cx="914400" cy="462605"/>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a:t>Reliable</a:t>
            </a:r>
          </a:p>
          <a:p>
            <a:pPr algn="ctr"/>
            <a:r>
              <a:rPr lang="de-CH" sz="1200" dirty="0"/>
              <a:t>Collection</a:t>
            </a:r>
          </a:p>
        </p:txBody>
      </p:sp>
      <p:cxnSp>
        <p:nvCxnSpPr>
          <p:cNvPr id="22" name="Straight Arrow Connector 21">
            <a:extLst>
              <a:ext uri="{FF2B5EF4-FFF2-40B4-BE49-F238E27FC236}">
                <a16:creationId xmlns:a16="http://schemas.microsoft.com/office/drawing/2014/main" id="{93D1AEAA-C56F-40D8-8E6D-506DE23AF464}"/>
              </a:ext>
            </a:extLst>
          </p:cNvPr>
          <p:cNvCxnSpPr>
            <a:cxnSpLocks/>
            <a:stCxn id="10" idx="3"/>
            <a:endCxn id="28" idx="1"/>
          </p:cNvCxnSpPr>
          <p:nvPr/>
        </p:nvCxnSpPr>
        <p:spPr>
          <a:xfrm>
            <a:off x="7092861" y="1543710"/>
            <a:ext cx="371135" cy="190666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FD4AD5DD-F4AF-460B-90BD-A109EA1FB6D7}"/>
              </a:ext>
            </a:extLst>
          </p:cNvPr>
          <p:cNvSpPr/>
          <p:nvPr/>
        </p:nvSpPr>
        <p:spPr>
          <a:xfrm>
            <a:off x="170588" y="2969243"/>
            <a:ext cx="1078108"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Yanone Kaffeesatz Light" panose="02000000000000000000" pitchFamily="2" charset="0"/>
              </a:rPr>
              <a:t>Load Balancer</a:t>
            </a:r>
            <a:endParaRPr lang="de-CH" dirty="0">
              <a:latin typeface="Yanone Kaffeesatz Light" panose="02000000000000000000" pitchFamily="2" charset="0"/>
            </a:endParaRPr>
          </a:p>
        </p:txBody>
      </p:sp>
    </p:spTree>
    <p:extLst>
      <p:ext uri="{BB962C8B-B14F-4D97-AF65-F5344CB8AC3E}">
        <p14:creationId xmlns:p14="http://schemas.microsoft.com/office/powerpoint/2010/main" val="587231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D19D9-3D02-418F-B84B-A6DBA21D847E}"/>
              </a:ext>
            </a:extLst>
          </p:cNvPr>
          <p:cNvSpPr>
            <a:spLocks noGrp="1"/>
          </p:cNvSpPr>
          <p:nvPr>
            <p:ph type="title"/>
          </p:nvPr>
        </p:nvSpPr>
        <p:spPr/>
        <p:txBody>
          <a:bodyPr/>
          <a:lstStyle/>
          <a:p>
            <a:r>
              <a:rPr lang="en-US" dirty="0"/>
              <a:t>SF with all / RPC </a:t>
            </a:r>
          </a:p>
        </p:txBody>
      </p:sp>
      <p:sp>
        <p:nvSpPr>
          <p:cNvPr id="3" name="Content Placeholder 2">
            <a:extLst>
              <a:ext uri="{FF2B5EF4-FFF2-40B4-BE49-F238E27FC236}">
                <a16:creationId xmlns:a16="http://schemas.microsoft.com/office/drawing/2014/main" id="{911AC50C-7035-48A8-9B6D-F1DA6009AD0F}"/>
              </a:ext>
            </a:extLst>
          </p:cNvPr>
          <p:cNvSpPr>
            <a:spLocks noGrp="1"/>
          </p:cNvSpPr>
          <p:nvPr>
            <p:ph idx="1"/>
          </p:nvPr>
        </p:nvSpPr>
        <p:spPr/>
        <p:txBody>
          <a:bodyPr/>
          <a:lstStyle/>
          <a:p>
            <a:r>
              <a:rPr lang="en-US" dirty="0"/>
              <a:t>Diagram Front/Back End</a:t>
            </a:r>
          </a:p>
          <a:p>
            <a:r>
              <a:rPr lang="en-US" dirty="0"/>
              <a:t>Control Throughput</a:t>
            </a:r>
          </a:p>
          <a:p>
            <a:r>
              <a:rPr lang="en-US" dirty="0"/>
              <a:t>Retries</a:t>
            </a:r>
          </a:p>
        </p:txBody>
      </p:sp>
    </p:spTree>
    <p:extLst>
      <p:ext uri="{BB962C8B-B14F-4D97-AF65-F5344CB8AC3E}">
        <p14:creationId xmlns:p14="http://schemas.microsoft.com/office/powerpoint/2010/main" val="2104097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F77A-76B9-42BD-92DA-6CAC4179F7FE}"/>
              </a:ext>
            </a:extLst>
          </p:cNvPr>
          <p:cNvSpPr>
            <a:spLocks noGrp="1"/>
          </p:cNvSpPr>
          <p:nvPr>
            <p:ph type="title"/>
          </p:nvPr>
        </p:nvSpPr>
        <p:spPr/>
        <p:txBody>
          <a:bodyPr/>
          <a:lstStyle/>
          <a:p>
            <a:r>
              <a:rPr lang="en-US" dirty="0"/>
              <a:t>Quick Why Messaging</a:t>
            </a:r>
          </a:p>
        </p:txBody>
      </p:sp>
      <p:sp>
        <p:nvSpPr>
          <p:cNvPr id="3" name="Content Placeholder 2">
            <a:extLst>
              <a:ext uri="{FF2B5EF4-FFF2-40B4-BE49-F238E27FC236}">
                <a16:creationId xmlns:a16="http://schemas.microsoft.com/office/drawing/2014/main" id="{33D0AD4A-6443-4939-962B-F4DA220FB9C3}"/>
              </a:ext>
            </a:extLst>
          </p:cNvPr>
          <p:cNvSpPr>
            <a:spLocks noGrp="1"/>
          </p:cNvSpPr>
          <p:nvPr>
            <p:ph idx="1"/>
          </p:nvPr>
        </p:nvSpPr>
        <p:spPr/>
        <p:txBody>
          <a:bodyPr/>
          <a:lstStyle/>
          <a:p>
            <a:r>
              <a:rPr lang="en-US" dirty="0"/>
              <a:t>Decoupling</a:t>
            </a:r>
          </a:p>
          <a:p>
            <a:r>
              <a:rPr lang="en-US" dirty="0"/>
              <a:t>Captured Intent</a:t>
            </a:r>
          </a:p>
          <a:p>
            <a:r>
              <a:rPr lang="en-US" dirty="0"/>
              <a:t>Throttling</a:t>
            </a:r>
          </a:p>
        </p:txBody>
      </p:sp>
    </p:spTree>
    <p:extLst>
      <p:ext uri="{BB962C8B-B14F-4D97-AF65-F5344CB8AC3E}">
        <p14:creationId xmlns:p14="http://schemas.microsoft.com/office/powerpoint/2010/main" val="235545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Stateless1</a:t>
            </a: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Stateless2</a:t>
            </a: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Stateless3</a:t>
            </a: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SQL</a:t>
            </a:r>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B2A539D-81D7-43DE-AB38-15946112F0EF}"/>
              </a:ext>
            </a:extLst>
          </p:cNvPr>
          <p:cNvSpPr txBox="1"/>
          <p:nvPr/>
        </p:nvSpPr>
        <p:spPr>
          <a:xfrm>
            <a:off x="1905623" y="4609866"/>
            <a:ext cx="14934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Data Store</a:t>
            </a:r>
            <a:endParaRPr lang="de-CH" sz="24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3459608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1174537"/>
            <a:ext cx="7494359"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orders</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241604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Tale of</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959E-766B-4BFF-9CF4-6706763C53FD}"/>
              </a:ext>
            </a:extLst>
          </p:cNvPr>
          <p:cNvSpPr>
            <a:spLocks noGrp="1"/>
          </p:cNvSpPr>
          <p:nvPr>
            <p:ph type="title"/>
          </p:nvPr>
        </p:nvSpPr>
        <p:spPr/>
        <p:txBody>
          <a:bodyPr/>
          <a:lstStyle/>
          <a:p>
            <a:r>
              <a:rPr lang="en-US" dirty="0"/>
              <a:t>Quick Why </a:t>
            </a:r>
            <a:r>
              <a:rPr lang="en-US" dirty="0" err="1"/>
              <a:t>NServiceBus</a:t>
            </a:r>
            <a:endParaRPr lang="en-US" dirty="0"/>
          </a:p>
        </p:txBody>
      </p:sp>
      <p:sp>
        <p:nvSpPr>
          <p:cNvPr id="3" name="Content Placeholder 2">
            <a:extLst>
              <a:ext uri="{FF2B5EF4-FFF2-40B4-BE49-F238E27FC236}">
                <a16:creationId xmlns:a16="http://schemas.microsoft.com/office/drawing/2014/main" id="{BA16C708-6176-400F-8219-624E2B30D5B8}"/>
              </a:ext>
            </a:extLst>
          </p:cNvPr>
          <p:cNvSpPr>
            <a:spLocks noGrp="1"/>
          </p:cNvSpPr>
          <p:nvPr>
            <p:ph idx="1"/>
          </p:nvPr>
        </p:nvSpPr>
        <p:spPr/>
        <p:txBody>
          <a:bodyPr/>
          <a:lstStyle/>
          <a:p>
            <a:r>
              <a:rPr lang="en-US" dirty="0"/>
              <a:t>Queuing</a:t>
            </a:r>
            <a:r>
              <a:rPr lang="en-US" baseline="0" dirty="0"/>
              <a:t> tech + infrastructure</a:t>
            </a:r>
          </a:p>
          <a:p>
            <a:r>
              <a:rPr lang="en-US" baseline="0" dirty="0"/>
              <a:t>Focus on business</a:t>
            </a:r>
            <a:endParaRPr lang="en-US" dirty="0"/>
          </a:p>
        </p:txBody>
      </p:sp>
    </p:spTree>
    <p:extLst>
      <p:ext uri="{BB962C8B-B14F-4D97-AF65-F5344CB8AC3E}">
        <p14:creationId xmlns:p14="http://schemas.microsoft.com/office/powerpoint/2010/main" val="2608995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94F5-E989-4976-B791-71AB53CCBDC1}"/>
              </a:ext>
            </a:extLst>
          </p:cNvPr>
          <p:cNvSpPr>
            <a:spLocks noGrp="1"/>
          </p:cNvSpPr>
          <p:nvPr>
            <p:ph type="title"/>
          </p:nvPr>
        </p:nvSpPr>
        <p:spPr/>
        <p:txBody>
          <a:bodyPr/>
          <a:lstStyle/>
          <a:p>
            <a:r>
              <a:rPr lang="en-US" dirty="0"/>
              <a:t>SF with Stateless</a:t>
            </a:r>
            <a:r>
              <a:rPr lang="en-US" baseline="0" dirty="0"/>
              <a:t> queues</a:t>
            </a:r>
            <a:endParaRPr lang="en-US" dirty="0"/>
          </a:p>
        </p:txBody>
      </p:sp>
      <p:sp>
        <p:nvSpPr>
          <p:cNvPr id="3" name="Content Placeholder 2">
            <a:extLst>
              <a:ext uri="{FF2B5EF4-FFF2-40B4-BE49-F238E27FC236}">
                <a16:creationId xmlns:a16="http://schemas.microsoft.com/office/drawing/2014/main" id="{7000D1F1-06C1-4D7A-A51B-09F461B55BAD}"/>
              </a:ext>
            </a:extLst>
          </p:cNvPr>
          <p:cNvSpPr>
            <a:spLocks noGrp="1"/>
          </p:cNvSpPr>
          <p:nvPr>
            <p:ph idx="1"/>
          </p:nvPr>
        </p:nvSpPr>
        <p:spPr/>
        <p:txBody>
          <a:bodyPr/>
          <a:lstStyle/>
          <a:p>
            <a:r>
              <a:rPr lang="en-US" dirty="0"/>
              <a:t>Hosting NSB in SF</a:t>
            </a:r>
          </a:p>
          <a:p>
            <a:r>
              <a:rPr lang="en-US" dirty="0"/>
              <a:t>Competing consumer</a:t>
            </a:r>
          </a:p>
        </p:txBody>
      </p:sp>
    </p:spTree>
    <p:extLst>
      <p:ext uri="{BB962C8B-B14F-4D97-AF65-F5344CB8AC3E}">
        <p14:creationId xmlns:p14="http://schemas.microsoft.com/office/powerpoint/2010/main" val="2753613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p>
          <a:p>
            <a:pPr algn="ctr"/>
            <a:r>
              <a:rPr lang="en-US" sz="1200" dirty="0">
                <a:latin typeface="Yanone Kaffeesatz Light" panose="02000000000000000000" pitchFamily="2" charset="0"/>
              </a:rPr>
              <a:t>Partition 0</a:t>
            </a: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p>
          <a:p>
            <a:pPr algn="ctr"/>
            <a:r>
              <a:rPr lang="en-US" sz="1200" dirty="0">
                <a:latin typeface="Yanone Kaffeesatz Light" panose="02000000000000000000" pitchFamily="2" charset="0"/>
              </a:rPr>
              <a:t>Partition 1</a:t>
            </a:r>
            <a:endParaRPr lang="de-CH" sz="12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p>
          <a:p>
            <a:pPr algn="ctr"/>
            <a:r>
              <a:rPr lang="en-US" sz="1200" dirty="0">
                <a:latin typeface="Yanone Kaffeesatz Light" panose="02000000000000000000" pitchFamily="2" charset="0"/>
              </a:rPr>
              <a:t>Partition 2</a:t>
            </a:r>
            <a:endParaRPr lang="de-CH" sz="1200" dirty="0">
              <a:latin typeface="Yanone Kaffeesatz Light" panose="02000000000000000000" pitchFamily="2" charset="0"/>
            </a:endParaRPr>
          </a:p>
        </p:txBody>
      </p:sp>
      <p:sp>
        <p:nvSpPr>
          <p:cNvPr id="15" name="Cylinder 14"/>
          <p:cNvSpPr/>
          <p:nvPr/>
        </p:nvSpPr>
        <p:spPr>
          <a:xfrm>
            <a:off x="12672161" y="3918648"/>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4" name="Cylinder 23">
            <a:extLst>
              <a:ext uri="{FF2B5EF4-FFF2-40B4-BE49-F238E27FC236}">
                <a16:creationId xmlns:a16="http://schemas.microsoft.com/office/drawing/2014/main" id="{F81C6C02-6F0B-45FF-A93D-46190E61D318}"/>
              </a:ext>
            </a:extLst>
          </p:cNvPr>
          <p:cNvSpPr/>
          <p:nvPr/>
        </p:nvSpPr>
        <p:spPr>
          <a:xfrm>
            <a:off x="4252981" y="3995513"/>
            <a:ext cx="394298" cy="389698"/>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a:t>RC</a:t>
            </a:r>
          </a:p>
        </p:txBody>
      </p:sp>
      <p:sp>
        <p:nvSpPr>
          <p:cNvPr id="25" name="Cylinder 24">
            <a:extLst>
              <a:ext uri="{FF2B5EF4-FFF2-40B4-BE49-F238E27FC236}">
                <a16:creationId xmlns:a16="http://schemas.microsoft.com/office/drawing/2014/main" id="{23A02D66-E16A-4DA3-89D1-7CD4814C1222}"/>
              </a:ext>
            </a:extLst>
          </p:cNvPr>
          <p:cNvSpPr/>
          <p:nvPr/>
        </p:nvSpPr>
        <p:spPr>
          <a:xfrm>
            <a:off x="6301416" y="4008486"/>
            <a:ext cx="394298" cy="389698"/>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a:t>RC</a:t>
            </a:r>
          </a:p>
        </p:txBody>
      </p:sp>
      <p:sp>
        <p:nvSpPr>
          <p:cNvPr id="26" name="Cylinder 25">
            <a:extLst>
              <a:ext uri="{FF2B5EF4-FFF2-40B4-BE49-F238E27FC236}">
                <a16:creationId xmlns:a16="http://schemas.microsoft.com/office/drawing/2014/main" id="{E722D9A1-E9E1-4FD1-ABBD-8D30E533ED7F}"/>
              </a:ext>
            </a:extLst>
          </p:cNvPr>
          <p:cNvSpPr/>
          <p:nvPr/>
        </p:nvSpPr>
        <p:spPr>
          <a:xfrm>
            <a:off x="8363066" y="3965912"/>
            <a:ext cx="394298" cy="389698"/>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a:t>RC</a:t>
            </a:r>
          </a:p>
        </p:txBody>
      </p:sp>
    </p:spTree>
    <p:extLst>
      <p:ext uri="{BB962C8B-B14F-4D97-AF65-F5344CB8AC3E}">
        <p14:creationId xmlns:p14="http://schemas.microsoft.com/office/powerpoint/2010/main" val="448584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9921-508B-47D3-8E31-EA0F6C35F3BE}"/>
              </a:ext>
            </a:extLst>
          </p:cNvPr>
          <p:cNvSpPr>
            <a:spLocks noGrp="1"/>
          </p:cNvSpPr>
          <p:nvPr>
            <p:ph type="title"/>
          </p:nvPr>
        </p:nvSpPr>
        <p:spPr/>
        <p:txBody>
          <a:bodyPr/>
          <a:lstStyle/>
          <a:p>
            <a:r>
              <a:rPr lang="en-US" dirty="0"/>
              <a:t>Accessing your collection session</a:t>
            </a:r>
          </a:p>
        </p:txBody>
      </p:sp>
      <p:sp>
        <p:nvSpPr>
          <p:cNvPr id="3" name="Content Placeholder 2">
            <a:extLst>
              <a:ext uri="{FF2B5EF4-FFF2-40B4-BE49-F238E27FC236}">
                <a16:creationId xmlns:a16="http://schemas.microsoft.com/office/drawing/2014/main" id="{BE3AF048-776E-4679-8C4C-9117F30D71B9}"/>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402366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6EE03-6234-483F-BDCF-DBAF4A279F5E}"/>
              </a:ext>
            </a:extLst>
          </p:cNvPr>
          <p:cNvSpPr>
            <a:spLocks noGrp="1"/>
          </p:cNvSpPr>
          <p:nvPr>
            <p:ph type="title"/>
          </p:nvPr>
        </p:nvSpPr>
        <p:spPr/>
        <p:txBody>
          <a:bodyPr/>
          <a:lstStyle/>
          <a:p>
            <a:pPr lvl="0"/>
            <a:r>
              <a:rPr lang="en-US" dirty="0"/>
              <a:t>NSB</a:t>
            </a:r>
            <a:r>
              <a:rPr lang="en-US" baseline="0" dirty="0"/>
              <a:t> SF Persistence (</a:t>
            </a:r>
            <a:r>
              <a:rPr lang="en-US" baseline="0" dirty="0" err="1"/>
              <a:t>stateful</a:t>
            </a:r>
            <a:r>
              <a:rPr lang="en-US" baseline="0" dirty="0"/>
              <a:t> queue)</a:t>
            </a:r>
            <a:endParaRPr lang="en-US" dirty="0"/>
          </a:p>
        </p:txBody>
      </p:sp>
      <p:sp>
        <p:nvSpPr>
          <p:cNvPr id="3" name="Content Placeholder 2">
            <a:extLst>
              <a:ext uri="{FF2B5EF4-FFF2-40B4-BE49-F238E27FC236}">
                <a16:creationId xmlns:a16="http://schemas.microsoft.com/office/drawing/2014/main" id="{6BCC4B54-4123-4780-AA78-BDDFC35DCCD3}"/>
              </a:ext>
            </a:extLst>
          </p:cNvPr>
          <p:cNvSpPr>
            <a:spLocks noGrp="1"/>
          </p:cNvSpPr>
          <p:nvPr>
            <p:ph idx="1"/>
          </p:nvPr>
        </p:nvSpPr>
        <p:spPr/>
        <p:txBody>
          <a:bodyPr/>
          <a:lstStyle/>
          <a:p>
            <a:r>
              <a:rPr lang="en-US" dirty="0"/>
              <a:t>Saga</a:t>
            </a:r>
            <a:r>
              <a:rPr lang="en-US" baseline="0" dirty="0"/>
              <a:t> storage</a:t>
            </a:r>
            <a:endParaRPr lang="en-US" dirty="0"/>
          </a:p>
        </p:txBody>
      </p:sp>
    </p:spTree>
    <p:extLst>
      <p:ext uri="{BB962C8B-B14F-4D97-AF65-F5344CB8AC3E}">
        <p14:creationId xmlns:p14="http://schemas.microsoft.com/office/powerpoint/2010/main" val="3186495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47E7C-035B-4DA2-BDC9-48A8A82CDCD5}"/>
              </a:ext>
            </a:extLst>
          </p:cNvPr>
          <p:cNvSpPr>
            <a:spLocks noGrp="1"/>
          </p:cNvSpPr>
          <p:nvPr>
            <p:ph type="title"/>
          </p:nvPr>
        </p:nvSpPr>
        <p:spPr/>
        <p:txBody>
          <a:bodyPr/>
          <a:lstStyle/>
          <a:p>
            <a:r>
              <a:rPr lang="en-US" dirty="0"/>
              <a:t>Routing your</a:t>
            </a:r>
            <a:r>
              <a:rPr lang="en-US" baseline="0" dirty="0"/>
              <a:t> partitioned </a:t>
            </a:r>
            <a:r>
              <a:rPr lang="en-US" dirty="0"/>
              <a:t>queue</a:t>
            </a:r>
          </a:p>
        </p:txBody>
      </p:sp>
      <p:sp>
        <p:nvSpPr>
          <p:cNvPr id="3" name="Content Placeholder 2">
            <a:extLst>
              <a:ext uri="{FF2B5EF4-FFF2-40B4-BE49-F238E27FC236}">
                <a16:creationId xmlns:a16="http://schemas.microsoft.com/office/drawing/2014/main" id="{843CE606-7275-42C0-AC76-AA91BB66789F}"/>
              </a:ext>
            </a:extLst>
          </p:cNvPr>
          <p:cNvSpPr>
            <a:spLocks noGrp="1"/>
          </p:cNvSpPr>
          <p:nvPr>
            <p:ph idx="1"/>
          </p:nvPr>
        </p:nvSpPr>
        <p:spPr/>
        <p:txBody>
          <a:bodyPr/>
          <a:lstStyle/>
          <a:p>
            <a:r>
              <a:rPr lang="en-US" dirty="0"/>
              <a:t>RCD / SSD</a:t>
            </a:r>
          </a:p>
          <a:p>
            <a:r>
              <a:rPr lang="en-US" dirty="0"/>
              <a:t>In Cluster / Outside of Cluster</a:t>
            </a:r>
          </a:p>
        </p:txBody>
      </p:sp>
    </p:spTree>
    <p:extLst>
      <p:ext uri="{BB962C8B-B14F-4D97-AF65-F5344CB8AC3E}">
        <p14:creationId xmlns:p14="http://schemas.microsoft.com/office/powerpoint/2010/main" val="632078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8919429"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a:solidFill>
                  <a:schemeClr val="accent4"/>
                </a:solidFill>
                <a:latin typeface="Yanone Kaffeesatz Regular" panose="02000000000000000000" pitchFamily="2" charset="0"/>
              </a:rPr>
              <a:t>service-fabric-webinar</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1385374" y="2951947"/>
            <a:ext cx="3786066" cy="954107"/>
          </a:xfrm>
          <a:prstGeom prst="rect">
            <a:avLst/>
          </a:prstGeom>
        </p:spPr>
        <p:txBody>
          <a:bodyPr wrap="square">
            <a:spAutoFit/>
          </a:bodyPr>
          <a:lstStyle/>
          <a:p>
            <a:r>
              <a:rPr lang="en-US" sz="2800" dirty="0">
                <a:solidFill>
                  <a:schemeClr val="accent4"/>
                </a:solidFill>
                <a:latin typeface="Yanone Kaffeesatz Regular" panose="02000000000000000000" pitchFamily="2" charset="0"/>
              </a:rPr>
              <a:t>daniel.marbach@particular.net</a:t>
            </a:r>
            <a:br>
              <a:rPr lang="en-US" sz="2800" dirty="0">
                <a:solidFill>
                  <a:schemeClr val="accent4"/>
                </a:solidFill>
                <a:latin typeface="Yanone Kaffeesatz Regular" panose="02000000000000000000" pitchFamily="2" charset="0"/>
              </a:rPr>
            </a:br>
            <a:r>
              <a:rPr lang="en-US" sz="2800" dirty="0">
                <a:solidFill>
                  <a:schemeClr val="accent4"/>
                </a:solidFill>
                <a:latin typeface="Yanone Kaffeesatz Regular" panose="02000000000000000000" pitchFamily="2" charset="0"/>
              </a:rPr>
              <a:t>@danielmarbach</a:t>
            </a:r>
          </a:p>
        </p:txBody>
      </p:sp>
      <p:sp>
        <p:nvSpPr>
          <p:cNvPr id="5" name="Rectangle 4">
            <a:extLst>
              <a:ext uri="{FF2B5EF4-FFF2-40B4-BE49-F238E27FC236}">
                <a16:creationId xmlns:a16="http://schemas.microsoft.com/office/drawing/2014/main" id="{DDE82D45-5412-42B8-A121-5726590A48F1}"/>
              </a:ext>
            </a:extLst>
          </p:cNvPr>
          <p:cNvSpPr/>
          <p:nvPr/>
        </p:nvSpPr>
        <p:spPr>
          <a:xfrm>
            <a:off x="6963214" y="2951947"/>
            <a:ext cx="3786066" cy="954107"/>
          </a:xfrm>
          <a:prstGeom prst="rect">
            <a:avLst/>
          </a:prstGeom>
        </p:spPr>
        <p:txBody>
          <a:bodyPr wrap="square">
            <a:spAutoFit/>
          </a:bodyPr>
          <a:lstStyle/>
          <a:p>
            <a:r>
              <a:rPr lang="en-US" sz="2800" dirty="0">
                <a:solidFill>
                  <a:schemeClr val="accent4"/>
                </a:solidFill>
                <a:latin typeface="Yanone Kaffeesatz Regular" panose="02000000000000000000" pitchFamily="2" charset="0"/>
              </a:rPr>
              <a:t>bob.langley@particular.net</a:t>
            </a:r>
          </a:p>
          <a:p>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boblangley</a:t>
            </a:r>
            <a:endParaRPr lang="en-US" sz="28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601279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1174537"/>
            <a:ext cx="7991290"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later… </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32784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few hours</a:t>
            </a:r>
            <a:endParaRPr lang="de-CH" sz="6600" dirty="0">
              <a:solidFill>
                <a:schemeClr val="tx2"/>
              </a:solidFill>
            </a:endParaRPr>
          </a:p>
        </p:txBody>
      </p:sp>
    </p:spTree>
    <p:extLst>
      <p:ext uri="{BB962C8B-B14F-4D97-AF65-F5344CB8AC3E}">
        <p14:creationId xmlns:p14="http://schemas.microsoft.com/office/powerpoint/2010/main" val="208488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AD3AEC-104D-455F-BEE7-63086C9B0EBC}"/>
              </a:ext>
            </a:extLst>
          </p:cNvPr>
          <p:cNvSpPr/>
          <p:nvPr/>
        </p:nvSpPr>
        <p:spPr>
          <a:xfrm>
            <a:off x="1015484" y="2959443"/>
            <a:ext cx="1375848"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Load Balancer</a:t>
            </a:r>
            <a:endParaRPr lang="de-CH" sz="1200" dirty="0">
              <a:latin typeface="Yanone Kaffeesatz Light" panose="02000000000000000000" pitchFamily="2" charset="0"/>
            </a:endParaRPr>
          </a:p>
        </p:txBody>
      </p:sp>
      <p:sp>
        <p:nvSpPr>
          <p:cNvPr id="4" name="Rectangle 3">
            <a:extLst>
              <a:ext uri="{FF2B5EF4-FFF2-40B4-BE49-F238E27FC236}">
                <a16:creationId xmlns:a16="http://schemas.microsoft.com/office/drawing/2014/main" id="{2D6A2368-ECFC-4441-BBB1-5596310C68F0}"/>
              </a:ext>
            </a:extLst>
          </p:cNvPr>
          <p:cNvSpPr/>
          <p:nvPr/>
        </p:nvSpPr>
        <p:spPr>
          <a:xfrm>
            <a:off x="2749119" y="376264"/>
            <a:ext cx="2174014" cy="608075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TextBox 4">
            <a:extLst>
              <a:ext uri="{FF2B5EF4-FFF2-40B4-BE49-F238E27FC236}">
                <a16:creationId xmlns:a16="http://schemas.microsoft.com/office/drawing/2014/main" id="{729D1261-3F0E-4347-99DA-6E4CEE2DBA3D}"/>
              </a:ext>
            </a:extLst>
          </p:cNvPr>
          <p:cNvSpPr txBox="1"/>
          <p:nvPr/>
        </p:nvSpPr>
        <p:spPr>
          <a:xfrm>
            <a:off x="2749120" y="460094"/>
            <a:ext cx="2174014" cy="461665"/>
          </a:xfrm>
          <a:prstGeom prst="rect">
            <a:avLst/>
          </a:prstGeom>
          <a:noFill/>
        </p:spPr>
        <p:txBody>
          <a:bodyPr wrap="square" rtlCol="0">
            <a:spAutoFit/>
          </a:bodyPr>
          <a:lstStyle/>
          <a:p>
            <a:pPr algn="ctr"/>
            <a:r>
              <a:rPr lang="en-US" sz="2400" dirty="0">
                <a:solidFill>
                  <a:schemeClr val="accent3"/>
                </a:solidFill>
                <a:latin typeface="Yanone Kaffeesatz Regular" panose="02000000000000000000" pitchFamily="2" charset="0"/>
              </a:rPr>
              <a:t>Frontend Tier</a:t>
            </a:r>
            <a:endParaRPr lang="de-CH" sz="2400" dirty="0">
              <a:solidFill>
                <a:schemeClr val="accent3"/>
              </a:solidFill>
              <a:latin typeface="Yanone Kaffeesatz Regular" panose="02000000000000000000" pitchFamily="2" charset="0"/>
            </a:endParaRPr>
          </a:p>
        </p:txBody>
      </p:sp>
      <p:sp>
        <p:nvSpPr>
          <p:cNvPr id="6" name="Rectangle 5">
            <a:extLst>
              <a:ext uri="{FF2B5EF4-FFF2-40B4-BE49-F238E27FC236}">
                <a16:creationId xmlns:a16="http://schemas.microsoft.com/office/drawing/2014/main" id="{C174F491-2EB3-4837-BB3A-3DE4AFA2D6D9}"/>
              </a:ext>
            </a:extLst>
          </p:cNvPr>
          <p:cNvSpPr/>
          <p:nvPr/>
        </p:nvSpPr>
        <p:spPr>
          <a:xfrm>
            <a:off x="2843176" y="105277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Front:1</a:t>
            </a:r>
            <a:endParaRPr lang="de-CH" sz="1200" dirty="0">
              <a:latin typeface="Yanone Kaffeesatz Light" panose="02000000000000000000" pitchFamily="2" charset="0"/>
            </a:endParaRPr>
          </a:p>
        </p:txBody>
      </p:sp>
      <p:sp>
        <p:nvSpPr>
          <p:cNvPr id="7" name="Rectangle 6">
            <a:extLst>
              <a:ext uri="{FF2B5EF4-FFF2-40B4-BE49-F238E27FC236}">
                <a16:creationId xmlns:a16="http://schemas.microsoft.com/office/drawing/2014/main" id="{06F959D4-D8E8-4123-9BE0-D562CAE6C849}"/>
              </a:ext>
            </a:extLst>
          </p:cNvPr>
          <p:cNvSpPr/>
          <p:nvPr/>
        </p:nvSpPr>
        <p:spPr>
          <a:xfrm>
            <a:off x="2854340" y="295944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Front:2</a:t>
            </a:r>
            <a:endParaRPr lang="de-CH" sz="1200" dirty="0">
              <a:latin typeface="Yanone Kaffeesatz Light" panose="02000000000000000000" pitchFamily="2" charset="0"/>
            </a:endParaRPr>
          </a:p>
        </p:txBody>
      </p:sp>
      <p:sp>
        <p:nvSpPr>
          <p:cNvPr id="8" name="Rectangle 7">
            <a:extLst>
              <a:ext uri="{FF2B5EF4-FFF2-40B4-BE49-F238E27FC236}">
                <a16:creationId xmlns:a16="http://schemas.microsoft.com/office/drawing/2014/main" id="{45520895-0DD7-41A7-9843-D930EBD0407B}"/>
              </a:ext>
            </a:extLst>
          </p:cNvPr>
          <p:cNvSpPr/>
          <p:nvPr/>
        </p:nvSpPr>
        <p:spPr>
          <a:xfrm>
            <a:off x="2843175" y="50438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Front:3</a:t>
            </a:r>
            <a:endParaRPr lang="de-CH" sz="1200" dirty="0">
              <a:latin typeface="Yanone Kaffeesatz Light" panose="02000000000000000000" pitchFamily="2" charset="0"/>
            </a:endParaRPr>
          </a:p>
        </p:txBody>
      </p:sp>
      <p:sp>
        <p:nvSpPr>
          <p:cNvPr id="9" name="Rectangle 8">
            <a:extLst>
              <a:ext uri="{FF2B5EF4-FFF2-40B4-BE49-F238E27FC236}">
                <a16:creationId xmlns:a16="http://schemas.microsoft.com/office/drawing/2014/main" id="{BEF6EC2A-D91B-40DE-8B63-D09E8BCF4C18}"/>
              </a:ext>
            </a:extLst>
          </p:cNvPr>
          <p:cNvSpPr/>
          <p:nvPr/>
        </p:nvSpPr>
        <p:spPr>
          <a:xfrm>
            <a:off x="5280920" y="376263"/>
            <a:ext cx="2204486" cy="608075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tangle 9">
            <a:extLst>
              <a:ext uri="{FF2B5EF4-FFF2-40B4-BE49-F238E27FC236}">
                <a16:creationId xmlns:a16="http://schemas.microsoft.com/office/drawing/2014/main" id="{74846BA8-E597-422E-BC2A-3BBF205040C2}"/>
              </a:ext>
            </a:extLst>
          </p:cNvPr>
          <p:cNvSpPr/>
          <p:nvPr/>
        </p:nvSpPr>
        <p:spPr>
          <a:xfrm>
            <a:off x="5411078" y="1052774"/>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endParaRPr lang="de-CH" sz="1200" dirty="0">
              <a:latin typeface="Yanone Kaffeesatz Light" panose="02000000000000000000" pitchFamily="2" charset="0"/>
            </a:endParaRPr>
          </a:p>
        </p:txBody>
      </p:sp>
      <p:sp>
        <p:nvSpPr>
          <p:cNvPr id="11" name="Rectangle 10">
            <a:extLst>
              <a:ext uri="{FF2B5EF4-FFF2-40B4-BE49-F238E27FC236}">
                <a16:creationId xmlns:a16="http://schemas.microsoft.com/office/drawing/2014/main" id="{A8A3090D-3E3D-4082-8031-1ABCBA752861}"/>
              </a:ext>
            </a:extLst>
          </p:cNvPr>
          <p:cNvSpPr/>
          <p:nvPr/>
        </p:nvSpPr>
        <p:spPr>
          <a:xfrm>
            <a:off x="5418412" y="295944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Back:2</a:t>
            </a:r>
            <a:endParaRPr lang="de-CH" sz="1200" dirty="0">
              <a:latin typeface="Yanone Kaffeesatz Light" panose="02000000000000000000" pitchFamily="2" charset="0"/>
            </a:endParaRPr>
          </a:p>
        </p:txBody>
      </p:sp>
      <p:sp>
        <p:nvSpPr>
          <p:cNvPr id="12" name="Rectangle 11">
            <a:extLst>
              <a:ext uri="{FF2B5EF4-FFF2-40B4-BE49-F238E27FC236}">
                <a16:creationId xmlns:a16="http://schemas.microsoft.com/office/drawing/2014/main" id="{FA241598-182E-4BD8-BB30-3C06F3588005}"/>
              </a:ext>
            </a:extLst>
          </p:cNvPr>
          <p:cNvSpPr/>
          <p:nvPr/>
        </p:nvSpPr>
        <p:spPr>
          <a:xfrm>
            <a:off x="5418412" y="504386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Back:3</a:t>
            </a:r>
            <a:endParaRPr lang="de-CH" sz="1200" dirty="0">
              <a:latin typeface="Yanone Kaffeesatz Light" panose="02000000000000000000" pitchFamily="2" charset="0"/>
            </a:endParaRPr>
          </a:p>
        </p:txBody>
      </p:sp>
      <p:sp>
        <p:nvSpPr>
          <p:cNvPr id="13" name="TextBox 12">
            <a:extLst>
              <a:ext uri="{FF2B5EF4-FFF2-40B4-BE49-F238E27FC236}">
                <a16:creationId xmlns:a16="http://schemas.microsoft.com/office/drawing/2014/main" id="{44950A7A-0991-49B4-AF20-0AB36C3504CE}"/>
              </a:ext>
            </a:extLst>
          </p:cNvPr>
          <p:cNvSpPr txBox="1"/>
          <p:nvPr/>
        </p:nvSpPr>
        <p:spPr>
          <a:xfrm>
            <a:off x="5280920" y="460093"/>
            <a:ext cx="2204486" cy="461665"/>
          </a:xfrm>
          <a:prstGeom prst="rect">
            <a:avLst/>
          </a:prstGeom>
          <a:noFill/>
        </p:spPr>
        <p:txBody>
          <a:bodyPr wrap="square" rtlCol="0">
            <a:spAutoFit/>
          </a:bodyPr>
          <a:lstStyle/>
          <a:p>
            <a:pPr algn="ctr"/>
            <a:r>
              <a:rPr lang="en-US" sz="2400" dirty="0">
                <a:solidFill>
                  <a:schemeClr val="accent3"/>
                </a:solidFill>
                <a:latin typeface="Yanone Kaffeesatz Regular" panose="02000000000000000000" pitchFamily="2" charset="0"/>
              </a:rPr>
              <a:t>Backend Tier</a:t>
            </a:r>
            <a:endParaRPr lang="de-CH" sz="2400" dirty="0">
              <a:solidFill>
                <a:schemeClr val="accent3"/>
              </a:solidFill>
              <a:latin typeface="Yanone Kaffeesatz Regular" panose="02000000000000000000" pitchFamily="2" charset="0"/>
            </a:endParaRPr>
          </a:p>
        </p:txBody>
      </p:sp>
      <p:sp>
        <p:nvSpPr>
          <p:cNvPr id="15" name="Cylinder 14">
            <a:extLst>
              <a:ext uri="{FF2B5EF4-FFF2-40B4-BE49-F238E27FC236}">
                <a16:creationId xmlns:a16="http://schemas.microsoft.com/office/drawing/2014/main" id="{C4F9707C-E147-43E5-9DB3-4DD82F8B145A}"/>
              </a:ext>
            </a:extLst>
          </p:cNvPr>
          <p:cNvSpPr/>
          <p:nvPr/>
        </p:nvSpPr>
        <p:spPr>
          <a:xfrm>
            <a:off x="8434698" y="2808567"/>
            <a:ext cx="914400" cy="121615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Light" panose="02000000000000000000" pitchFamily="2" charset="0"/>
              </a:rPr>
              <a:t>Storage</a:t>
            </a:r>
          </a:p>
        </p:txBody>
      </p:sp>
      <p:cxnSp>
        <p:nvCxnSpPr>
          <p:cNvPr id="18" name="Straight Arrow Connector 17">
            <a:extLst>
              <a:ext uri="{FF2B5EF4-FFF2-40B4-BE49-F238E27FC236}">
                <a16:creationId xmlns:a16="http://schemas.microsoft.com/office/drawing/2014/main" id="{29385273-507B-47F7-8DA7-A5A64F044919}"/>
              </a:ext>
            </a:extLst>
          </p:cNvPr>
          <p:cNvCxnSpPr>
            <a:cxnSpLocks/>
            <a:stCxn id="11" idx="3"/>
            <a:endCxn id="15" idx="2"/>
          </p:cNvCxnSpPr>
          <p:nvPr/>
        </p:nvCxnSpPr>
        <p:spPr>
          <a:xfrm>
            <a:off x="7362715" y="3416642"/>
            <a:ext cx="1071983"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3D1AEAA-C56F-40D8-8E6D-506DE23AF464}"/>
              </a:ext>
            </a:extLst>
          </p:cNvPr>
          <p:cNvCxnSpPr>
            <a:cxnSpLocks/>
            <a:stCxn id="10" idx="3"/>
            <a:endCxn id="15" idx="2"/>
          </p:cNvCxnSpPr>
          <p:nvPr/>
        </p:nvCxnSpPr>
        <p:spPr>
          <a:xfrm>
            <a:off x="7355381" y="1509974"/>
            <a:ext cx="1079317" cy="190666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D63C966-B180-4214-9EE6-562401B8BBB3}"/>
              </a:ext>
            </a:extLst>
          </p:cNvPr>
          <p:cNvCxnSpPr>
            <a:cxnSpLocks/>
            <a:stCxn id="12" idx="3"/>
            <a:endCxn id="15" idx="2"/>
          </p:cNvCxnSpPr>
          <p:nvPr/>
        </p:nvCxnSpPr>
        <p:spPr>
          <a:xfrm flipV="1">
            <a:off x="7362715" y="3416643"/>
            <a:ext cx="1071983" cy="2084417"/>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1EF5CA9-9CC2-4778-ADAF-DCAE29309734}"/>
              </a:ext>
            </a:extLst>
          </p:cNvPr>
          <p:cNvCxnSpPr>
            <a:cxnSpLocks/>
            <a:stCxn id="3" idx="3"/>
            <a:endCxn id="7" idx="1"/>
          </p:cNvCxnSpPr>
          <p:nvPr/>
        </p:nvCxnSpPr>
        <p:spPr>
          <a:xfrm>
            <a:off x="2391332" y="3416643"/>
            <a:ext cx="463008"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00B6D12-F922-4477-9F27-E71457A024F2}"/>
              </a:ext>
            </a:extLst>
          </p:cNvPr>
          <p:cNvCxnSpPr>
            <a:cxnSpLocks/>
            <a:stCxn id="3" idx="3"/>
            <a:endCxn id="8" idx="1"/>
          </p:cNvCxnSpPr>
          <p:nvPr/>
        </p:nvCxnSpPr>
        <p:spPr>
          <a:xfrm>
            <a:off x="2391332" y="3416643"/>
            <a:ext cx="451843" cy="208441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B84A00C-F2CD-4422-BE8F-C9FEB5BFDBA9}"/>
              </a:ext>
            </a:extLst>
          </p:cNvPr>
          <p:cNvCxnSpPr>
            <a:cxnSpLocks/>
            <a:stCxn id="3" idx="3"/>
            <a:endCxn id="6" idx="1"/>
          </p:cNvCxnSpPr>
          <p:nvPr/>
        </p:nvCxnSpPr>
        <p:spPr>
          <a:xfrm flipV="1">
            <a:off x="2391332" y="1509975"/>
            <a:ext cx="451844" cy="190666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B11157-C9AC-4B22-8154-BEAB112222C1}"/>
              </a:ext>
            </a:extLst>
          </p:cNvPr>
          <p:cNvSpPr/>
          <p:nvPr/>
        </p:nvSpPr>
        <p:spPr>
          <a:xfrm>
            <a:off x="7843192" y="376263"/>
            <a:ext cx="2204486" cy="608075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5" name="TextBox 34">
            <a:extLst>
              <a:ext uri="{FF2B5EF4-FFF2-40B4-BE49-F238E27FC236}">
                <a16:creationId xmlns:a16="http://schemas.microsoft.com/office/drawing/2014/main" id="{CCE7C316-4DC1-4908-AC8C-B8049B29AD60}"/>
              </a:ext>
            </a:extLst>
          </p:cNvPr>
          <p:cNvSpPr txBox="1"/>
          <p:nvPr/>
        </p:nvSpPr>
        <p:spPr>
          <a:xfrm>
            <a:off x="7789655" y="460092"/>
            <a:ext cx="2204486" cy="461665"/>
          </a:xfrm>
          <a:prstGeom prst="rect">
            <a:avLst/>
          </a:prstGeom>
          <a:noFill/>
        </p:spPr>
        <p:txBody>
          <a:bodyPr wrap="square" rtlCol="0">
            <a:spAutoFit/>
          </a:bodyPr>
          <a:lstStyle/>
          <a:p>
            <a:pPr algn="ctr"/>
            <a:r>
              <a:rPr lang="en-US" sz="2400" dirty="0">
                <a:solidFill>
                  <a:schemeClr val="accent3"/>
                </a:solidFill>
                <a:latin typeface="Yanone Kaffeesatz Regular" panose="02000000000000000000" pitchFamily="2" charset="0"/>
              </a:rPr>
              <a:t>Storage Tier</a:t>
            </a:r>
            <a:endParaRPr lang="de-CH" sz="2400" dirty="0">
              <a:solidFill>
                <a:schemeClr val="accent3"/>
              </a:solidFill>
              <a:latin typeface="Yanone Kaffeesatz Regular" panose="02000000000000000000" pitchFamily="2" charset="0"/>
            </a:endParaRPr>
          </a:p>
        </p:txBody>
      </p:sp>
      <p:cxnSp>
        <p:nvCxnSpPr>
          <p:cNvPr id="37" name="Straight Arrow Connector 36">
            <a:extLst>
              <a:ext uri="{FF2B5EF4-FFF2-40B4-BE49-F238E27FC236}">
                <a16:creationId xmlns:a16="http://schemas.microsoft.com/office/drawing/2014/main" id="{9F34139A-7553-4407-AA77-41931E5E8081}"/>
              </a:ext>
            </a:extLst>
          </p:cNvPr>
          <p:cNvCxnSpPr>
            <a:cxnSpLocks/>
            <a:stCxn id="6" idx="3"/>
            <a:endCxn id="10" idx="1"/>
          </p:cNvCxnSpPr>
          <p:nvPr/>
        </p:nvCxnSpPr>
        <p:spPr>
          <a:xfrm flipV="1">
            <a:off x="4787479" y="1509974"/>
            <a:ext cx="623599"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BE0E232-7D65-42D6-88B4-1E2BD9482F68}"/>
              </a:ext>
            </a:extLst>
          </p:cNvPr>
          <p:cNvCxnSpPr>
            <a:cxnSpLocks/>
          </p:cNvCxnSpPr>
          <p:nvPr/>
        </p:nvCxnSpPr>
        <p:spPr>
          <a:xfrm flipV="1">
            <a:off x="4815584" y="3392823"/>
            <a:ext cx="623599"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F3BE469-B595-49D4-9EC9-934FD6FF6707}"/>
              </a:ext>
            </a:extLst>
          </p:cNvPr>
          <p:cNvCxnSpPr>
            <a:cxnSpLocks/>
          </p:cNvCxnSpPr>
          <p:nvPr/>
        </p:nvCxnSpPr>
        <p:spPr>
          <a:xfrm flipV="1">
            <a:off x="4815584" y="5501060"/>
            <a:ext cx="623599"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058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1.0</a:t>
            </a:r>
            <a:endParaRPr lang="de-CH" sz="1400" dirty="0"/>
          </a:p>
        </p:txBody>
      </p:sp>
    </p:spTree>
    <p:extLst>
      <p:ext uri="{BB962C8B-B14F-4D97-AF65-F5344CB8AC3E}">
        <p14:creationId xmlns:p14="http://schemas.microsoft.com/office/powerpoint/2010/main" val="389594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33211" y="182880"/>
            <a:ext cx="1838783"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74470" y="29628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70340" y="29628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74217" y="2295992"/>
            <a:ext cx="183575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MVC</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201658" y="2296523"/>
            <a:ext cx="21900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a:t>
            </a:r>
            <a:r>
              <a:rPr lang="en-US" sz="2400" dirty="0" err="1">
                <a:solidFill>
                  <a:schemeClr val="accent3"/>
                </a:solidFill>
                <a:latin typeface="Yanone Kaffeesatz Regular" panose="02000000000000000000" pitchFamily="2" charset="0"/>
              </a:rPr>
              <a:t>WebApi</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17702" y="528320"/>
            <a:ext cx="3548787" cy="5971540"/>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22277" y="528320"/>
            <a:ext cx="3548787" cy="5971540"/>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791897" y="595558"/>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66896" y="578002"/>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61616" y="333124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15578" y="2897708"/>
            <a:ext cx="1474048" cy="1789328"/>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23552" y="182880"/>
            <a:ext cx="9104928"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60114" y="333124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18870" y="3792372"/>
            <a:ext cx="1696708" cy="26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1FDAFA-1315-4BEE-B6DE-86222917A8C1}"/>
              </a:ext>
            </a:extLst>
          </p:cNvPr>
          <p:cNvSpPr txBox="1"/>
          <p:nvPr/>
        </p:nvSpPr>
        <p:spPr>
          <a:xfrm>
            <a:off x="8846457" y="3823305"/>
            <a:ext cx="97654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ADO.NET</a:t>
            </a:r>
            <a:endParaRPr lang="de-CH" sz="2400" dirty="0">
              <a:solidFill>
                <a:schemeClr val="accent3"/>
              </a:solidFill>
              <a:latin typeface="Yanone Kaffeesatz Regular" panose="02000000000000000000" pitchFamily="2" charset="0"/>
            </a:endParaRPr>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13855" y="379237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126465" y="3819500"/>
            <a:ext cx="148951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 over HTTP</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143296" y="3283257"/>
            <a:ext cx="1455848"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Order / Query</a:t>
            </a:r>
            <a:endParaRPr lang="de-CH" sz="2400" dirty="0">
              <a:solidFill>
                <a:schemeClr val="accent4"/>
              </a:solidFill>
              <a:latin typeface="Yanone Kaffeesatz Regular" panose="02000000000000000000" pitchFamily="2" charset="0"/>
            </a:endParaRPr>
          </a:p>
        </p:txBody>
      </p:sp>
      <p:sp>
        <p:nvSpPr>
          <p:cNvPr id="55" name="TextBox 54">
            <a:extLst>
              <a:ext uri="{FF2B5EF4-FFF2-40B4-BE49-F238E27FC236}">
                <a16:creationId xmlns:a16="http://schemas.microsoft.com/office/drawing/2014/main" id="{9C2242C7-8023-4D55-8D52-864E8E5DE368}"/>
              </a:ext>
            </a:extLst>
          </p:cNvPr>
          <p:cNvSpPr txBox="1"/>
          <p:nvPr/>
        </p:nvSpPr>
        <p:spPr>
          <a:xfrm>
            <a:off x="8680177" y="3283257"/>
            <a:ext cx="1374094"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Read / Write</a:t>
            </a:r>
            <a:endParaRPr lang="de-CH" sz="2400" dirty="0">
              <a:solidFill>
                <a:schemeClr val="accent4"/>
              </a:solidFill>
              <a:latin typeface="Yanone Kaffeesatz Regular" panose="02000000000000000000" pitchFamily="2" charset="0"/>
            </a:endParaRPr>
          </a:p>
        </p:txBody>
      </p:sp>
      <p:sp>
        <p:nvSpPr>
          <p:cNvPr id="56" name="TextBox 55">
            <a:extLst>
              <a:ext uri="{FF2B5EF4-FFF2-40B4-BE49-F238E27FC236}">
                <a16:creationId xmlns:a16="http://schemas.microsoft.com/office/drawing/2014/main" id="{3075EE16-621F-4DA6-A522-72FDDA303EB7}"/>
              </a:ext>
            </a:extLst>
          </p:cNvPr>
          <p:cNvSpPr txBox="1"/>
          <p:nvPr/>
        </p:nvSpPr>
        <p:spPr>
          <a:xfrm>
            <a:off x="319195" y="143143"/>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57" name="TextBox 56">
            <a:extLst>
              <a:ext uri="{FF2B5EF4-FFF2-40B4-BE49-F238E27FC236}">
                <a16:creationId xmlns:a16="http://schemas.microsoft.com/office/drawing/2014/main" id="{9AEA909C-B102-493D-B3CA-CE677E1FCBBD}"/>
              </a:ext>
            </a:extLst>
          </p:cNvPr>
          <p:cNvSpPr txBox="1"/>
          <p:nvPr/>
        </p:nvSpPr>
        <p:spPr>
          <a:xfrm>
            <a:off x="10054271" y="182880"/>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3948706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33211" y="182880"/>
            <a:ext cx="1838783"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74470" y="29628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70340" y="29628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41" name="Cylinder 40">
            <a:extLst>
              <a:ext uri="{FF2B5EF4-FFF2-40B4-BE49-F238E27FC236}">
                <a16:creationId xmlns:a16="http://schemas.microsoft.com/office/drawing/2014/main" id="{3B793FC3-87DB-4623-9261-1D0F3AA10B0E}"/>
              </a:ext>
            </a:extLst>
          </p:cNvPr>
          <p:cNvSpPr/>
          <p:nvPr/>
        </p:nvSpPr>
        <p:spPr>
          <a:xfrm>
            <a:off x="10215578" y="2897708"/>
            <a:ext cx="1474048" cy="1789328"/>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a:latin typeface="Yanone Kaffeesatz Light" panose="02000000000000000000" pitchFamily="2" charset="0"/>
              </a:rPr>
              <a:t>Storage</a:t>
            </a:r>
            <a:endParaRPr lang="de-CH" sz="2400" dirty="0">
              <a:latin typeface="Yanone Kaffeesatz Light" panose="02000000000000000000" pitchFamily="2" charset="0"/>
            </a:endParaRPr>
          </a:p>
        </p:txBody>
      </p:sp>
      <p:sp>
        <p:nvSpPr>
          <p:cNvPr id="48" name="Rectangle 47">
            <a:extLst>
              <a:ext uri="{FF2B5EF4-FFF2-40B4-BE49-F238E27FC236}">
                <a16:creationId xmlns:a16="http://schemas.microsoft.com/office/drawing/2014/main" id="{E08E06B4-F4AD-4C9A-BD1E-FFDD7B22B897}"/>
              </a:ext>
            </a:extLst>
          </p:cNvPr>
          <p:cNvSpPr/>
          <p:nvPr/>
        </p:nvSpPr>
        <p:spPr>
          <a:xfrm>
            <a:off x="323552" y="182880"/>
            <a:ext cx="9104928"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60114" y="333124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18870" y="3792372"/>
            <a:ext cx="1696708" cy="26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13855" y="37923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76C172E-C1B7-4320-820B-2D52B2680546}"/>
              </a:ext>
            </a:extLst>
          </p:cNvPr>
          <p:cNvSpPr/>
          <p:nvPr/>
        </p:nvSpPr>
        <p:spPr>
          <a:xfrm>
            <a:off x="1422740" y="31152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24" name="Rectangle 23">
            <a:extLst>
              <a:ext uri="{FF2B5EF4-FFF2-40B4-BE49-F238E27FC236}">
                <a16:creationId xmlns:a16="http://schemas.microsoft.com/office/drawing/2014/main" id="{4421F7BB-8188-4913-B41E-E8694AD1541D}"/>
              </a:ext>
            </a:extLst>
          </p:cNvPr>
          <p:cNvSpPr/>
          <p:nvPr/>
        </p:nvSpPr>
        <p:spPr>
          <a:xfrm>
            <a:off x="6226870" y="31152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26" name="Straight Arrow Connector 25">
            <a:extLst>
              <a:ext uri="{FF2B5EF4-FFF2-40B4-BE49-F238E27FC236}">
                <a16:creationId xmlns:a16="http://schemas.microsoft.com/office/drawing/2014/main" id="{474EA0E3-DD04-4B94-81C7-390E636FC970}"/>
              </a:ext>
            </a:extLst>
          </p:cNvPr>
          <p:cNvCxnSpPr>
            <a:cxnSpLocks/>
          </p:cNvCxnSpPr>
          <p:nvPr/>
        </p:nvCxnSpPr>
        <p:spPr>
          <a:xfrm>
            <a:off x="3866255" y="39447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21CCBB1-EEF5-493E-B58C-64BFE4BC8D8E}"/>
              </a:ext>
            </a:extLst>
          </p:cNvPr>
          <p:cNvSpPr/>
          <p:nvPr/>
        </p:nvSpPr>
        <p:spPr>
          <a:xfrm>
            <a:off x="1575140" y="32676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cxnSp>
        <p:nvCxnSpPr>
          <p:cNvPr id="28" name="Straight Arrow Connector 27">
            <a:extLst>
              <a:ext uri="{FF2B5EF4-FFF2-40B4-BE49-F238E27FC236}">
                <a16:creationId xmlns:a16="http://schemas.microsoft.com/office/drawing/2014/main" id="{269D93A6-3915-4533-AC1A-F605A9773998}"/>
              </a:ext>
            </a:extLst>
          </p:cNvPr>
          <p:cNvCxnSpPr>
            <a:cxnSpLocks/>
          </p:cNvCxnSpPr>
          <p:nvPr/>
        </p:nvCxnSpPr>
        <p:spPr>
          <a:xfrm>
            <a:off x="4018655" y="40971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6B4A7-A6A9-43C7-9C47-B382CBD8B06D}"/>
              </a:ext>
            </a:extLst>
          </p:cNvPr>
          <p:cNvCxnSpPr>
            <a:cxnSpLocks/>
          </p:cNvCxnSpPr>
          <p:nvPr/>
        </p:nvCxnSpPr>
        <p:spPr>
          <a:xfrm flipV="1">
            <a:off x="8671270" y="3944773"/>
            <a:ext cx="1544308"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E0336C2-0814-4851-971F-252FA318A216}"/>
              </a:ext>
            </a:extLst>
          </p:cNvPr>
          <p:cNvSpPr/>
          <p:nvPr/>
        </p:nvSpPr>
        <p:spPr>
          <a:xfrm>
            <a:off x="6379270" y="32676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32" name="Straight Arrow Connector 31">
            <a:extLst>
              <a:ext uri="{FF2B5EF4-FFF2-40B4-BE49-F238E27FC236}">
                <a16:creationId xmlns:a16="http://schemas.microsoft.com/office/drawing/2014/main" id="{24388A01-30A1-408D-BCC5-5BCC97E6B26F}"/>
              </a:ext>
            </a:extLst>
          </p:cNvPr>
          <p:cNvCxnSpPr>
            <a:cxnSpLocks/>
          </p:cNvCxnSpPr>
          <p:nvPr/>
        </p:nvCxnSpPr>
        <p:spPr>
          <a:xfrm>
            <a:off x="8823670" y="4097438"/>
            <a:ext cx="1391908" cy="0"/>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2160BDC-5DDD-489F-9528-F610C010162E}"/>
              </a:ext>
            </a:extLst>
          </p:cNvPr>
          <p:cNvSpPr/>
          <p:nvPr/>
        </p:nvSpPr>
        <p:spPr>
          <a:xfrm>
            <a:off x="4213245" y="782320"/>
            <a:ext cx="1666634" cy="15377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Fabric DNS or Reverse Proxy</a:t>
            </a:r>
            <a:endParaRPr lang="de-CH" sz="1200" dirty="0">
              <a:latin typeface="Yanone Kaffeesatz Light" panose="02000000000000000000" pitchFamily="2" charset="0"/>
            </a:endParaRPr>
          </a:p>
        </p:txBody>
      </p:sp>
      <p:sp>
        <p:nvSpPr>
          <p:cNvPr id="43" name="Rectangle 42">
            <a:extLst>
              <a:ext uri="{FF2B5EF4-FFF2-40B4-BE49-F238E27FC236}">
                <a16:creationId xmlns:a16="http://schemas.microsoft.com/office/drawing/2014/main" id="{C01A428C-2BB6-4FA4-A966-53A42F919BB6}"/>
              </a:ext>
            </a:extLst>
          </p:cNvPr>
          <p:cNvSpPr/>
          <p:nvPr/>
        </p:nvSpPr>
        <p:spPr>
          <a:xfrm>
            <a:off x="3109045" y="3724449"/>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Yanone Kaffeesatz Light" panose="02000000000000000000" pitchFamily="2" charset="0"/>
              </a:rPr>
              <a:t>HttpClient</a:t>
            </a:r>
            <a:endParaRPr lang="de-CH" sz="1000" dirty="0">
              <a:latin typeface="Yanone Kaffeesatz Light" panose="02000000000000000000" pitchFamily="2" charset="0"/>
            </a:endParaRPr>
          </a:p>
        </p:txBody>
      </p:sp>
      <p:sp>
        <p:nvSpPr>
          <p:cNvPr id="44" name="Rectangle 43">
            <a:extLst>
              <a:ext uri="{FF2B5EF4-FFF2-40B4-BE49-F238E27FC236}">
                <a16:creationId xmlns:a16="http://schemas.microsoft.com/office/drawing/2014/main" id="{DF9BF894-9B7D-462A-A49E-EFA10C6871DA}"/>
              </a:ext>
            </a:extLst>
          </p:cNvPr>
          <p:cNvSpPr/>
          <p:nvPr/>
        </p:nvSpPr>
        <p:spPr>
          <a:xfrm>
            <a:off x="6438525" y="3724449"/>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Kestrel</a:t>
            </a:r>
            <a:endParaRPr lang="de-CH" sz="1000" dirty="0">
              <a:latin typeface="Yanone Kaffeesatz Light" panose="02000000000000000000" pitchFamily="2" charset="0"/>
            </a:endParaRPr>
          </a:p>
        </p:txBody>
      </p:sp>
      <p:cxnSp>
        <p:nvCxnSpPr>
          <p:cNvPr id="45" name="Straight Arrow Connector 44">
            <a:extLst>
              <a:ext uri="{FF2B5EF4-FFF2-40B4-BE49-F238E27FC236}">
                <a16:creationId xmlns:a16="http://schemas.microsoft.com/office/drawing/2014/main" id="{4D961B27-DEEF-4DCB-9895-B312B6F04CBE}"/>
              </a:ext>
            </a:extLst>
          </p:cNvPr>
          <p:cNvCxnSpPr>
            <a:cxnSpLocks/>
            <a:stCxn id="43" idx="0"/>
            <a:endCxn id="40" idx="1"/>
          </p:cNvCxnSpPr>
          <p:nvPr/>
        </p:nvCxnSpPr>
        <p:spPr>
          <a:xfrm flipV="1">
            <a:off x="3538118" y="1551195"/>
            <a:ext cx="675127" cy="2173254"/>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2DA3AF8-C3C3-43D5-A3FE-400BC6338A69}"/>
              </a:ext>
            </a:extLst>
          </p:cNvPr>
          <p:cNvSpPr txBox="1"/>
          <p:nvPr/>
        </p:nvSpPr>
        <p:spPr>
          <a:xfrm>
            <a:off x="1553553" y="2049631"/>
            <a:ext cx="230543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Where is the backend?</a:t>
            </a:r>
            <a:endParaRPr lang="de-CH" sz="2400" dirty="0">
              <a:solidFill>
                <a:schemeClr val="accent3"/>
              </a:solidFill>
              <a:latin typeface="Yanone Kaffeesatz Regular" panose="02000000000000000000" pitchFamily="2" charset="0"/>
            </a:endParaRPr>
          </a:p>
        </p:txBody>
      </p:sp>
      <p:cxnSp>
        <p:nvCxnSpPr>
          <p:cNvPr id="47" name="Straight Arrow Connector 46">
            <a:extLst>
              <a:ext uri="{FF2B5EF4-FFF2-40B4-BE49-F238E27FC236}">
                <a16:creationId xmlns:a16="http://schemas.microsoft.com/office/drawing/2014/main" id="{A2607BE2-EE94-4121-92A3-F828ED0846D5}"/>
              </a:ext>
            </a:extLst>
          </p:cNvPr>
          <p:cNvCxnSpPr>
            <a:cxnSpLocks/>
          </p:cNvCxnSpPr>
          <p:nvPr/>
        </p:nvCxnSpPr>
        <p:spPr>
          <a:xfrm flipV="1">
            <a:off x="3719891" y="2267300"/>
            <a:ext cx="478593" cy="1464413"/>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DEC981B-198D-4FC0-971B-89B0499EF171}"/>
              </a:ext>
            </a:extLst>
          </p:cNvPr>
          <p:cNvCxnSpPr>
            <a:cxnSpLocks/>
          </p:cNvCxnSpPr>
          <p:nvPr/>
        </p:nvCxnSpPr>
        <p:spPr>
          <a:xfrm flipV="1">
            <a:off x="3948567" y="2327960"/>
            <a:ext cx="417078" cy="1403753"/>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961A0A4-B4E4-4A53-B650-83B878597AAA}"/>
              </a:ext>
            </a:extLst>
          </p:cNvPr>
          <p:cNvSpPr txBox="1"/>
          <p:nvPr/>
        </p:nvSpPr>
        <p:spPr>
          <a:xfrm>
            <a:off x="5434025" y="4968947"/>
            <a:ext cx="158569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Well, here it is!</a:t>
            </a:r>
            <a:endParaRPr lang="de-CH" sz="2400" dirty="0">
              <a:solidFill>
                <a:schemeClr val="accent3"/>
              </a:solidFill>
              <a:latin typeface="Yanone Kaffeesatz Regular" panose="02000000000000000000" pitchFamily="2" charset="0"/>
            </a:endParaRPr>
          </a:p>
        </p:txBody>
      </p:sp>
      <p:sp>
        <p:nvSpPr>
          <p:cNvPr id="55" name="Rectangle 54">
            <a:extLst>
              <a:ext uri="{FF2B5EF4-FFF2-40B4-BE49-F238E27FC236}">
                <a16:creationId xmlns:a16="http://schemas.microsoft.com/office/drawing/2014/main" id="{CCB3D170-027C-4BD7-ADA5-2A3E7C1B9118}"/>
              </a:ext>
            </a:extLst>
          </p:cNvPr>
          <p:cNvSpPr/>
          <p:nvPr/>
        </p:nvSpPr>
        <p:spPr>
          <a:xfrm>
            <a:off x="7900142" y="3731713"/>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EF</a:t>
            </a:r>
            <a:endParaRPr lang="de-CH" sz="1000" dirty="0">
              <a:latin typeface="Yanone Kaffeesatz Light" panose="02000000000000000000" pitchFamily="2" charset="0"/>
            </a:endParaRPr>
          </a:p>
        </p:txBody>
      </p:sp>
      <p:sp>
        <p:nvSpPr>
          <p:cNvPr id="56" name="TextBox 55">
            <a:extLst>
              <a:ext uri="{FF2B5EF4-FFF2-40B4-BE49-F238E27FC236}">
                <a16:creationId xmlns:a16="http://schemas.microsoft.com/office/drawing/2014/main" id="{70A61823-8067-4892-B33D-AA8EA811969B}"/>
              </a:ext>
            </a:extLst>
          </p:cNvPr>
          <p:cNvSpPr txBox="1"/>
          <p:nvPr/>
        </p:nvSpPr>
        <p:spPr>
          <a:xfrm>
            <a:off x="319195" y="143143"/>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57" name="TextBox 56">
            <a:extLst>
              <a:ext uri="{FF2B5EF4-FFF2-40B4-BE49-F238E27FC236}">
                <a16:creationId xmlns:a16="http://schemas.microsoft.com/office/drawing/2014/main" id="{43F5B173-0A63-4B54-88A9-5215E4B55988}"/>
              </a:ext>
            </a:extLst>
          </p:cNvPr>
          <p:cNvSpPr txBox="1"/>
          <p:nvPr/>
        </p:nvSpPr>
        <p:spPr>
          <a:xfrm>
            <a:off x="10054271" y="182880"/>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408459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3" grpId="0" animBg="1"/>
      <p:bldP spid="44" grpId="0" animBg="1"/>
      <p:bldP spid="46" grpId="0"/>
      <p:bldP spid="54" grpId="0"/>
      <p:bldP spid="5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485510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1174537"/>
            <a:ext cx="6386685"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doom</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524374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The RPC </a:t>
            </a:r>
            <a:r>
              <a:rPr lang="en-US" sz="6600" dirty="0" err="1">
                <a:solidFill>
                  <a:schemeClr val="tx2"/>
                </a:solidFill>
                <a:latin typeface="Yanone Kaffeesatz Regular" panose="02000000000000000000" pitchFamily="2" charset="0"/>
              </a:rPr>
              <a:t>callstack</a:t>
            </a:r>
            <a:r>
              <a:rPr lang="en-US" sz="6600" dirty="0">
                <a:solidFill>
                  <a:schemeClr val="tx2"/>
                </a:solidFill>
                <a:latin typeface="Yanone Kaffeesatz Regular" panose="02000000000000000000" pitchFamily="2" charset="0"/>
              </a:rPr>
              <a:t> of</a:t>
            </a:r>
            <a:endParaRPr lang="de-CH" sz="6600" dirty="0">
              <a:solidFill>
                <a:schemeClr val="tx2"/>
              </a:solidFill>
            </a:endParaRPr>
          </a:p>
        </p:txBody>
      </p:sp>
    </p:spTree>
    <p:extLst>
      <p:ext uri="{BB962C8B-B14F-4D97-AF65-F5344CB8AC3E}">
        <p14:creationId xmlns:p14="http://schemas.microsoft.com/office/powerpoint/2010/main" val="2858831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1700</TotalTime>
  <Words>1325</Words>
  <Application>Microsoft Office PowerPoint</Application>
  <PresentationFormat>Widescreen</PresentationFormat>
  <Paragraphs>255</Paragraphs>
  <Slides>29</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SF with all / RPC </vt:lpstr>
      <vt:lpstr>Quick Why Messaging</vt:lpstr>
      <vt:lpstr>PowerPoint Presentation</vt:lpstr>
      <vt:lpstr>Quick Why NServiceBus</vt:lpstr>
      <vt:lpstr>SF with Stateless queues</vt:lpstr>
      <vt:lpstr>PowerPoint Presentation</vt:lpstr>
      <vt:lpstr>Accessing your collection session</vt:lpstr>
      <vt:lpstr>NSB SF Persistence (stateful queue)</vt:lpstr>
      <vt:lpstr>Routing your partitioned queue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 + NSB</dc:title>
  <dc:creator>Bob Langley</dc:creator>
  <cp:lastModifiedBy>Daniel Marbach</cp:lastModifiedBy>
  <cp:revision>44</cp:revision>
  <dcterms:created xsi:type="dcterms:W3CDTF">2017-09-28T12:50:29Z</dcterms:created>
  <dcterms:modified xsi:type="dcterms:W3CDTF">2017-10-24T14:20:16Z</dcterms:modified>
</cp:coreProperties>
</file>