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9" r:id="rId2"/>
    <p:sldId id="287" r:id="rId3"/>
    <p:sldId id="288" r:id="rId4"/>
    <p:sldId id="290" r:id="rId5"/>
    <p:sldId id="285" r:id="rId6"/>
    <p:sldId id="286" r:id="rId7"/>
    <p:sldId id="284" r:id="rId8"/>
    <p:sldId id="298" r:id="rId9"/>
    <p:sldId id="291" r:id="rId10"/>
    <p:sldId id="293" r:id="rId11"/>
    <p:sldId id="295" r:id="rId12"/>
    <p:sldId id="294" r:id="rId13"/>
    <p:sldId id="296" r:id="rId14"/>
    <p:sldId id="299" r:id="rId15"/>
    <p:sldId id="300" r:id="rId16"/>
    <p:sldId id="292" r:id="rId17"/>
    <p:sldId id="302" r:id="rId18"/>
    <p:sldId id="305" r:id="rId19"/>
    <p:sldId id="303" r:id="rId20"/>
    <p:sldId id="304" r:id="rId21"/>
    <p:sldId id="301" r:id="rId22"/>
    <p:sldId id="280" r:id="rId23"/>
    <p:sldId id="306" r:id="rId24"/>
    <p:sldId id="307" r:id="rId25"/>
    <p:sldId id="281"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38931" autoAdjust="0"/>
  </p:normalViewPr>
  <p:slideViewPr>
    <p:cSldViewPr snapToGrid="0">
      <p:cViewPr varScale="1">
        <p:scale>
          <a:sx n="55" d="100"/>
          <a:sy n="55" d="100"/>
        </p:scale>
        <p:origin x="3072" y="53"/>
      </p:cViewPr>
      <p:guideLst/>
    </p:cSldViewPr>
  </p:slideViewPr>
  <p:outlineViewPr>
    <p:cViewPr>
      <p:scale>
        <a:sx n="50" d="100"/>
        <a:sy n="50"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10</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the OWIN startup listener to bootstrap the communication infrastructure with the queuing system</a:t>
            </a:r>
          </a:p>
          <a:p>
            <a:r>
              <a:rPr lang="en-US" dirty="0"/>
              <a:t>The front end only sends messages to the destination and doesn’t need to listen for messages itself in their architecture</a:t>
            </a:r>
          </a:p>
          <a:p>
            <a:r>
              <a:rPr lang="en-US" dirty="0"/>
              <a:t>The backend uses the communication listener to enable the queue listener since the backend is the part which processes orders</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scaled out approach multiple instances of the front end will send orders to the queue while multiple competing consumers will fetch messages from the queuing system on the backend. So with each backend instance we can essentially linearly scale the backend processing power up to the capacity of the queuing system</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15</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The backend is turned into a stateful service and uses a Reliable Collection to store the orders</a:t>
            </a:r>
          </a:p>
          <a:p>
            <a:r>
              <a:rPr lang="de-CH" dirty="0"/>
              <a:t>Queries are executed against the reliable collection</a:t>
            </a:r>
          </a:p>
          <a:p>
            <a:r>
              <a:rPr lang="de-CH" dirty="0"/>
              <a:t>Orders are still submitted over the queue but now the handler no longer accesses the database but the reliable collection to effeciently and transactionally store orders</a:t>
            </a:r>
          </a:p>
          <a:p>
            <a:r>
              <a:rPr lang="de-CH" dirty="0"/>
              <a:t>The storage tier is only needed for exhaust or offline analytics purposes</a:t>
            </a:r>
          </a:p>
          <a:p>
            <a:r>
              <a:rPr lang="de-CH" dirty="0"/>
              <a:t>For simplicity reasons this picture doesn’t take partitioning into account. Let’s see how partitioning influences the query side</a:t>
            </a:r>
          </a:p>
        </p:txBody>
      </p:sp>
      <p:sp>
        <p:nvSpPr>
          <p:cNvPr id="4" name="Slide Number Placeholder 3"/>
          <p:cNvSpPr>
            <a:spLocks noGrp="1"/>
          </p:cNvSpPr>
          <p:nvPr>
            <p:ph type="sldNum" sz="quarter" idx="10"/>
          </p:nvPr>
        </p:nvSpPr>
        <p:spPr/>
        <p:txBody>
          <a:bodyPr/>
          <a:lstStyle/>
          <a:p>
            <a:fld id="{59E9685D-E391-4BCC-987B-6FB0218A8DB9}" type="slidenum">
              <a:rPr lang="en-US" smtClean="0"/>
              <a:t>17</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Because the data is now split over multiple partitions on multiple nodes a query has to fanout to all the partitions owning the data when it wants to present all the data form all the partitions</a:t>
            </a:r>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23</a:t>
            </a:fld>
            <a:endParaRPr lang="en-US"/>
          </a:p>
        </p:txBody>
      </p:sp>
    </p:spTree>
    <p:extLst>
      <p:ext uri="{BB962C8B-B14F-4D97-AF65-F5344CB8AC3E}">
        <p14:creationId xmlns:p14="http://schemas.microsoft.com/office/powerpoint/2010/main" val="389002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Karl the team architect proposed to use a stateless architecture using Stateless Services. The data would be stored in a database and shipped between the stateless tier using the Data Shipping Paradigm. After all stateless is supposed to be THE THING with the rise of Microservices and HTTP</a:t>
            </a:r>
          </a:p>
          <a:p>
            <a:endParaRPr lang="en-US" dirty="0"/>
          </a:p>
          <a:p>
            <a:r>
              <a:rPr lang="en-US" dirty="0"/>
              <a:t>In their first architecture approach the team went with the proposal from Karl, after all Architect’s are always right, right, right???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with ASP.NET Core</a:t>
            </a:r>
          </a:p>
          <a:p>
            <a:r>
              <a:rPr lang="en-US" dirty="0"/>
              <a:t>Orders and Queries for Orders use RPC over HTTP (Microservices is all HTTP, the hipster protocol of the twenty first century)</a:t>
            </a:r>
          </a:p>
          <a:p>
            <a:r>
              <a:rPr lang="en-US" dirty="0"/>
              <a:t>The front end communicates with the stateless web API the serves data from the storage tier out of the DB cluster</a:t>
            </a:r>
          </a:p>
          <a:p>
            <a:r>
              <a:rPr lang="en-US" dirty="0"/>
              <a:t>The API controllers use </a:t>
            </a:r>
            <a:r>
              <a:rPr lang="en-US" dirty="0" err="1"/>
              <a:t>EntityFramework</a:t>
            </a:r>
            <a:r>
              <a:rPr lang="en-US" dirty="0"/>
              <a:t> and transactions for read and write</a:t>
            </a:r>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front-end uses an HTTP Client to initiate the communication with the backend. </a:t>
            </a:r>
          </a:p>
          <a:p>
            <a:r>
              <a:rPr lang="en-US" dirty="0"/>
              <a:t>The backend location is not known up front and needs to be discovered via the </a:t>
            </a:r>
            <a:r>
              <a:rPr lang="en-US" dirty="0" err="1"/>
              <a:t>buil</a:t>
            </a:r>
            <a:r>
              <a:rPr lang="en-US" dirty="0"/>
              <a:t>-in Fabric DNS and communication can happen over the built in reverse proxy if the backend is scaled out. </a:t>
            </a:r>
          </a:p>
          <a:p>
            <a:r>
              <a:rPr lang="en-US" dirty="0"/>
              <a:t>The backend exposes the web API with uniquely identifiable and addressable kestrel listeners</a:t>
            </a:r>
          </a:p>
          <a:p>
            <a:r>
              <a:rPr lang="en-US" dirty="0" err="1"/>
              <a:t>Nuff</a:t>
            </a:r>
            <a:r>
              <a:rPr lang="en-US" dirty="0"/>
              <a:t> said, let’s dive into what the team built</a:t>
            </a:r>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265793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 and freed themselves from the ivory architect (just kidding)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10/31/2017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10/31/2017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4" name="Rectangle 3">
            <a:extLst>
              <a:ext uri="{FF2B5EF4-FFF2-40B4-BE49-F238E27FC236}">
                <a16:creationId xmlns:a16="http://schemas.microsoft.com/office/drawing/2014/main" id="{3FB73D53-DF09-434C-A185-F6D3152F0163}"/>
              </a:ext>
            </a:extLst>
          </p:cNvPr>
          <p:cNvSpPr/>
          <p:nvPr/>
        </p:nvSpPr>
        <p:spPr>
          <a:xfrm>
            <a:off x="159175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daniel.marbach@particular.net</a:t>
            </a:r>
            <a:br>
              <a:rPr lang="en-US" sz="2800" dirty="0">
                <a:solidFill>
                  <a:schemeClr val="bg1">
                    <a:lumMod val="65000"/>
                  </a:schemeClr>
                </a:solidFill>
                <a:latin typeface="Yanone Kaffeesatz Regular" panose="02000000000000000000" pitchFamily="2" charset="0"/>
              </a:rPr>
            </a:br>
            <a:r>
              <a:rPr lang="en-US" sz="2800" dirty="0">
                <a:solidFill>
                  <a:schemeClr val="bg1">
                    <a:lumMod val="65000"/>
                  </a:schemeClr>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8372EA16-2B21-4C87-B023-1B36A481A9F7}"/>
              </a:ext>
            </a:extLst>
          </p:cNvPr>
          <p:cNvSpPr/>
          <p:nvPr/>
        </p:nvSpPr>
        <p:spPr>
          <a:xfrm>
            <a:off x="7169598" y="4600558"/>
            <a:ext cx="3786066" cy="954107"/>
          </a:xfrm>
          <a:prstGeom prst="rect">
            <a:avLst/>
          </a:prstGeom>
        </p:spPr>
        <p:txBody>
          <a:bodyPr wrap="square">
            <a:spAutoFit/>
          </a:bodyPr>
          <a:lstStyle/>
          <a:p>
            <a:r>
              <a:rPr lang="en-US" sz="2800" dirty="0">
                <a:solidFill>
                  <a:schemeClr val="bg1">
                    <a:lumMod val="65000"/>
                  </a:schemeClr>
                </a:solidFill>
                <a:latin typeface="Yanone Kaffeesatz Regular" panose="02000000000000000000" pitchFamily="2" charset="0"/>
              </a:rPr>
              <a:t>bob.langley@particular.net</a:t>
            </a:r>
          </a:p>
          <a:p>
            <a:r>
              <a:rPr lang="en-US" sz="2800" dirty="0">
                <a:solidFill>
                  <a:schemeClr val="bg1">
                    <a:lumMod val="65000"/>
                  </a:schemeClr>
                </a:solidFill>
                <a:latin typeface="Yanone Kaffeesatz Regular" panose="02000000000000000000" pitchFamily="2" charset="0"/>
              </a:rPr>
              <a:t>@</a:t>
            </a:r>
            <a:r>
              <a:rPr lang="en-US" sz="2800" dirty="0" err="1">
                <a:solidFill>
                  <a:schemeClr val="bg1">
                    <a:lumMod val="65000"/>
                  </a:schemeClr>
                </a:solidFill>
                <a:latin typeface="Yanone Kaffeesatz Regular" panose="02000000000000000000" pitchFamily="2" charset="0"/>
              </a:rPr>
              <a:t>boblangley</a:t>
            </a:r>
            <a:endParaRPr lang="en-US" sz="2800" dirty="0">
              <a:solidFill>
                <a:schemeClr val="bg1">
                  <a:lumMod val="65000"/>
                </a:schemeClr>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174537"/>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1040670"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EntityFW</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2025</Words>
  <Application>Microsoft Office PowerPoint</Application>
  <PresentationFormat>Widescreen</PresentationFormat>
  <Paragraphs>269</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65</cp:revision>
  <dcterms:created xsi:type="dcterms:W3CDTF">2017-09-28T12:50:29Z</dcterms:created>
  <dcterms:modified xsi:type="dcterms:W3CDTF">2017-10-31T09:56:37Z</dcterms:modified>
</cp:coreProperties>
</file>