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4" r:id="rId1"/>
  </p:sldMasterIdLst>
  <p:notesMasterIdLst>
    <p:notesMasterId r:id="rId70"/>
  </p:notesMasterIdLst>
  <p:handoutMasterIdLst>
    <p:handoutMasterId r:id="rId71"/>
  </p:handoutMasterIdLst>
  <p:sldIdLst>
    <p:sldId id="374" r:id="rId2"/>
    <p:sldId id="333" r:id="rId3"/>
    <p:sldId id="334" r:id="rId4"/>
    <p:sldId id="423" r:id="rId5"/>
    <p:sldId id="335" r:id="rId6"/>
    <p:sldId id="336" r:id="rId7"/>
    <p:sldId id="419" r:id="rId8"/>
    <p:sldId id="337" r:id="rId9"/>
    <p:sldId id="420" r:id="rId10"/>
    <p:sldId id="421" r:id="rId11"/>
    <p:sldId id="338" r:id="rId12"/>
    <p:sldId id="339" r:id="rId13"/>
    <p:sldId id="340" r:id="rId14"/>
    <p:sldId id="341" r:id="rId15"/>
    <p:sldId id="422" r:id="rId16"/>
    <p:sldId id="380" r:id="rId17"/>
    <p:sldId id="430" r:id="rId18"/>
    <p:sldId id="431" r:id="rId19"/>
    <p:sldId id="425" r:id="rId20"/>
    <p:sldId id="427" r:id="rId21"/>
    <p:sldId id="408" r:id="rId22"/>
    <p:sldId id="382" r:id="rId23"/>
    <p:sldId id="426" r:id="rId24"/>
    <p:sldId id="383" r:id="rId25"/>
    <p:sldId id="409" r:id="rId26"/>
    <p:sldId id="386" r:id="rId27"/>
    <p:sldId id="410" r:id="rId28"/>
    <p:sldId id="428" r:id="rId29"/>
    <p:sldId id="387" r:id="rId30"/>
    <p:sldId id="432" r:id="rId31"/>
    <p:sldId id="429" r:id="rId32"/>
    <p:sldId id="388" r:id="rId33"/>
    <p:sldId id="391" r:id="rId34"/>
    <p:sldId id="392" r:id="rId35"/>
    <p:sldId id="389" r:id="rId36"/>
    <p:sldId id="390" r:id="rId37"/>
    <p:sldId id="393" r:id="rId38"/>
    <p:sldId id="394" r:id="rId39"/>
    <p:sldId id="395" r:id="rId40"/>
    <p:sldId id="414" r:id="rId41"/>
    <p:sldId id="396" r:id="rId42"/>
    <p:sldId id="397" r:id="rId43"/>
    <p:sldId id="398" r:id="rId44"/>
    <p:sldId id="399" r:id="rId45"/>
    <p:sldId id="400" r:id="rId46"/>
    <p:sldId id="401" r:id="rId47"/>
    <p:sldId id="433" r:id="rId48"/>
    <p:sldId id="402" r:id="rId49"/>
    <p:sldId id="404" r:id="rId50"/>
    <p:sldId id="411" r:id="rId51"/>
    <p:sldId id="412" r:id="rId52"/>
    <p:sldId id="416" r:id="rId53"/>
    <p:sldId id="434" r:id="rId54"/>
    <p:sldId id="435" r:id="rId55"/>
    <p:sldId id="405" r:id="rId56"/>
    <p:sldId id="413" r:id="rId57"/>
    <p:sldId id="406" r:id="rId58"/>
    <p:sldId id="450" r:id="rId59"/>
    <p:sldId id="451" r:id="rId60"/>
    <p:sldId id="452" r:id="rId61"/>
    <p:sldId id="453" r:id="rId62"/>
    <p:sldId id="458" r:id="rId63"/>
    <p:sldId id="454" r:id="rId64"/>
    <p:sldId id="460" r:id="rId65"/>
    <p:sldId id="455" r:id="rId66"/>
    <p:sldId id="456" r:id="rId67"/>
    <p:sldId id="457" r:id="rId68"/>
    <p:sldId id="315" r:id="rId69"/>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7" y="7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7D9944A9-5D40-471E-883B-5F2D540A395A}" type="datetimeFigureOut">
              <a:rPr lang="en-US"/>
              <a:pPr>
                <a:defRPr/>
              </a:pPr>
              <a:t>1/30/2024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9054D582-06C3-4461-9B1C-E4EDCF74455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fontAlgn="auto" hangingPunct="1">
              <a:spcBef>
                <a:spcPts val="0"/>
              </a:spcBef>
              <a:spcAft>
                <a:spcPts val="0"/>
              </a:spcAft>
              <a:defRPr sz="1200">
                <a:latin typeface="Arial" charset="0"/>
                <a:cs typeface="+mn-cs"/>
              </a:defRPr>
            </a:lvl1pPr>
          </a:lstStyle>
          <a:p>
            <a:pPr>
              <a:defRPr/>
            </a:pPr>
            <a:endParaRPr lang="en-GB"/>
          </a:p>
        </p:txBody>
      </p:sp>
      <p:sp>
        <p:nvSpPr>
          <p:cNvPr id="512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fontAlgn="auto" hangingPunct="1">
              <a:spcBef>
                <a:spcPts val="0"/>
              </a:spcBef>
              <a:spcAft>
                <a:spcPts val="0"/>
              </a:spcAft>
              <a:defRPr sz="1200">
                <a:latin typeface="Arial" charset="0"/>
                <a:cs typeface="+mn-cs"/>
              </a:defRPr>
            </a:lvl1pPr>
          </a:lstStyle>
          <a:p>
            <a:pPr>
              <a:defRPr/>
            </a:pPr>
            <a:endParaRPr lang="en-GB"/>
          </a:p>
        </p:txBody>
      </p:sp>
      <p:sp>
        <p:nvSpPr>
          <p:cNvPr id="819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fontAlgn="auto" hangingPunct="1">
              <a:spcBef>
                <a:spcPts val="0"/>
              </a:spcBef>
              <a:spcAft>
                <a:spcPts val="0"/>
              </a:spcAft>
              <a:defRPr sz="1200">
                <a:latin typeface="Arial" charset="0"/>
                <a:cs typeface="+mn-cs"/>
              </a:defRPr>
            </a:lvl1pPr>
          </a:lstStyle>
          <a:p>
            <a:pPr>
              <a:defRPr/>
            </a:pPr>
            <a:endParaRPr lang="en-GB"/>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126F44E7-1047-4CBD-80A8-69762B5D035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An effector is an organ that acts in response to stimulus</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FD49919-2EBC-4D72-82F8-7369DA62FFC2}" type="slidenum">
              <a:rPr lang="en-GB" altLang="en-US" smtClean="0"/>
              <a:pPr/>
              <a:t>6</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An effector is an organ that acts in response to stimulus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E99957F-596A-455E-B479-C6045C723313}" type="slidenum">
              <a:rPr lang="en-GB" altLang="en-US" smtClean="0"/>
              <a:pPr/>
              <a:t>7</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95C5B60-3849-4420-AA06-F7F08694C018}" type="slidenum">
              <a:rPr lang="en-GB" altLang="en-US" smtClean="0"/>
              <a:pPr/>
              <a:t>27</a:t>
            </a:fld>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EC26D18-9DA2-46F7-BB1E-BF11AD7BF692}" type="slidenum">
              <a:rPr lang="en-GB" altLang="en-US" smtClean="0"/>
              <a:pPr/>
              <a:t>28</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pPr>
              <a:defRPr/>
            </a:pPr>
            <a:fld id="{126F44E7-1047-4CBD-80A8-69762B5D0354}" type="slidenum">
              <a:rPr lang="en-GB" altLang="en-US" smtClean="0"/>
              <a:pPr>
                <a:defRPr/>
              </a:pPr>
              <a:t>45</a:t>
            </a:fld>
            <a:endParaRPr lang="en-GB" altLang="en-US"/>
          </a:p>
        </p:txBody>
      </p:sp>
    </p:spTree>
    <p:extLst>
      <p:ext uri="{BB962C8B-B14F-4D97-AF65-F5344CB8AC3E}">
        <p14:creationId xmlns:p14="http://schemas.microsoft.com/office/powerpoint/2010/main" val="137386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smtClean="0"/>
            </a:lvl1pPr>
          </a:lstStyle>
          <a:p>
            <a:pPr>
              <a:defRPr/>
            </a:pPr>
            <a:fld id="{BF4BCBA2-2B19-46A7-9829-FCBADBCCEF1E}" type="datetime1">
              <a:rPr lang="en-GB"/>
              <a:pPr>
                <a:defRPr/>
              </a:pPr>
              <a:t>30/01/2024</a:t>
            </a:fld>
            <a:endParaRPr lang="en-GB"/>
          </a:p>
        </p:txBody>
      </p:sp>
      <p:sp>
        <p:nvSpPr>
          <p:cNvPr id="8" name="Footer Placeholder 4"/>
          <p:cNvSpPr>
            <a:spLocks noGrp="1"/>
          </p:cNvSpPr>
          <p:nvPr>
            <p:ph type="ftr" sz="quarter" idx="11"/>
          </p:nvPr>
        </p:nvSpPr>
        <p:spPr/>
        <p:txBody>
          <a:bodyPr/>
          <a:lstStyle>
            <a:lvl1pPr>
              <a:defRPr smtClean="0"/>
            </a:lvl1pPr>
          </a:lstStyle>
          <a:p>
            <a:pPr>
              <a:defRPr/>
            </a:pPr>
            <a:r>
              <a:rPr lang="en-US"/>
              <a:t>Slides based on Human-Computer Interaction 3rd Edition by by Alan Dix, Janet E. Finlay, Gregory D. Abowd, Russell Beale</a:t>
            </a:r>
            <a:endParaRPr lang="en-GB"/>
          </a:p>
        </p:txBody>
      </p:sp>
      <p:sp>
        <p:nvSpPr>
          <p:cNvPr id="9" name="Slide Number Placeholder 5"/>
          <p:cNvSpPr>
            <a:spLocks noGrp="1"/>
          </p:cNvSpPr>
          <p:nvPr>
            <p:ph type="sldNum" sz="quarter" idx="12"/>
          </p:nvPr>
        </p:nvSpPr>
        <p:spPr/>
        <p:txBody>
          <a:bodyPr/>
          <a:lstStyle>
            <a:lvl1pPr>
              <a:defRPr/>
            </a:lvl1pPr>
          </a:lstStyle>
          <a:p>
            <a:pPr>
              <a:defRPr/>
            </a:pPr>
            <a:fld id="{842D7DAF-C9A6-4D8A-B1D0-3C8AED61D029}" type="slidenum">
              <a:rPr lang="en-US" altLang="en-US"/>
              <a:pPr>
                <a:defRPr/>
              </a:pPr>
              <a:t>‹#›</a:t>
            </a:fld>
            <a:endParaRPr lang="en-US" altLang="en-US"/>
          </a:p>
        </p:txBody>
      </p:sp>
    </p:spTree>
    <p:extLst>
      <p:ext uri="{BB962C8B-B14F-4D97-AF65-F5344CB8AC3E}">
        <p14:creationId xmlns:p14="http://schemas.microsoft.com/office/powerpoint/2010/main" val="57626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D0BBF2-629F-4325-93C1-E5F10D339DB7}" type="datetime1">
              <a:rPr lang="en-GB"/>
              <a:pPr>
                <a:defRPr/>
              </a:pPr>
              <a:t>30/01/2024</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Slides based on Human-Computer Interaction 3rd Edition by by Alan Dix, Janet E. Finlay, Gregory D. Abowd, Russell Beale</a:t>
            </a:r>
            <a:endParaRPr lang="en-GB"/>
          </a:p>
        </p:txBody>
      </p:sp>
      <p:sp>
        <p:nvSpPr>
          <p:cNvPr id="6" name="Slide Number Placeholder 5"/>
          <p:cNvSpPr>
            <a:spLocks noGrp="1"/>
          </p:cNvSpPr>
          <p:nvPr>
            <p:ph type="sldNum" sz="quarter" idx="12"/>
          </p:nvPr>
        </p:nvSpPr>
        <p:spPr/>
        <p:txBody>
          <a:bodyPr/>
          <a:lstStyle>
            <a:lvl1pPr>
              <a:defRPr/>
            </a:lvl1pPr>
          </a:lstStyle>
          <a:p>
            <a:pPr>
              <a:defRPr/>
            </a:pPr>
            <a:fld id="{A0A83C39-10A9-4FC6-9F61-5F8C9658E04D}" type="slidenum">
              <a:rPr lang="en-GB" altLang="en-US"/>
              <a:pPr>
                <a:defRPr/>
              </a:pPr>
              <a:t>‹#›</a:t>
            </a:fld>
            <a:endParaRPr lang="en-GB" altLang="en-US"/>
          </a:p>
        </p:txBody>
      </p:sp>
    </p:spTree>
    <p:extLst>
      <p:ext uri="{BB962C8B-B14F-4D97-AF65-F5344CB8AC3E}">
        <p14:creationId xmlns:p14="http://schemas.microsoft.com/office/powerpoint/2010/main" val="109930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03618FEA-04F8-49EB-B889-F1A83F27C25E}" type="datetime1">
              <a:rPr lang="en-GB"/>
              <a:pPr>
                <a:defRPr/>
              </a:pPr>
              <a:t>30/01/2024</a:t>
            </a:fld>
            <a:endParaRPr lang="en-GB"/>
          </a:p>
        </p:txBody>
      </p:sp>
      <p:sp>
        <p:nvSpPr>
          <p:cNvPr id="7" name="Footer Placeholder 4"/>
          <p:cNvSpPr>
            <a:spLocks noGrp="1"/>
          </p:cNvSpPr>
          <p:nvPr>
            <p:ph type="ftr" sz="quarter" idx="11"/>
          </p:nvPr>
        </p:nvSpPr>
        <p:spPr/>
        <p:txBody>
          <a:bodyPr/>
          <a:lstStyle>
            <a:lvl1pPr>
              <a:defRPr smtClean="0"/>
            </a:lvl1pPr>
          </a:lstStyle>
          <a:p>
            <a:pPr>
              <a:defRPr/>
            </a:pPr>
            <a:r>
              <a:rPr lang="en-US"/>
              <a:t>Slides based on Human-Computer Interaction 3rd Edition by by Alan Dix, Janet E. Finlay, Gregory D. Abowd, Russell Beale</a:t>
            </a:r>
            <a:endParaRPr lang="en-GB"/>
          </a:p>
        </p:txBody>
      </p:sp>
      <p:sp>
        <p:nvSpPr>
          <p:cNvPr id="8" name="Slide Number Placeholder 5"/>
          <p:cNvSpPr>
            <a:spLocks noGrp="1"/>
          </p:cNvSpPr>
          <p:nvPr>
            <p:ph type="sldNum" sz="quarter" idx="12"/>
          </p:nvPr>
        </p:nvSpPr>
        <p:spPr/>
        <p:txBody>
          <a:bodyPr/>
          <a:lstStyle>
            <a:lvl1pPr>
              <a:defRPr/>
            </a:lvl1pPr>
          </a:lstStyle>
          <a:p>
            <a:pPr>
              <a:defRPr/>
            </a:pPr>
            <a:fld id="{669D895A-A034-4C41-B36D-C47CFBEB8798}" type="slidenum">
              <a:rPr lang="en-GB" altLang="en-US"/>
              <a:pPr>
                <a:defRPr/>
              </a:pPr>
              <a:t>‹#›</a:t>
            </a:fld>
            <a:endParaRPr lang="en-GB" altLang="en-US"/>
          </a:p>
        </p:txBody>
      </p:sp>
    </p:spTree>
    <p:extLst>
      <p:ext uri="{BB962C8B-B14F-4D97-AF65-F5344CB8AC3E}">
        <p14:creationId xmlns:p14="http://schemas.microsoft.com/office/powerpoint/2010/main" val="246371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08A34B5-C6CA-4675-9C4D-15D5ED977B67}" type="datetime1">
              <a:rPr lang="en-GB"/>
              <a:pPr>
                <a:defRPr/>
              </a:pPr>
              <a:t>30/01/2024</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Slides based on Human-Computer Interaction 3rd Edition by by Alan Dix, Janet E. Finlay, Gregory D. Abowd, Russell Beale</a:t>
            </a:r>
            <a:endParaRPr lang="en-GB"/>
          </a:p>
        </p:txBody>
      </p:sp>
      <p:sp>
        <p:nvSpPr>
          <p:cNvPr id="6" name="Slide Number Placeholder 5"/>
          <p:cNvSpPr>
            <a:spLocks noGrp="1"/>
          </p:cNvSpPr>
          <p:nvPr>
            <p:ph type="sldNum" sz="quarter" idx="12"/>
          </p:nvPr>
        </p:nvSpPr>
        <p:spPr/>
        <p:txBody>
          <a:bodyPr/>
          <a:lstStyle>
            <a:lvl1pPr>
              <a:defRPr/>
            </a:lvl1pPr>
          </a:lstStyle>
          <a:p>
            <a:pPr>
              <a:defRPr/>
            </a:pPr>
            <a:fld id="{A9A6FF0C-9149-4147-8FC6-AE26F31C5BEF}" type="slidenum">
              <a:rPr lang="en-GB" altLang="en-US"/>
              <a:pPr>
                <a:defRPr/>
              </a:pPr>
              <a:t>‹#›</a:t>
            </a:fld>
            <a:endParaRPr lang="en-GB" altLang="en-US"/>
          </a:p>
        </p:txBody>
      </p:sp>
    </p:spTree>
    <p:extLst>
      <p:ext uri="{BB962C8B-B14F-4D97-AF65-F5344CB8AC3E}">
        <p14:creationId xmlns:p14="http://schemas.microsoft.com/office/powerpoint/2010/main" val="403423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smtClean="0"/>
            </a:lvl1pPr>
          </a:lstStyle>
          <a:p>
            <a:pPr>
              <a:defRPr/>
            </a:pPr>
            <a:fld id="{88B08822-671C-42C1-AE78-E826C77AE9A9}" type="datetime1">
              <a:rPr lang="en-GB"/>
              <a:pPr>
                <a:defRPr/>
              </a:pPr>
              <a:t>30/01/2024</a:t>
            </a:fld>
            <a:endParaRPr lang="en-GB"/>
          </a:p>
        </p:txBody>
      </p:sp>
      <p:sp>
        <p:nvSpPr>
          <p:cNvPr id="8" name="Footer Placeholder 4"/>
          <p:cNvSpPr>
            <a:spLocks noGrp="1"/>
          </p:cNvSpPr>
          <p:nvPr>
            <p:ph type="ftr" sz="quarter" idx="11"/>
          </p:nvPr>
        </p:nvSpPr>
        <p:spPr/>
        <p:txBody>
          <a:bodyPr/>
          <a:lstStyle>
            <a:lvl1pPr>
              <a:defRPr smtClean="0"/>
            </a:lvl1pPr>
          </a:lstStyle>
          <a:p>
            <a:pPr>
              <a:defRPr/>
            </a:pPr>
            <a:r>
              <a:rPr lang="en-US"/>
              <a:t>Slides based on Human-Computer Interaction 3rd Edition by by Alan Dix, Janet E. Finlay, Gregory D. Abowd, Russell Beale</a:t>
            </a:r>
            <a:endParaRPr lang="en-GB"/>
          </a:p>
        </p:txBody>
      </p:sp>
      <p:sp>
        <p:nvSpPr>
          <p:cNvPr id="9" name="Slide Number Placeholder 5"/>
          <p:cNvSpPr>
            <a:spLocks noGrp="1"/>
          </p:cNvSpPr>
          <p:nvPr>
            <p:ph type="sldNum" sz="quarter" idx="12"/>
          </p:nvPr>
        </p:nvSpPr>
        <p:spPr/>
        <p:txBody>
          <a:bodyPr/>
          <a:lstStyle>
            <a:lvl1pPr>
              <a:defRPr/>
            </a:lvl1pPr>
          </a:lstStyle>
          <a:p>
            <a:pPr>
              <a:defRPr/>
            </a:pPr>
            <a:fld id="{4E0DAAAC-B1D6-44A7-807F-BEF13BF83C46}" type="slidenum">
              <a:rPr lang="en-GB" altLang="en-US"/>
              <a:pPr>
                <a:defRPr/>
              </a:pPr>
              <a:t>‹#›</a:t>
            </a:fld>
            <a:endParaRPr lang="en-GB" altLang="en-US"/>
          </a:p>
        </p:txBody>
      </p:sp>
    </p:spTree>
    <p:extLst>
      <p:ext uri="{BB962C8B-B14F-4D97-AF65-F5344CB8AC3E}">
        <p14:creationId xmlns:p14="http://schemas.microsoft.com/office/powerpoint/2010/main" val="91496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0EBA1B7-6C36-445D-AD6C-CE6F08BDF413}" type="datetime1">
              <a:rPr lang="en-GB"/>
              <a:pPr>
                <a:defRPr/>
              </a:pPr>
              <a:t>30/01/2024</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Slides based on Human-Computer Interaction 3rd Edition by by Alan Dix, Janet E. Finlay, Gregory D. Abowd, Russell Beale</a:t>
            </a:r>
            <a:endParaRPr lang="en-GB"/>
          </a:p>
        </p:txBody>
      </p:sp>
      <p:sp>
        <p:nvSpPr>
          <p:cNvPr id="7" name="Slide Number Placeholder 5"/>
          <p:cNvSpPr>
            <a:spLocks noGrp="1"/>
          </p:cNvSpPr>
          <p:nvPr>
            <p:ph type="sldNum" sz="quarter" idx="12"/>
          </p:nvPr>
        </p:nvSpPr>
        <p:spPr/>
        <p:txBody>
          <a:bodyPr/>
          <a:lstStyle>
            <a:lvl1pPr>
              <a:defRPr/>
            </a:lvl1pPr>
          </a:lstStyle>
          <a:p>
            <a:pPr>
              <a:defRPr/>
            </a:pPr>
            <a:fld id="{D256A48F-4118-49AE-A3A4-C2239BD9F463}" type="slidenum">
              <a:rPr lang="en-GB" altLang="en-US"/>
              <a:pPr>
                <a:defRPr/>
              </a:pPr>
              <a:t>‹#›</a:t>
            </a:fld>
            <a:endParaRPr lang="en-GB" altLang="en-US"/>
          </a:p>
        </p:txBody>
      </p:sp>
    </p:spTree>
    <p:extLst>
      <p:ext uri="{BB962C8B-B14F-4D97-AF65-F5344CB8AC3E}">
        <p14:creationId xmlns:p14="http://schemas.microsoft.com/office/powerpoint/2010/main" val="245490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4C96B1C8-B114-4559-8A90-0518D621877A}" type="datetime1">
              <a:rPr lang="en-GB"/>
              <a:pPr>
                <a:defRPr/>
              </a:pPr>
              <a:t>30/01/2024</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Slides based on Human-Computer Interaction 3rd Edition by by Alan Dix, Janet E. Finlay, Gregory D. Abowd, Russell Beale</a:t>
            </a:r>
            <a:endParaRPr lang="en-GB"/>
          </a:p>
        </p:txBody>
      </p:sp>
      <p:sp>
        <p:nvSpPr>
          <p:cNvPr id="9" name="Slide Number Placeholder 5"/>
          <p:cNvSpPr>
            <a:spLocks noGrp="1"/>
          </p:cNvSpPr>
          <p:nvPr>
            <p:ph type="sldNum" sz="quarter" idx="12"/>
          </p:nvPr>
        </p:nvSpPr>
        <p:spPr/>
        <p:txBody>
          <a:bodyPr/>
          <a:lstStyle>
            <a:lvl1pPr>
              <a:defRPr/>
            </a:lvl1pPr>
          </a:lstStyle>
          <a:p>
            <a:pPr>
              <a:defRPr/>
            </a:pPr>
            <a:fld id="{5D1297CD-1AD9-4461-8EED-6ADC02A16420}" type="slidenum">
              <a:rPr lang="en-GB" altLang="en-US"/>
              <a:pPr>
                <a:defRPr/>
              </a:pPr>
              <a:t>‹#›</a:t>
            </a:fld>
            <a:endParaRPr lang="en-GB" altLang="en-US"/>
          </a:p>
        </p:txBody>
      </p:sp>
    </p:spTree>
    <p:extLst>
      <p:ext uri="{BB962C8B-B14F-4D97-AF65-F5344CB8AC3E}">
        <p14:creationId xmlns:p14="http://schemas.microsoft.com/office/powerpoint/2010/main" val="19524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5B7B95A0-8595-428C-82A5-E90EB68D36DB}" type="datetime1">
              <a:rPr lang="en-GB"/>
              <a:pPr>
                <a:defRPr/>
              </a:pPr>
              <a:t>30/01/2024</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Slides based on Human-Computer Interaction 3rd Edition by by Alan Dix, Janet E. Finlay, Gregory D. Abowd, Russell Beale</a:t>
            </a:r>
            <a:endParaRPr lang="en-GB"/>
          </a:p>
        </p:txBody>
      </p:sp>
      <p:sp>
        <p:nvSpPr>
          <p:cNvPr id="5" name="Slide Number Placeholder 5"/>
          <p:cNvSpPr>
            <a:spLocks noGrp="1"/>
          </p:cNvSpPr>
          <p:nvPr>
            <p:ph type="sldNum" sz="quarter" idx="12"/>
          </p:nvPr>
        </p:nvSpPr>
        <p:spPr/>
        <p:txBody>
          <a:bodyPr/>
          <a:lstStyle>
            <a:lvl1pPr>
              <a:defRPr/>
            </a:lvl1pPr>
          </a:lstStyle>
          <a:p>
            <a:pPr>
              <a:defRPr/>
            </a:pPr>
            <a:fld id="{DAB0ED9C-D69C-4534-BEB3-DDE8C6D88F39}" type="slidenum">
              <a:rPr lang="en-GB" altLang="en-US"/>
              <a:pPr>
                <a:defRPr/>
              </a:pPr>
              <a:t>‹#›</a:t>
            </a:fld>
            <a:endParaRPr lang="en-GB" altLang="en-US"/>
          </a:p>
        </p:txBody>
      </p:sp>
    </p:spTree>
    <p:extLst>
      <p:ext uri="{BB962C8B-B14F-4D97-AF65-F5344CB8AC3E}">
        <p14:creationId xmlns:p14="http://schemas.microsoft.com/office/powerpoint/2010/main" val="366832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smtClean="0"/>
            </a:lvl1pPr>
          </a:lstStyle>
          <a:p>
            <a:pPr>
              <a:defRPr/>
            </a:pPr>
            <a:fld id="{A2F4FE61-A8CE-4904-A1DE-D661E49F4227}" type="datetime1">
              <a:rPr lang="en-GB"/>
              <a:pPr>
                <a:defRPr/>
              </a:pPr>
              <a:t>30/01/2024</a:t>
            </a:fld>
            <a:endParaRPr lang="en-GB"/>
          </a:p>
        </p:txBody>
      </p:sp>
      <p:sp>
        <p:nvSpPr>
          <p:cNvPr id="5" name="Footer Placeholder 7"/>
          <p:cNvSpPr>
            <a:spLocks noGrp="1"/>
          </p:cNvSpPr>
          <p:nvPr>
            <p:ph type="ftr" sz="quarter" idx="11"/>
          </p:nvPr>
        </p:nvSpPr>
        <p:spPr/>
        <p:txBody>
          <a:bodyPr/>
          <a:lstStyle>
            <a:lvl1pPr>
              <a:defRPr smtClean="0">
                <a:solidFill>
                  <a:srgbClr val="FFFFFF"/>
                </a:solidFill>
              </a:defRPr>
            </a:lvl1pPr>
          </a:lstStyle>
          <a:p>
            <a:pPr>
              <a:defRPr/>
            </a:pPr>
            <a:r>
              <a:rPr lang="en-US"/>
              <a:t>Slides based on Human-Computer Interaction 3rd Edition by by Alan Dix, Janet E. Finlay, Gregory D. Abowd, Russell Beale</a:t>
            </a:r>
            <a:endParaRPr lang="en-GB"/>
          </a:p>
        </p:txBody>
      </p:sp>
      <p:sp>
        <p:nvSpPr>
          <p:cNvPr id="6" name="Slide Number Placeholder 8"/>
          <p:cNvSpPr>
            <a:spLocks noGrp="1"/>
          </p:cNvSpPr>
          <p:nvPr>
            <p:ph type="sldNum" sz="quarter" idx="12"/>
          </p:nvPr>
        </p:nvSpPr>
        <p:spPr/>
        <p:txBody>
          <a:bodyPr/>
          <a:lstStyle>
            <a:lvl1pPr>
              <a:defRPr/>
            </a:lvl1pPr>
          </a:lstStyle>
          <a:p>
            <a:pPr>
              <a:defRPr/>
            </a:pPr>
            <a:fld id="{E95D4E89-C8AF-4766-B759-BA99284C5087}" type="slidenum">
              <a:rPr lang="en-GB" altLang="en-US"/>
              <a:pPr>
                <a:defRPr/>
              </a:pPr>
              <a:t>‹#›</a:t>
            </a:fld>
            <a:endParaRPr lang="en-GB" altLang="en-US"/>
          </a:p>
        </p:txBody>
      </p:sp>
    </p:spTree>
    <p:extLst>
      <p:ext uri="{BB962C8B-B14F-4D97-AF65-F5344CB8AC3E}">
        <p14:creationId xmlns:p14="http://schemas.microsoft.com/office/powerpoint/2010/main" val="8013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smtClean="0"/>
            </a:lvl1pPr>
          </a:lstStyle>
          <a:p>
            <a:pPr>
              <a:defRPr/>
            </a:pPr>
            <a:fld id="{FC7F2E9E-DBE0-4CB2-BF8E-298A25D6162A}" type="datetime1">
              <a:rPr lang="en-GB"/>
              <a:pPr>
                <a:defRPr/>
              </a:pPr>
              <a:t>30/01/2024</a:t>
            </a:fld>
            <a:endParaRPr lang="en-GB"/>
          </a:p>
        </p:txBody>
      </p:sp>
      <p:sp>
        <p:nvSpPr>
          <p:cNvPr id="8" name="Footer Placeholder 5"/>
          <p:cNvSpPr>
            <a:spLocks noGrp="1"/>
          </p:cNvSpPr>
          <p:nvPr>
            <p:ph type="ftr" sz="quarter" idx="11"/>
          </p:nvPr>
        </p:nvSpPr>
        <p:spPr>
          <a:xfrm>
            <a:off x="4800600" y="6459538"/>
            <a:ext cx="4648200" cy="365125"/>
          </a:xfrm>
        </p:spPr>
        <p:txBody>
          <a:bodyPr/>
          <a:lstStyle>
            <a:lvl1pPr algn="l">
              <a:defRPr smtClean="0">
                <a:solidFill>
                  <a:schemeClr val="tx2"/>
                </a:solidFill>
              </a:defRPr>
            </a:lvl1pPr>
          </a:lstStyle>
          <a:p>
            <a:pPr>
              <a:defRPr/>
            </a:pPr>
            <a:r>
              <a:rPr lang="en-US"/>
              <a:t>Slides based on Human-Computer Interaction 3rd Edition by by Alan Dix, Janet E. Finlay, Gregory D. Abowd, Russell Beale</a:t>
            </a:r>
            <a:endParaRPr lang="en-GB"/>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D14B5229-EEE7-4EC1-9D5B-C87EB34D2EB4}" type="slidenum">
              <a:rPr lang="en-GB" altLang="en-US"/>
              <a:pPr>
                <a:defRPr/>
              </a:pPr>
              <a:t>‹#›</a:t>
            </a:fld>
            <a:endParaRPr lang="en-GB" altLang="en-US"/>
          </a:p>
        </p:txBody>
      </p:sp>
    </p:spTree>
    <p:extLst>
      <p:ext uri="{BB962C8B-B14F-4D97-AF65-F5344CB8AC3E}">
        <p14:creationId xmlns:p14="http://schemas.microsoft.com/office/powerpoint/2010/main" val="271790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smtClean="0"/>
            </a:lvl1pPr>
          </a:lstStyle>
          <a:p>
            <a:pPr>
              <a:defRPr/>
            </a:pPr>
            <a:fld id="{4805873D-1F0C-4276-AA20-41CA36835BC7}" type="datetime1">
              <a:rPr lang="en-GB"/>
              <a:pPr>
                <a:defRPr/>
              </a:pPr>
              <a:t>30/01/2024</a:t>
            </a:fld>
            <a:endParaRPr lang="en-GB"/>
          </a:p>
        </p:txBody>
      </p:sp>
      <p:sp>
        <p:nvSpPr>
          <p:cNvPr id="8" name="Footer Placeholder 5"/>
          <p:cNvSpPr>
            <a:spLocks noGrp="1"/>
          </p:cNvSpPr>
          <p:nvPr>
            <p:ph type="ftr" sz="quarter" idx="11"/>
          </p:nvPr>
        </p:nvSpPr>
        <p:spPr/>
        <p:txBody>
          <a:bodyPr/>
          <a:lstStyle>
            <a:lvl1pPr>
              <a:defRPr smtClean="0"/>
            </a:lvl1pPr>
          </a:lstStyle>
          <a:p>
            <a:pPr>
              <a:defRPr/>
            </a:pPr>
            <a:r>
              <a:rPr lang="en-US"/>
              <a:t>Slides based on Human-Computer Interaction 3rd Edition by by Alan Dix, Janet E. Finlay, Gregory D. Abowd, Russell Beale</a:t>
            </a:r>
            <a:endParaRPr lang="en-GB"/>
          </a:p>
        </p:txBody>
      </p:sp>
      <p:sp>
        <p:nvSpPr>
          <p:cNvPr id="9" name="Slide Number Placeholder 6"/>
          <p:cNvSpPr>
            <a:spLocks noGrp="1"/>
          </p:cNvSpPr>
          <p:nvPr>
            <p:ph type="sldNum" sz="quarter" idx="12"/>
          </p:nvPr>
        </p:nvSpPr>
        <p:spPr/>
        <p:txBody>
          <a:bodyPr/>
          <a:lstStyle>
            <a:lvl1pPr>
              <a:defRPr/>
            </a:lvl1pPr>
          </a:lstStyle>
          <a:p>
            <a:pPr>
              <a:defRPr/>
            </a:pPr>
            <a:fld id="{E655EC67-D84E-4613-BA61-CED22F81631E}" type="slidenum">
              <a:rPr lang="en-GB" altLang="en-US"/>
              <a:pPr>
                <a:defRPr/>
              </a:pPr>
              <a:t>‹#›</a:t>
            </a:fld>
            <a:endParaRPr lang="en-GB" altLang="en-US"/>
          </a:p>
        </p:txBody>
      </p:sp>
    </p:spTree>
    <p:extLst>
      <p:ext uri="{BB962C8B-B14F-4D97-AF65-F5344CB8AC3E}">
        <p14:creationId xmlns:p14="http://schemas.microsoft.com/office/powerpoint/2010/main" val="195285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noChangeArrowheads="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8FC7F3F3-5389-4E66-9838-EEB2C10C2390}" type="datetime1">
              <a:rPr lang="en-GB"/>
              <a:pPr>
                <a:defRPr/>
              </a:pPr>
              <a:t>30/01/2024</a:t>
            </a:fld>
            <a:endParaRPr lang="en-GB"/>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smtClean="0">
                <a:solidFill>
                  <a:srgbClr val="FFFFFF"/>
                </a:solidFill>
                <a:latin typeface="+mn-lt"/>
              </a:defRPr>
            </a:lvl1pPr>
          </a:lstStyle>
          <a:p>
            <a:pPr>
              <a:defRPr/>
            </a:pPr>
            <a:r>
              <a:rPr lang="en-US"/>
              <a:t>Slides based on Human-Computer Interaction 3rd Edition by by Alan Dix, Janet E. Finlay, Gregory D. Abowd, Russell Beale</a:t>
            </a:r>
            <a:endParaRPr lang="en-GB"/>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pPr>
              <a:defRPr/>
            </a:pPr>
            <a:fld id="{2E15B413-5DAF-4548-B7D1-A914D0097CFE}" type="slidenum">
              <a:rPr lang="en-GB" altLang="en-US"/>
              <a:pPr>
                <a:defRPr/>
              </a:pPr>
              <a:t>‹#›</a:t>
            </a:fld>
            <a:endParaRPr lang="en-GB" alt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01" r:id="rId1"/>
    <p:sldLayoutId id="2147484096" r:id="rId2"/>
    <p:sldLayoutId id="2147484102" r:id="rId3"/>
    <p:sldLayoutId id="2147484097" r:id="rId4"/>
    <p:sldLayoutId id="2147484098" r:id="rId5"/>
    <p:sldLayoutId id="2147484099" r:id="rId6"/>
    <p:sldLayoutId id="2147484103" r:id="rId7"/>
    <p:sldLayoutId id="2147484104" r:id="rId8"/>
    <p:sldLayoutId id="2147484105" r:id="rId9"/>
    <p:sldLayoutId id="2147484100" r:id="rId10"/>
    <p:sldLayoutId id="2147484106" r:id="rId11"/>
  </p:sldLayoutIdLst>
  <p:hf sldNum="0"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4175" y="1052513"/>
            <a:ext cx="10831513" cy="2736850"/>
          </a:xfrm>
        </p:spPr>
        <p:txBody>
          <a:bodyPr>
            <a:normAutofit fontScale="90000"/>
          </a:bodyPr>
          <a:lstStyle/>
          <a:p>
            <a:pPr algn="ctr" eaLnBrk="1" fontAlgn="auto" hangingPunct="1">
              <a:spcAft>
                <a:spcPts val="0"/>
              </a:spcAft>
              <a:defRPr/>
            </a:pPr>
            <a:r>
              <a:rPr lang="en-GB" altLang="en-US" dirty="0">
                <a:latin typeface="Futura Md BT"/>
              </a:rPr>
              <a:t> </a:t>
            </a:r>
            <a:r>
              <a:rPr lang="en-GB" altLang="en-US" sz="3300" dirty="0">
                <a:latin typeface="Futura Md BT"/>
              </a:rPr>
              <a:t>CSM 357</a:t>
            </a:r>
            <a:br>
              <a:rPr lang="en-GB" altLang="en-US" dirty="0">
                <a:latin typeface="Futura Md BT"/>
              </a:rPr>
            </a:br>
            <a:r>
              <a:rPr lang="en-GB" altLang="en-US" sz="6000" dirty="0">
                <a:solidFill>
                  <a:schemeClr val="tx1"/>
                </a:solidFill>
              </a:rPr>
              <a:t>Human-Computer Interaction</a:t>
            </a:r>
            <a:br>
              <a:rPr lang="en-GB" altLang="en-US" dirty="0">
                <a:solidFill>
                  <a:srgbClr val="FFC551"/>
                </a:solidFill>
              </a:rPr>
            </a:br>
            <a:br>
              <a:rPr lang="en-GB" altLang="en-US" dirty="0">
                <a:solidFill>
                  <a:srgbClr val="FFC551"/>
                </a:solidFill>
              </a:rPr>
            </a:br>
            <a:r>
              <a:rPr lang="en-GB" altLang="en-US" sz="2400" dirty="0">
                <a:solidFill>
                  <a:schemeClr val="tx1"/>
                </a:solidFill>
              </a:rPr>
              <a:t>lecture 2: </a:t>
            </a:r>
            <a:r>
              <a:rPr lang="en-GB" altLang="en-US" sz="2400" dirty="0">
                <a:latin typeface="Times New Roman" panose="02020603050405020304" pitchFamily="18" charset="0"/>
                <a:cs typeface="Times New Roman" panose="02020603050405020304" pitchFamily="18" charset="0"/>
              </a:rPr>
              <a:t>The Human</a:t>
            </a:r>
            <a:endParaRPr lang="en-GH" sz="2400" dirty="0"/>
          </a:p>
        </p:txBody>
      </p:sp>
      <p:sp>
        <p:nvSpPr>
          <p:cNvPr id="6" name="Subtitle 5"/>
          <p:cNvSpPr>
            <a:spLocks noGrp="1"/>
          </p:cNvSpPr>
          <p:nvPr>
            <p:ph type="subTitle" idx="1"/>
          </p:nvPr>
        </p:nvSpPr>
        <p:spPr>
          <a:xfrm>
            <a:off x="5375275" y="5949950"/>
            <a:ext cx="6646863" cy="441325"/>
          </a:xfrm>
        </p:spPr>
        <p:txBody>
          <a:bodyPr rtlCol="0"/>
          <a:lstStyle/>
          <a:p>
            <a:pPr eaLnBrk="1" fontAlgn="auto" hangingPunct="1">
              <a:defRPr/>
            </a:pPr>
            <a:r>
              <a:rPr lang="en-GB" sz="1800" dirty="0">
                <a:solidFill>
                  <a:prstClr val="black"/>
                </a:solidFill>
              </a:rPr>
              <a:t>Rose-Mary </a:t>
            </a:r>
            <a:r>
              <a:rPr lang="en-GB" sz="1800" dirty="0" err="1">
                <a:solidFill>
                  <a:prstClr val="black"/>
                </a:solidFill>
              </a:rPr>
              <a:t>Owusuaa</a:t>
            </a:r>
            <a:r>
              <a:rPr lang="en-GB" sz="1800" dirty="0">
                <a:solidFill>
                  <a:prstClr val="black"/>
                </a:solidFill>
              </a:rPr>
              <a:t> Mensah </a:t>
            </a:r>
            <a:r>
              <a:rPr lang="en-GB" sz="1800" dirty="0" err="1">
                <a:solidFill>
                  <a:prstClr val="black"/>
                </a:solidFill>
              </a:rPr>
              <a:t>Gyening</a:t>
            </a:r>
            <a:endParaRPr lang="en-GB" sz="1800" dirty="0">
              <a:solidFill>
                <a:prstClr val="black"/>
              </a:solidFill>
            </a:endParaRPr>
          </a:p>
          <a:p>
            <a:pPr eaLnBrk="1" fontAlgn="auto" hangingPunct="1">
              <a:defRPr/>
            </a:pPr>
            <a:endParaRPr lang="en-G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96963" y="287338"/>
            <a:ext cx="10544175" cy="1125537"/>
          </a:xfrm>
        </p:spPr>
        <p:txBody>
          <a:bodyPr>
            <a:normAutofit fontScale="90000"/>
          </a:bodyPr>
          <a:lstStyle/>
          <a:p>
            <a:pPr algn="ctr" eaLnBrk="1" fontAlgn="auto" hangingPunct="1">
              <a:spcAft>
                <a:spcPts val="0"/>
              </a:spcAft>
              <a:defRPr/>
            </a:pPr>
            <a:r>
              <a:rPr lang="en-US" altLang="en-US" sz="2000" b="1" dirty="0">
                <a:solidFill>
                  <a:schemeClr val="tx1">
                    <a:lumMod val="75000"/>
                    <a:lumOff val="25000"/>
                  </a:schemeClr>
                </a:solidFill>
                <a:latin typeface="Futura Md BT"/>
              </a:rPr>
              <a:t>INPUT–OUTPUT CHANNELS</a:t>
            </a:r>
            <a:r>
              <a:rPr lang="en-US" altLang="en-US" b="1" dirty="0">
                <a:solidFill>
                  <a:schemeClr val="tx1">
                    <a:lumMod val="75000"/>
                    <a:lumOff val="25000"/>
                  </a:schemeClr>
                </a:solidFill>
                <a:latin typeface="Futura Md BT"/>
              </a:rPr>
              <a:t> </a:t>
            </a:r>
            <a:r>
              <a:rPr lang="en-US" altLang="en-US" dirty="0">
                <a:solidFill>
                  <a:schemeClr val="tx1">
                    <a:lumMod val="75000"/>
                    <a:lumOff val="25000"/>
                  </a:schemeClr>
                </a:solidFill>
                <a:latin typeface="Futura Md BT"/>
              </a:rPr>
              <a:t>:Vision, hearing and touch</a:t>
            </a:r>
          </a:p>
        </p:txBody>
      </p:sp>
      <p:sp>
        <p:nvSpPr>
          <p:cNvPr id="21507" name="Content Placeholder 2"/>
          <p:cNvSpPr>
            <a:spLocks noGrp="1"/>
          </p:cNvSpPr>
          <p:nvPr>
            <p:ph idx="1"/>
          </p:nvPr>
        </p:nvSpPr>
        <p:spPr>
          <a:xfrm>
            <a:off x="838200" y="2133600"/>
            <a:ext cx="10802938" cy="4248150"/>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Touch plays a part too in that you will feel the keys moving</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(also hearing the ‘click’) or the orientation of the mouse, which provides vital feedback about what you have done. You yourself send information to the computer using your hands, either by hitting keys or moving the mouse.</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INPUT–OUTPUT CHANNELS</a:t>
            </a:r>
          </a:p>
        </p:txBody>
      </p:sp>
      <p:sp>
        <p:nvSpPr>
          <p:cNvPr id="23555" name="Content Placeholder 2"/>
          <p:cNvSpPr>
            <a:spLocks noGrp="1" noChangeArrowheads="1"/>
          </p:cNvSpPr>
          <p:nvPr>
            <p:ph idx="1"/>
          </p:nvPr>
        </p:nvSpPr>
        <p:spPr/>
        <p:txBody>
          <a:bodyPr/>
          <a:lstStyle/>
          <a:p>
            <a:pPr marL="0" indent="0" eaLnBrk="1" hangingPunct="1">
              <a:buFont typeface="Arial" panose="020B0604020202020204" pitchFamily="34" charset="0"/>
              <a:buNone/>
            </a:pPr>
            <a:endParaRPr lang="en-US" altLang="en-US" sz="26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altLang="en-US" sz="26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endParaRPr lang="en-US" altLang="en-US" sz="26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2600" dirty="0">
                <a:latin typeface="Times New Roman" panose="02020603050405020304" pitchFamily="18" charset="0"/>
                <a:cs typeface="Times New Roman" panose="02020603050405020304" pitchFamily="18" charset="0"/>
              </a:rPr>
              <a:t>In this section, we are considering </a:t>
            </a:r>
            <a:r>
              <a:rPr lang="en-US" altLang="en-US" sz="2600" b="1" dirty="0">
                <a:latin typeface="Times New Roman" panose="02020603050405020304" pitchFamily="18" charset="0"/>
                <a:cs typeface="Times New Roman" panose="02020603050405020304" pitchFamily="18" charset="0"/>
              </a:rPr>
              <a:t>the role and limitations of the three primary senses and also motor control in interaction</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Vision</a:t>
            </a:r>
          </a:p>
        </p:txBody>
      </p:sp>
      <p:sp>
        <p:nvSpPr>
          <p:cNvPr id="3" name="Content Placeholder 2"/>
          <p:cNvSpPr>
            <a:spLocks noGrp="1"/>
          </p:cNvSpPr>
          <p:nvPr>
            <p:ph idx="1"/>
          </p:nvPr>
        </p:nvSpPr>
        <p:spPr>
          <a:xfrm>
            <a:off x="838200" y="1825625"/>
            <a:ext cx="10515600" cy="4772025"/>
          </a:xfrm>
        </p:spPr>
        <p:txBody>
          <a:bodyPr rtlCol="0">
            <a:normAutofit/>
          </a:bodyPr>
          <a:lstStyle/>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Human vision is a highly complex activity with a range of physical and perceptual limitations, yet it is the </a:t>
            </a: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primary source </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of information for the average person.</a:t>
            </a: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788988"/>
            <a:ext cx="10515600" cy="768350"/>
          </a:xfrm>
        </p:spPr>
        <p:txBody>
          <a:bodyPr/>
          <a:lstStyle/>
          <a:p>
            <a:pPr algn="ctr" eaLnBrk="1" fontAlgn="auto" hangingPunct="1">
              <a:spcAft>
                <a:spcPts val="0"/>
              </a:spcAft>
              <a:defRPr/>
            </a:pPr>
            <a:r>
              <a:rPr lang="en-GB" altLang="en-US">
                <a:solidFill>
                  <a:schemeClr val="tx1">
                    <a:lumMod val="75000"/>
                    <a:lumOff val="25000"/>
                  </a:schemeClr>
                </a:solidFill>
                <a:latin typeface="Futura Md BT"/>
              </a:rPr>
              <a:t>Vision</a:t>
            </a:r>
          </a:p>
        </p:txBody>
      </p:sp>
      <p:sp>
        <p:nvSpPr>
          <p:cNvPr id="4099" name="Rectangle 3"/>
          <p:cNvSpPr>
            <a:spLocks noGrp="1" noChangeArrowheads="1"/>
          </p:cNvSpPr>
          <p:nvPr>
            <p:ph idx="1"/>
          </p:nvPr>
        </p:nvSpPr>
        <p:spPr>
          <a:xfrm>
            <a:off x="838200" y="1825625"/>
            <a:ext cx="10874375" cy="4483100"/>
          </a:xfrm>
        </p:spPr>
        <p:txBody>
          <a:bodyPr rtlCol="0">
            <a:noAutofit/>
          </a:bodyPr>
          <a:lstStyle/>
          <a:p>
            <a:pPr marL="91440" indent="-91440" algn="ctr" eaLnBrk="1" fontAlgn="auto" hangingPunct="1">
              <a:buFontTx/>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We can roughly divide visual perception into two stages: </a:t>
            </a:r>
          </a:p>
          <a:p>
            <a:pPr marL="457200" indent="-457200" eaLnBrk="1" fontAlgn="auto" hangingPunct="1">
              <a:buFont typeface="+mj-lt"/>
              <a:buAutoNum type="arabicPeriod"/>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physical reception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of the stimulus from the outside world, </a:t>
            </a:r>
          </a:p>
          <a:p>
            <a:pPr marL="457200" indent="-457200" eaLnBrk="1" fontAlgn="auto" hangingPunct="1">
              <a:buFont typeface="+mj-lt"/>
              <a:buAutoNum type="arabicPeriod"/>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eaLnBrk="1" fontAlgn="auto" hangingPunct="1">
              <a:buFont typeface="+mj-lt"/>
              <a:buAutoNum type="arabicPeriod"/>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and 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processing and interpretation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of that stimulus</a:t>
            </a:r>
          </a:p>
          <a:p>
            <a:pPr marL="457200" indent="-457200" eaLnBrk="1" fontAlgn="auto" hangingPunct="1">
              <a:buFont typeface="+mj-lt"/>
              <a:buAutoNum type="arabicPeriod"/>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eaLnBrk="1" fontAlgn="auto" hangingPunct="1">
              <a:buFont typeface="Calibri" panose="020F0502020204030204" pitchFamily="34" charset="0"/>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NB: Visual perception refers to the brain’s ability to make sense of what the eye sees.</a:t>
            </a:r>
          </a:p>
          <a:p>
            <a:pPr marL="292100" lvl="1" indent="0" eaLnBrk="1" fontAlgn="auto" hangingPunct="1">
              <a:buFont typeface="Calibri" panose="020F0502020204030204" pitchFamily="34" charset="0"/>
              <a:buNone/>
              <a:defRPr/>
            </a:pPr>
            <a:r>
              <a:rPr lang="en-US" altLang="en-US" sz="2600" dirty="0">
                <a:solidFill>
                  <a:srgbClr val="FF0000"/>
                </a:solidFill>
                <a:latin typeface="Times New Roman" panose="02020603050405020304" pitchFamily="18" charset="0"/>
                <a:cs typeface="Times New Roman" panose="02020603050405020304" pitchFamily="18" charset="0"/>
              </a:rPr>
              <a:t>This is not the same as visual acuity which refers to how clearly a person sees. So a person can have good visual acuity and still have problems with visual perception processing</a:t>
            </a:r>
            <a:endParaRPr lang="en-GB" altLang="en-US" sz="2600" dirty="0">
              <a:solidFill>
                <a:srgbClr val="FF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GB" altLang="en-US">
                <a:solidFill>
                  <a:schemeClr val="tx1">
                    <a:lumMod val="75000"/>
                    <a:lumOff val="25000"/>
                  </a:schemeClr>
                </a:solidFill>
                <a:latin typeface="Futura Md BT"/>
              </a:rPr>
              <a:t>The Eye - physical reception</a:t>
            </a:r>
          </a:p>
        </p:txBody>
      </p:sp>
      <p:sp>
        <p:nvSpPr>
          <p:cNvPr id="25603" name="Rectangle 3"/>
          <p:cNvSpPr>
            <a:spLocks noGrp="1" noChangeArrowheads="1"/>
          </p:cNvSpPr>
          <p:nvPr>
            <p:ph idx="1"/>
          </p:nvPr>
        </p:nvSpPr>
        <p:spPr>
          <a:xfrm>
            <a:off x="838200" y="1989138"/>
            <a:ext cx="10802938" cy="4464050"/>
          </a:xfrm>
        </p:spPr>
        <p:txBody>
          <a:bodyPr rtlCol="0">
            <a:norm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physical properties of the eye and the visual system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mean that there are certain things that </a:t>
            </a:r>
            <a:r>
              <a:rPr lang="en-US" altLang="en-US" sz="2600" dirty="0">
                <a:solidFill>
                  <a:srgbClr val="FF0000"/>
                </a:solidFill>
                <a:latin typeface="Times New Roman" panose="02020603050405020304" pitchFamily="18" charset="0"/>
                <a:cs typeface="Times New Roman" panose="02020603050405020304" pitchFamily="18" charset="0"/>
              </a:rPr>
              <a:t>cannot be seen by the human</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However, the interpretative capabilities of visual processing allow images to be constructed from incomplete information.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GB"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GB" altLang="en-US">
                <a:solidFill>
                  <a:schemeClr val="tx1">
                    <a:lumMod val="75000"/>
                    <a:lumOff val="25000"/>
                  </a:schemeClr>
                </a:solidFill>
                <a:latin typeface="Futura Md BT"/>
              </a:rPr>
              <a:t>The Eye - physical reception</a:t>
            </a:r>
          </a:p>
        </p:txBody>
      </p:sp>
      <p:sp>
        <p:nvSpPr>
          <p:cNvPr id="25603" name="Rectangle 3"/>
          <p:cNvSpPr>
            <a:spLocks noGrp="1" noChangeArrowheads="1"/>
          </p:cNvSpPr>
          <p:nvPr>
            <p:ph idx="1"/>
          </p:nvPr>
        </p:nvSpPr>
        <p:spPr>
          <a:xfrm>
            <a:off x="838200" y="1989138"/>
            <a:ext cx="10802938" cy="4464050"/>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We need to understand both stages as both influence</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what </a:t>
            </a:r>
            <a:r>
              <a:rPr lang="en-US" altLang="en-US" sz="2600" dirty="0">
                <a:solidFill>
                  <a:srgbClr val="FF0000"/>
                </a:solidFill>
                <a:latin typeface="Times New Roman" panose="02020603050405020304" pitchFamily="18" charset="0"/>
                <a:cs typeface="Times New Roman" panose="02020603050405020304" pitchFamily="18" charset="0"/>
              </a:rPr>
              <a:t>can and cannot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be perceived visually by a human being, which in turn directly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affects the way that we design computer systems.</a:t>
            </a:r>
          </a:p>
          <a:p>
            <a:pPr marL="91440" indent="-91440" eaLnBrk="1" fontAlgn="auto" hangingPunct="1">
              <a:defRPr/>
            </a:pP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We will begin by looking at the eye as a physical receptor, and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then go on to consider the processing involved in basic vision.</a:t>
            </a:r>
            <a:endParaRPr lang="en-GB"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788988"/>
            <a:ext cx="10515600" cy="623887"/>
          </a:xfrm>
        </p:spPr>
        <p:txBody>
          <a:bodyPr>
            <a:normAutofit fontScale="90000"/>
          </a:bodyPr>
          <a:lstStyle/>
          <a:p>
            <a:pPr algn="ctr" eaLnBrk="1" fontAlgn="auto" hangingPunct="1">
              <a:spcAft>
                <a:spcPts val="0"/>
              </a:spcAft>
              <a:defRPr/>
            </a:pPr>
            <a:r>
              <a:rPr lang="en-US" altLang="en-US" dirty="0">
                <a:solidFill>
                  <a:schemeClr val="tx1">
                    <a:lumMod val="75000"/>
                    <a:lumOff val="25000"/>
                  </a:schemeClr>
                </a:solidFill>
                <a:latin typeface="Futura Md BT"/>
              </a:rPr>
              <a:t>The eye as a physical receptor</a:t>
            </a:r>
          </a:p>
        </p:txBody>
      </p:sp>
      <p:sp>
        <p:nvSpPr>
          <p:cNvPr id="26627" name="Content Placeholder 2"/>
          <p:cNvSpPr>
            <a:spLocks noGrp="1"/>
          </p:cNvSpPr>
          <p:nvPr>
            <p:ph idx="1"/>
          </p:nvPr>
        </p:nvSpPr>
        <p:spPr>
          <a:xfrm>
            <a:off x="838200" y="1844675"/>
            <a:ext cx="10945813" cy="4392613"/>
          </a:xfrm>
        </p:spPr>
        <p:txBody>
          <a:bodyPr rtlCol="0">
            <a:norm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Vision begins with light. The eye has a mechanism for receiving light and transforming it into electrical energy.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Light is reflected from objects in the world and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their image is focused upside down on the back of the eye.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receptors in the eye transform it into electrical signals which are passed to the brain.</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dirty="0"/>
              <a:t>Slides based on Human-Computer Interaction 3rd Edition by </a:t>
            </a:r>
            <a:r>
              <a:rPr lang="en-US" dirty="0" err="1"/>
              <a:t>by</a:t>
            </a:r>
            <a:r>
              <a:rPr lang="en-US" dirty="0"/>
              <a:t> Alan Dix, Janet E. Finlay, Gregory D. </a:t>
            </a:r>
            <a:r>
              <a:rPr lang="en-US" dirty="0" err="1"/>
              <a:t>Abowd</a:t>
            </a:r>
            <a:r>
              <a:rPr lang="en-US" dirty="0"/>
              <a:t>, Russell Beale</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lumMod val="75000"/>
                    <a:lumOff val="25000"/>
                  </a:schemeClr>
                </a:solidFill>
                <a:latin typeface="Futura Md BT"/>
              </a:rPr>
              <a:t>The eye as a physical receptor</a:t>
            </a:r>
            <a:endParaRPr lang="en-US" dirty="0"/>
          </a:p>
        </p:txBody>
      </p:sp>
      <p:sp>
        <p:nvSpPr>
          <p:cNvPr id="3" name="Content Placeholder 2"/>
          <p:cNvSpPr>
            <a:spLocks noGrp="1"/>
          </p:cNvSpPr>
          <p:nvPr>
            <p:ph idx="1"/>
          </p:nvPr>
        </p:nvSpPr>
        <p:spPr>
          <a:xfrm>
            <a:off x="1096962" y="1846263"/>
            <a:ext cx="10759677" cy="4319041"/>
          </a:xfrm>
        </p:spPr>
        <p:txBody>
          <a:bodyPr/>
          <a:lstStyle/>
          <a:p>
            <a:r>
              <a:rPr lang="en-US" sz="2600" dirty="0">
                <a:latin typeface="Times New Roman" panose="02020603050405020304" pitchFamily="18" charset="0"/>
                <a:cs typeface="Times New Roman" panose="02020603050405020304" pitchFamily="18" charset="0"/>
              </a:rPr>
              <a:t>The eye has a number of important components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cornea and lens at the front of the eye focus the light into a sharp image on the back of the eye, the </a:t>
            </a:r>
            <a:r>
              <a:rPr lang="en-US" sz="2600" b="1" dirty="0">
                <a:latin typeface="Times New Roman" panose="02020603050405020304" pitchFamily="18" charset="0"/>
                <a:cs typeface="Times New Roman" panose="02020603050405020304" pitchFamily="18" charset="0"/>
              </a:rPr>
              <a:t>retina</a:t>
            </a:r>
            <a:r>
              <a:rPr lang="en-US" sz="2600" dirty="0">
                <a:latin typeface="Times New Roman" panose="02020603050405020304" pitchFamily="18" charset="0"/>
                <a:cs typeface="Times New Roman" panose="02020603050405020304" pitchFamily="18" charset="0"/>
              </a:rPr>
              <a:t>. </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retina is light sensitive and contains two types of photoreceptor: </a:t>
            </a:r>
            <a:r>
              <a:rPr lang="en-US" sz="2600" b="1" dirty="0">
                <a:latin typeface="Times New Roman" panose="02020603050405020304" pitchFamily="18" charset="0"/>
                <a:cs typeface="Times New Roman" panose="02020603050405020304" pitchFamily="18" charset="0"/>
              </a:rPr>
              <a:t>rods and cones.</a:t>
            </a:r>
          </a:p>
        </p:txBody>
      </p:sp>
      <p:sp>
        <p:nvSpPr>
          <p:cNvPr id="4" name="Footer Placeholder 3"/>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70673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lumMod val="75000"/>
                    <a:lumOff val="25000"/>
                  </a:schemeClr>
                </a:solidFill>
                <a:latin typeface="Futura Md BT"/>
              </a:rPr>
              <a:t>The eye as a physical receptor</a:t>
            </a:r>
            <a:endParaRPr lang="en-US" dirty="0"/>
          </a:p>
        </p:txBody>
      </p:sp>
      <p:sp>
        <p:nvSpPr>
          <p:cNvPr id="3" name="Content Placeholder 2"/>
          <p:cNvSpPr>
            <a:spLocks noGrp="1"/>
          </p:cNvSpPr>
          <p:nvPr>
            <p:ph idx="1"/>
          </p:nvPr>
        </p:nvSpPr>
        <p:spPr>
          <a:xfrm>
            <a:off x="1096962" y="2132856"/>
            <a:ext cx="10759677" cy="4032448"/>
          </a:xfrm>
        </p:spPr>
        <p:txBody>
          <a:bodyPr/>
          <a:lstStyle/>
          <a:p>
            <a:r>
              <a:rPr lang="en-US" sz="2600" b="1" dirty="0">
                <a:latin typeface="Times New Roman" panose="02020603050405020304" pitchFamily="18" charset="0"/>
                <a:cs typeface="Times New Roman" panose="02020603050405020304" pitchFamily="18" charset="0"/>
              </a:rPr>
              <a:t>Rods</a:t>
            </a:r>
            <a:r>
              <a:rPr lang="en-US" sz="2600" dirty="0">
                <a:latin typeface="Times New Roman" panose="02020603050405020304" pitchFamily="18" charset="0"/>
                <a:cs typeface="Times New Roman" panose="02020603050405020304" pitchFamily="18" charset="0"/>
              </a:rPr>
              <a:t> are highly sensitive to light and therefore allow us to see under a low level of illumination</a:t>
            </a: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Cones</a:t>
            </a:r>
            <a:r>
              <a:rPr lang="en-US" sz="2600" dirty="0">
                <a:latin typeface="Times New Roman" panose="02020603050405020304" pitchFamily="18" charset="0"/>
                <a:cs typeface="Times New Roman" panose="02020603050405020304" pitchFamily="18" charset="0"/>
              </a:rPr>
              <a:t> are the second type of receptor in the eye. They are less sensitive to light than the rods and can therefore tolerate more light. </a:t>
            </a:r>
          </a:p>
          <a:p>
            <a:pPr lvl="1"/>
            <a:r>
              <a:rPr lang="en-US" sz="2600" dirty="0">
                <a:latin typeface="Times New Roman" panose="02020603050405020304" pitchFamily="18" charset="0"/>
                <a:cs typeface="Times New Roman" panose="02020603050405020304" pitchFamily="18" charset="0"/>
              </a:rPr>
              <a:t>There are </a:t>
            </a:r>
            <a:r>
              <a:rPr lang="en-US" sz="2600" b="1" dirty="0">
                <a:latin typeface="Times New Roman" panose="02020603050405020304" pitchFamily="18" charset="0"/>
                <a:cs typeface="Times New Roman" panose="02020603050405020304" pitchFamily="18" charset="0"/>
              </a:rPr>
              <a:t>three types of cone</a:t>
            </a:r>
            <a:r>
              <a:rPr lang="en-US" sz="2600" dirty="0">
                <a:latin typeface="Times New Roman" panose="02020603050405020304" pitchFamily="18" charset="0"/>
                <a:cs typeface="Times New Roman" panose="02020603050405020304" pitchFamily="18" charset="0"/>
              </a:rPr>
              <a:t>, each sensitive to a different wavelength of light. </a:t>
            </a:r>
          </a:p>
          <a:p>
            <a:pPr lvl="1"/>
            <a:r>
              <a:rPr lang="en-US" sz="2600" dirty="0">
                <a:latin typeface="Times New Roman" panose="02020603050405020304" pitchFamily="18" charset="0"/>
                <a:cs typeface="Times New Roman" panose="02020603050405020304" pitchFamily="18" charset="0"/>
              </a:rPr>
              <a:t>This allows </a:t>
            </a:r>
            <a:r>
              <a:rPr lang="en-US" sz="2600" b="1" dirty="0">
                <a:latin typeface="Times New Roman" panose="02020603050405020304" pitchFamily="18" charset="0"/>
                <a:cs typeface="Times New Roman" panose="02020603050405020304" pitchFamily="18" charset="0"/>
              </a:rPr>
              <a:t>color vision</a:t>
            </a:r>
          </a:p>
        </p:txBody>
      </p:sp>
      <p:sp>
        <p:nvSpPr>
          <p:cNvPr id="4" name="Footer Placeholder 3"/>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376906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788988"/>
            <a:ext cx="10515600" cy="623887"/>
          </a:xfrm>
        </p:spPr>
        <p:txBody>
          <a:bodyPr>
            <a:normAutofit fontScale="90000"/>
          </a:bodyPr>
          <a:lstStyle/>
          <a:p>
            <a:pPr algn="ctr" eaLnBrk="1" fontAlgn="auto" hangingPunct="1">
              <a:spcAft>
                <a:spcPts val="0"/>
              </a:spcAft>
              <a:defRPr/>
            </a:pPr>
            <a:r>
              <a:rPr lang="en-US" altLang="en-US" dirty="0">
                <a:solidFill>
                  <a:schemeClr val="tx1">
                    <a:lumMod val="75000"/>
                    <a:lumOff val="25000"/>
                  </a:schemeClr>
                </a:solidFill>
                <a:latin typeface="Futura Md BT"/>
              </a:rPr>
              <a:t>Visual Perception</a:t>
            </a:r>
          </a:p>
        </p:txBody>
      </p:sp>
      <p:sp>
        <p:nvSpPr>
          <p:cNvPr id="26627" name="Content Placeholder 2"/>
          <p:cNvSpPr>
            <a:spLocks noGrp="1"/>
          </p:cNvSpPr>
          <p:nvPr>
            <p:ph idx="1"/>
          </p:nvPr>
        </p:nvSpPr>
        <p:spPr>
          <a:xfrm>
            <a:off x="838200" y="1844675"/>
            <a:ext cx="10945813" cy="4614863"/>
          </a:xfrm>
        </p:spPr>
        <p:txBody>
          <a:bodyPr rtlCol="0">
            <a:norm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Understanding the basic construction of the eye goes some way to explaining the physical mechanisms of vision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but visual perception is more than this. </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information received by the visual apparatus must be filtered and passed to processing elements which allow us to recognize coherent scenes, disambiguate relative distances and differentiate color.</a:t>
            </a:r>
          </a:p>
          <a:p>
            <a:pPr marL="383540" lvl="1"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We have to look a little more closely at how we perceive size and depth, brightness and color,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each of which is crucial to the design of effective visual interfaces.</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The Human</a:t>
            </a:r>
          </a:p>
        </p:txBody>
      </p:sp>
      <p:sp>
        <p:nvSpPr>
          <p:cNvPr id="17411" name="Content Placeholder 2"/>
          <p:cNvSpPr>
            <a:spLocks noGrp="1"/>
          </p:cNvSpPr>
          <p:nvPr>
            <p:ph idx="1"/>
          </p:nvPr>
        </p:nvSpPr>
        <p:spPr/>
        <p:txBody>
          <a:bodyPr rtlCol="0">
            <a:no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Humans are limited in their capacity to process information.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This has important implications for design.</a:t>
            </a: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Information is received and responses given via a number of input and output channels:</a:t>
            </a:r>
          </a:p>
          <a:p>
            <a:pPr marL="685800" lvl="2" indent="0" eaLnBrk="1" fontAlgn="auto" hangingPunct="1">
              <a:lnSpc>
                <a:spcPct val="150000"/>
              </a:lnSpc>
              <a:buFont typeface="Arial" panose="020B0604020202020204" pitchFamily="34" charset="0"/>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visual channel</a:t>
            </a:r>
          </a:p>
          <a:p>
            <a:pPr marL="685800" lvl="2" indent="0" eaLnBrk="1" fontAlgn="auto" hangingPunct="1">
              <a:lnSpc>
                <a:spcPct val="150000"/>
              </a:lnSpc>
              <a:buFont typeface="Arial" panose="020B0604020202020204" pitchFamily="34" charset="0"/>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auditory channel</a:t>
            </a:r>
          </a:p>
          <a:p>
            <a:pPr marL="685800" lvl="2" indent="0" eaLnBrk="1" fontAlgn="auto" hangingPunct="1">
              <a:lnSpc>
                <a:spcPct val="150000"/>
              </a:lnSpc>
              <a:buFont typeface="Arial" panose="020B0604020202020204" pitchFamily="34" charset="0"/>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haptic channel</a:t>
            </a:r>
          </a:p>
          <a:p>
            <a:pPr marL="685800" lvl="2" indent="0" eaLnBrk="1" fontAlgn="auto" hangingPunct="1">
              <a:lnSpc>
                <a:spcPct val="150000"/>
              </a:lnSpc>
              <a:buFont typeface="Arial" panose="020B0604020202020204" pitchFamily="34" charset="0"/>
              <a:buNone/>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movement</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br>
              <a:rPr lang="en-US" dirty="0"/>
            </a:br>
            <a:endParaRPr lang="en-US" dirty="0"/>
          </a:p>
        </p:txBody>
      </p:sp>
      <p:sp>
        <p:nvSpPr>
          <p:cNvPr id="4" name="Footer Placeholder 3"/>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pic>
        <p:nvPicPr>
          <p:cNvPr id="3174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l="9322" t="21445" r="27275" b="30434"/>
          <a:stretch>
            <a:fillRect/>
          </a:stretch>
        </p:blipFill>
        <p:spPr>
          <a:xfrm>
            <a:off x="785813" y="311150"/>
            <a:ext cx="10680700" cy="54943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38200" y="788988"/>
            <a:ext cx="10515600" cy="479425"/>
          </a:xfrm>
        </p:spPr>
        <p:txBody>
          <a:bodyPr>
            <a:normAutofit fontScale="90000"/>
          </a:bodyPr>
          <a:lstStyle/>
          <a:p>
            <a:pPr algn="ctr" eaLnBrk="1" fontAlgn="auto" hangingPunct="1">
              <a:spcAft>
                <a:spcPts val="0"/>
              </a:spcAft>
              <a:defRPr/>
            </a:pPr>
            <a:r>
              <a:rPr lang="en-US" altLang="en-US" b="1" i="1" dirty="0">
                <a:solidFill>
                  <a:schemeClr val="tx1">
                    <a:lumMod val="75000"/>
                    <a:lumOff val="25000"/>
                  </a:schemeClr>
                </a:solidFill>
                <a:latin typeface="Futura Md BT"/>
              </a:rPr>
              <a:t>1. Perceiving size and depth</a:t>
            </a:r>
            <a:endParaRPr lang="en-US" altLang="en-US" dirty="0">
              <a:solidFill>
                <a:schemeClr val="tx1">
                  <a:lumMod val="75000"/>
                  <a:lumOff val="25000"/>
                </a:schemeClr>
              </a:solidFill>
              <a:latin typeface="Futura Md BT"/>
            </a:endParaRPr>
          </a:p>
        </p:txBody>
      </p:sp>
      <p:sp>
        <p:nvSpPr>
          <p:cNvPr id="32771" name="Content Placeholder 2"/>
          <p:cNvSpPr>
            <a:spLocks noGrp="1" noChangeArrowheads="1"/>
          </p:cNvSpPr>
          <p:nvPr>
            <p:ph idx="1"/>
          </p:nvPr>
        </p:nvSpPr>
        <p:spPr>
          <a:xfrm>
            <a:off x="838200" y="1412875"/>
            <a:ext cx="10874375" cy="5256213"/>
          </a:xfrm>
        </p:spPr>
        <p:txBody>
          <a:bodyPr/>
          <a:lstStyle/>
          <a:p>
            <a:pPr algn="just" eaLnBrk="1" hangingPunct="1"/>
            <a:endParaRPr lang="en-US" altLang="en-US" sz="2600" dirty="0">
              <a:latin typeface="Times New Roman" panose="02020603050405020304" pitchFamily="18" charset="0"/>
              <a:cs typeface="Times New Roman" panose="02020603050405020304" pitchFamily="18" charset="0"/>
            </a:endParaRPr>
          </a:p>
          <a:p>
            <a:pPr algn="just" eaLnBrk="1" hangingPunct="1"/>
            <a:r>
              <a:rPr lang="en-US" altLang="en-US" sz="2600" dirty="0">
                <a:latin typeface="Times New Roman" panose="02020603050405020304" pitchFamily="18" charset="0"/>
                <a:cs typeface="Times New Roman" panose="02020603050405020304" pitchFamily="18" charset="0"/>
              </a:rPr>
              <a:t>So how does the eye perceive size, depth and relative distances? To understand this, we must consider how the image appears on the retina. </a:t>
            </a:r>
          </a:p>
          <a:p>
            <a:pPr algn="just" eaLnBrk="1" hangingPunct="1"/>
            <a:endParaRPr lang="en-US" altLang="en-US" sz="26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reflected light from the object forms an upside-down image on the retina.</a:t>
            </a:r>
          </a:p>
          <a:p>
            <a:pPr algn="just" eaLnBrk="1" hangingPunct="1">
              <a:buFont typeface="Wingdings" panose="05000000000000000000" pitchFamily="2" charset="2"/>
              <a:buChar char="Ø"/>
            </a:pPr>
            <a:endParaRPr lang="en-US" altLang="en-US" sz="26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The size of that image is specified as a visual angle.</a:t>
            </a:r>
          </a:p>
          <a:p>
            <a:pPr algn="just"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6963" y="287338"/>
            <a:ext cx="10058400" cy="1449387"/>
          </a:xfrm>
        </p:spPr>
        <p:txBody>
          <a:bodyPr/>
          <a:lstStyle/>
          <a:p>
            <a:pPr algn="ctr" eaLnBrk="1" fontAlgn="auto" hangingPunct="1">
              <a:spcAft>
                <a:spcPts val="0"/>
              </a:spcAft>
              <a:defRPr/>
            </a:pPr>
            <a:r>
              <a:rPr lang="en-US" altLang="en-US">
                <a:solidFill>
                  <a:schemeClr val="tx1">
                    <a:lumMod val="75000"/>
                    <a:lumOff val="25000"/>
                  </a:schemeClr>
                </a:solidFill>
                <a:latin typeface="Futura Md BT"/>
              </a:rPr>
              <a:t>Visual angle</a:t>
            </a:r>
          </a:p>
        </p:txBody>
      </p:sp>
      <p:sp>
        <p:nvSpPr>
          <p:cNvPr id="29699" name="Content Placeholder 2"/>
          <p:cNvSpPr>
            <a:spLocks noGrp="1"/>
          </p:cNvSpPr>
          <p:nvPr>
            <p:ph sz="half" idx="1"/>
          </p:nvPr>
        </p:nvSpPr>
        <p:spPr>
          <a:xfrm>
            <a:off x="119337" y="1846263"/>
            <a:ext cx="7488832" cy="4391025"/>
          </a:xfrm>
        </p:spPr>
        <p:txBody>
          <a:bodyPr rtlCol="0">
            <a:no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If we were to draw a line from the top of the object to a central point on the front of the eye and a second line from the bottom of the object to the same point, the visual angle of the object is the angle between these two lines. </a:t>
            </a: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Visual angle is affected by both:</a:t>
            </a:r>
          </a:p>
          <a:p>
            <a:pPr marL="749300" lvl="1" indent="-457200" eaLnBrk="1" fontAlgn="auto" hangingPunct="1">
              <a:buFont typeface="+mj-lt"/>
              <a:buAutoNum type="arabicPeriod"/>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 the size of the object</a:t>
            </a:r>
          </a:p>
          <a:p>
            <a:pPr marL="749300" lvl="1" indent="-457200" eaLnBrk="1" fontAlgn="auto" hangingPunct="1">
              <a:buFont typeface="+mj-lt"/>
              <a:buAutoNum type="arabicPeriod"/>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 and its distance from the eye. </a:t>
            </a:r>
          </a:p>
          <a:p>
            <a:r>
              <a:rPr lang="en-US" sz="2600" dirty="0">
                <a:latin typeface="Times New Roman" panose="02020603050405020304" pitchFamily="18" charset="0"/>
                <a:cs typeface="Times New Roman" panose="02020603050405020304" pitchFamily="18" charset="0"/>
              </a:rPr>
              <a:t>The visual angle measurement is given in either</a:t>
            </a:r>
          </a:p>
          <a:p>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degrees or </a:t>
            </a:r>
            <a:r>
              <a:rPr lang="en-US" sz="2600" b="1" i="1" dirty="0">
                <a:latin typeface="Times New Roman" panose="02020603050405020304" pitchFamily="18" charset="0"/>
                <a:cs typeface="Times New Roman" panose="02020603050405020304" pitchFamily="18" charset="0"/>
              </a:rPr>
              <a:t>minutes of arc</a:t>
            </a:r>
            <a:r>
              <a:rPr lang="en-US" sz="2600" b="1" dirty="0">
                <a:latin typeface="Times New Roman" panose="02020603050405020304" pitchFamily="18" charset="0"/>
                <a:cs typeface="Times New Roman" panose="02020603050405020304" pitchFamily="18" charset="0"/>
              </a:rPr>
              <a:t>,</a:t>
            </a: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3796" name="Picture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959" t="22438" r="49937" b="46080"/>
          <a:stretch/>
        </p:blipFill>
        <p:spPr>
          <a:xfrm>
            <a:off x="7752184" y="2636838"/>
            <a:ext cx="4412829" cy="3240087"/>
          </a:xfrm>
          <a:noFill/>
        </p:spPr>
      </p:pic>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6963" y="287338"/>
            <a:ext cx="10058400" cy="1449387"/>
          </a:xfrm>
        </p:spPr>
        <p:txBody>
          <a:bodyPr/>
          <a:lstStyle/>
          <a:p>
            <a:pPr algn="ctr" eaLnBrk="1" fontAlgn="auto" hangingPunct="1">
              <a:spcAft>
                <a:spcPts val="0"/>
              </a:spcAft>
              <a:defRPr/>
            </a:pPr>
            <a:r>
              <a:rPr lang="en-US" altLang="en-US">
                <a:solidFill>
                  <a:schemeClr val="tx1">
                    <a:lumMod val="75000"/>
                    <a:lumOff val="25000"/>
                  </a:schemeClr>
                </a:solidFill>
                <a:latin typeface="Futura Md BT"/>
              </a:rPr>
              <a:t>Visual angle</a:t>
            </a:r>
          </a:p>
        </p:txBody>
      </p:sp>
      <p:sp>
        <p:nvSpPr>
          <p:cNvPr id="29699" name="Content Placeholder 2"/>
          <p:cNvSpPr>
            <a:spLocks noGrp="1"/>
          </p:cNvSpPr>
          <p:nvPr>
            <p:ph sz="half" idx="1"/>
          </p:nvPr>
        </p:nvSpPr>
        <p:spPr>
          <a:xfrm>
            <a:off x="263525" y="1846263"/>
            <a:ext cx="7127875" cy="4391025"/>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Therefore if two objects are at the same distance, the larger one will have the larger visual angle.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Similarly, if two objects of the same size are placed at different distances from the eye, the furthest one will have the smaller visual angle.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Why?</a:t>
            </a:r>
          </a:p>
        </p:txBody>
      </p:sp>
      <p:pic>
        <p:nvPicPr>
          <p:cNvPr id="34820" name="Picture 4"/>
          <p:cNvPicPr>
            <a:picLocks noGrp="1" noChangeAspect="1"/>
          </p:cNvPicPr>
          <p:nvPr>
            <p:ph sz="half" idx="2"/>
          </p:nvPr>
        </p:nvPicPr>
        <p:blipFill>
          <a:blip r:embed="rId2">
            <a:extLst>
              <a:ext uri="{28A0092B-C50C-407E-A947-70E740481C1C}">
                <a14:useLocalDpi xmlns:a14="http://schemas.microsoft.com/office/drawing/2010/main" val="0"/>
              </a:ext>
            </a:extLst>
          </a:blip>
          <a:srcRect l="23988" t="22438" r="49937" b="46080"/>
          <a:stretch>
            <a:fillRect/>
          </a:stretch>
        </p:blipFill>
        <p:spPr>
          <a:xfrm>
            <a:off x="7391400" y="2636838"/>
            <a:ext cx="4773613" cy="3240087"/>
          </a:xfrm>
          <a:noFill/>
        </p:spPr>
      </p:pic>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38200" y="788988"/>
            <a:ext cx="10515600" cy="6159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Visual angle</a:t>
            </a:r>
          </a:p>
        </p:txBody>
      </p:sp>
      <p:sp>
        <p:nvSpPr>
          <p:cNvPr id="35843" name="Content Placeholder 2"/>
          <p:cNvSpPr>
            <a:spLocks noGrp="1" noChangeArrowheads="1"/>
          </p:cNvSpPr>
          <p:nvPr>
            <p:ph idx="1"/>
          </p:nvPr>
        </p:nvSpPr>
        <p:spPr/>
        <p:txBody>
          <a:bodyPr/>
          <a:lstStyle/>
          <a:p>
            <a:pPr eaLnBrk="1" hangingPunct="1"/>
            <a:endParaRPr lang="en-US" altLang="en-US"/>
          </a:p>
        </p:txBody>
      </p:sp>
      <p:pic>
        <p:nvPicPr>
          <p:cNvPr id="35844" name="Picture 4"/>
          <p:cNvPicPr>
            <a:picLocks noChangeAspect="1"/>
          </p:cNvPicPr>
          <p:nvPr/>
        </p:nvPicPr>
        <p:blipFill>
          <a:blip r:embed="rId2">
            <a:extLst>
              <a:ext uri="{28A0092B-C50C-407E-A947-70E740481C1C}">
                <a14:useLocalDpi xmlns:a14="http://schemas.microsoft.com/office/drawing/2010/main" val="0"/>
              </a:ext>
            </a:extLst>
          </a:blip>
          <a:srcRect l="23988" t="22438" r="22330" b="17516"/>
          <a:stretch>
            <a:fillRect/>
          </a:stretch>
        </p:blipFill>
        <p:spPr bwMode="auto">
          <a:xfrm>
            <a:off x="1055688" y="1404938"/>
            <a:ext cx="9936162"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Visual Angle and Perception of size</a:t>
            </a:r>
          </a:p>
        </p:txBody>
      </p:sp>
      <p:sp>
        <p:nvSpPr>
          <p:cNvPr id="37891" name="Content Placeholder 2"/>
          <p:cNvSpPr>
            <a:spLocks noGrp="1" noChangeArrowheads="1"/>
          </p:cNvSpPr>
          <p:nvPr>
            <p:ph idx="1"/>
          </p:nvPr>
        </p:nvSpPr>
        <p:spPr>
          <a:xfrm>
            <a:off x="838200" y="1341438"/>
            <a:ext cx="11018838" cy="5327650"/>
          </a:xfrm>
        </p:spPr>
        <p:txBody>
          <a:bodyPr/>
          <a:lstStyle/>
          <a:p>
            <a:pPr marL="0" indent="0" eaLnBrk="1" hangingPunct="1">
              <a:buNone/>
            </a:pPr>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In fact, our perception of an object’s size remains constant even if its visual angle changes.</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err="1">
                <a:latin typeface="Times New Roman" panose="02020603050405020304" pitchFamily="18" charset="0"/>
                <a:cs typeface="Times New Roman" panose="02020603050405020304" pitchFamily="18" charset="0"/>
              </a:rPr>
              <a:t>E.g</a:t>
            </a:r>
            <a:r>
              <a:rPr lang="en-US" altLang="en-US" sz="2600" b="1" dirty="0">
                <a:latin typeface="Times New Roman" panose="02020603050405020304" pitchFamily="18" charset="0"/>
                <a:cs typeface="Times New Roman" panose="02020603050405020304" pitchFamily="18" charset="0"/>
              </a:rPr>
              <a:t>: So a person’s height is perceived as constant even if they move further from you.</a:t>
            </a:r>
          </a:p>
          <a:p>
            <a:pPr eaLnBrk="1" hangingPunct="1"/>
            <a:endParaRPr lang="en-US" altLang="en-US" sz="2600" b="1"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This is the </a:t>
            </a:r>
            <a:r>
              <a:rPr lang="en-US" altLang="en-US" sz="2600" b="1" i="1" dirty="0">
                <a:latin typeface="Times New Roman" panose="02020603050405020304" pitchFamily="18" charset="0"/>
                <a:cs typeface="Times New Roman" panose="02020603050405020304" pitchFamily="18" charset="0"/>
              </a:rPr>
              <a:t>law of size constancy</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2060"/>
                </a:solidFill>
                <a:latin typeface="Times New Roman" panose="02020603050405020304" pitchFamily="18" charset="0"/>
                <a:cs typeface="Times New Roman" panose="02020603050405020304" pitchFamily="18" charset="0"/>
              </a:rPr>
              <a:t>it indicates that our perception of size relies on factors other than the visual angle.</a:t>
            </a:r>
          </a:p>
          <a:p>
            <a:pPr marL="0" indent="0" eaLnBrk="1" hangingPunct="1">
              <a:buNone/>
            </a:pPr>
            <a:r>
              <a:rPr lang="en-US" altLang="en-US" sz="2600" b="1" dirty="0">
                <a:solidFill>
                  <a:srgbClr val="002060"/>
                </a:solidFill>
                <a:latin typeface="Times New Roman" panose="02020603050405020304" pitchFamily="18" charset="0"/>
                <a:cs typeface="Times New Roman" panose="02020603050405020304" pitchFamily="18" charset="0"/>
              </a:rPr>
              <a:t> </a:t>
            </a:r>
            <a:r>
              <a:rPr lang="en-US" altLang="en-US" sz="2600" dirty="0">
                <a:solidFill>
                  <a:srgbClr val="002060"/>
                </a:solidFill>
                <a:latin typeface="Times New Roman" panose="02020603050405020304" pitchFamily="18" charset="0"/>
                <a:cs typeface="Times New Roman" panose="02020603050405020304" pitchFamily="18" charset="0"/>
              </a:rPr>
              <a:t>One of these factors is our perception of depth.</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ctr" eaLnBrk="1" fontAlgn="auto" hangingPunct="1">
              <a:spcAft>
                <a:spcPts val="0"/>
              </a:spcAft>
              <a:defRPr/>
            </a:pPr>
            <a:r>
              <a:rPr lang="en-US" altLang="en-US" dirty="0">
                <a:solidFill>
                  <a:schemeClr val="tx1">
                    <a:lumMod val="75000"/>
                    <a:lumOff val="25000"/>
                  </a:schemeClr>
                </a:solidFill>
                <a:latin typeface="Futura Md BT"/>
              </a:rPr>
              <a:t>2. Perception of Brightness</a:t>
            </a:r>
          </a:p>
        </p:txBody>
      </p:sp>
      <p:sp>
        <p:nvSpPr>
          <p:cNvPr id="39939" name="Content Placeholder 2"/>
          <p:cNvSpPr>
            <a:spLocks noGrp="1" noChangeArrowheads="1"/>
          </p:cNvSpPr>
          <p:nvPr>
            <p:ph idx="1"/>
          </p:nvPr>
        </p:nvSpPr>
        <p:spPr>
          <a:xfrm>
            <a:off x="838200" y="1825625"/>
            <a:ext cx="10945813" cy="4772025"/>
          </a:xfrm>
        </p:spPr>
        <p:txBody>
          <a:bodyPr/>
          <a:lstStyle/>
          <a:p>
            <a:pPr eaLnBrk="1" hangingPunct="1"/>
            <a:r>
              <a:rPr lang="en-US" altLang="en-US" sz="2600" dirty="0">
                <a:latin typeface="Times New Roman" panose="02020603050405020304" pitchFamily="18" charset="0"/>
                <a:cs typeface="Times New Roman" panose="02020603050405020304" pitchFamily="18" charset="0"/>
              </a:rPr>
              <a:t>The second </a:t>
            </a:r>
            <a:r>
              <a:rPr lang="en-US" altLang="en-US" sz="2600" b="1" dirty="0">
                <a:latin typeface="Times New Roman" panose="02020603050405020304" pitchFamily="18" charset="0"/>
                <a:cs typeface="Times New Roman" panose="02020603050405020304" pitchFamily="18" charset="0"/>
              </a:rPr>
              <a:t>aspect of visual perception </a:t>
            </a:r>
            <a:r>
              <a:rPr lang="en-US" altLang="en-US" sz="2600" dirty="0">
                <a:latin typeface="Times New Roman" panose="02020603050405020304" pitchFamily="18" charset="0"/>
                <a:cs typeface="Times New Roman" panose="02020603050405020304" pitchFamily="18" charset="0"/>
              </a:rPr>
              <a:t>is the perception of </a:t>
            </a:r>
            <a:r>
              <a:rPr lang="en-US" altLang="en-US" sz="2600" i="1" dirty="0">
                <a:latin typeface="Times New Roman" panose="02020603050405020304" pitchFamily="18" charset="0"/>
                <a:cs typeface="Times New Roman" panose="02020603050405020304" pitchFamily="18" charset="0"/>
              </a:rPr>
              <a:t>brightness</a:t>
            </a:r>
            <a:r>
              <a:rPr lang="en-US" altLang="en-US" sz="2600" dirty="0">
                <a:latin typeface="Times New Roman" panose="02020603050405020304" pitchFamily="18" charset="0"/>
                <a:cs typeface="Times New Roman" panose="02020603050405020304" pitchFamily="18" charset="0"/>
              </a:rPr>
              <a: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Brightness is in fact a subjective reaction to levels of light.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It is affected by </a:t>
            </a:r>
            <a:r>
              <a:rPr lang="en-US" altLang="en-US" sz="2600" i="1" dirty="0">
                <a:latin typeface="Times New Roman" panose="02020603050405020304" pitchFamily="18" charset="0"/>
                <a:cs typeface="Times New Roman" panose="02020603050405020304" pitchFamily="18" charset="0"/>
              </a:rPr>
              <a:t>luminance </a:t>
            </a:r>
            <a:r>
              <a:rPr lang="en-US" altLang="en-US" sz="2600" dirty="0">
                <a:latin typeface="Times New Roman" panose="02020603050405020304" pitchFamily="18" charset="0"/>
                <a:cs typeface="Times New Roman" panose="02020603050405020304" pitchFamily="18" charset="0"/>
              </a:rPr>
              <a:t>which is the amount of light emitted by an object.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The luminance of an object is dependent on the amount of light </a:t>
            </a:r>
            <a:r>
              <a:rPr lang="en-US" altLang="en-US" sz="2600" b="1" dirty="0">
                <a:latin typeface="Times New Roman" panose="02020603050405020304" pitchFamily="18" charset="0"/>
                <a:cs typeface="Times New Roman" panose="02020603050405020304" pitchFamily="18" charset="0"/>
              </a:rPr>
              <a:t>falling</a:t>
            </a:r>
            <a:r>
              <a:rPr lang="en-US" altLang="en-US" sz="2600" dirty="0">
                <a:latin typeface="Times New Roman" panose="02020603050405020304" pitchFamily="18" charset="0"/>
                <a:cs typeface="Times New Roman" panose="02020603050405020304" pitchFamily="18" charset="0"/>
              </a:rPr>
              <a:t> on the object’s surface and its </a:t>
            </a:r>
            <a:r>
              <a:rPr lang="en-US" altLang="en-US" sz="2600" b="1" dirty="0">
                <a:latin typeface="Times New Roman" panose="02020603050405020304" pitchFamily="18" charset="0"/>
                <a:cs typeface="Times New Roman" panose="02020603050405020304" pitchFamily="18" charset="0"/>
              </a:rPr>
              <a:t>reflective</a:t>
            </a:r>
            <a:r>
              <a:rPr lang="en-US" altLang="en-US" sz="2600" dirty="0">
                <a:latin typeface="Times New Roman" panose="02020603050405020304" pitchFamily="18" charset="0"/>
                <a:cs typeface="Times New Roman" panose="02020603050405020304" pitchFamily="18" charset="0"/>
              </a:rPr>
              <a:t> properties</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b="1" i="1" dirty="0">
                <a:solidFill>
                  <a:schemeClr val="tx1">
                    <a:lumMod val="75000"/>
                    <a:lumOff val="25000"/>
                  </a:schemeClr>
                </a:solidFill>
                <a:latin typeface="Futura Md BT"/>
              </a:rPr>
              <a:t>3. Perceiving color</a:t>
            </a:r>
            <a:endParaRPr lang="en-US" altLang="en-US" dirty="0">
              <a:solidFill>
                <a:schemeClr val="tx1">
                  <a:lumMod val="75000"/>
                  <a:lumOff val="25000"/>
                </a:schemeClr>
              </a:solidFill>
              <a:latin typeface="Futura Md BT"/>
            </a:endParaRPr>
          </a:p>
        </p:txBody>
      </p:sp>
      <p:sp>
        <p:nvSpPr>
          <p:cNvPr id="40963" name="Content Placeholder 2"/>
          <p:cNvSpPr>
            <a:spLocks noGrp="1" noChangeArrowheads="1"/>
          </p:cNvSpPr>
          <p:nvPr>
            <p:ph idx="1"/>
          </p:nvPr>
        </p:nvSpPr>
        <p:spPr>
          <a:xfrm>
            <a:off x="334963" y="2060575"/>
            <a:ext cx="11737975" cy="4768850"/>
          </a:xfrm>
        </p:spPr>
        <p:txBody>
          <a:bodyPr/>
          <a:lstStyle/>
          <a:p>
            <a:pPr eaLnBrk="1" hangingPunct="1"/>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third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factor </a:t>
            </a:r>
            <a:r>
              <a:rPr lang="en-US" altLang="en-US" sz="2600" dirty="0">
                <a:latin typeface="Times New Roman" panose="02020603050405020304" pitchFamily="18" charset="0"/>
                <a:cs typeface="Times New Roman" panose="02020603050405020304" pitchFamily="18" charset="0"/>
              </a:rPr>
              <a:t>that we need to consider is perception of color.</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a:latin typeface="Times New Roman" panose="02020603050405020304" pitchFamily="18" charset="0"/>
                <a:cs typeface="Times New Roman" panose="02020603050405020304" pitchFamily="18" charset="0"/>
              </a:rPr>
              <a:t>Color</a:t>
            </a:r>
            <a:r>
              <a:rPr lang="en-US" altLang="en-US" sz="2600" dirty="0">
                <a:latin typeface="Times New Roman" panose="02020603050405020304" pitchFamily="18" charset="0"/>
                <a:cs typeface="Times New Roman" panose="02020603050405020304" pitchFamily="18" charset="0"/>
              </a:rPr>
              <a:t> is usually regarded as being made up of three components: </a:t>
            </a:r>
          </a:p>
          <a:p>
            <a:pPr marL="749300" lvl="1" indent="-457200" eaLnBrk="1" hangingPunct="1">
              <a:buFont typeface="Calibri Light" panose="020F0302020204030204" pitchFamily="34" charset="0"/>
              <a:buAutoNum type="arabicPeriod"/>
            </a:pPr>
            <a:r>
              <a:rPr lang="en-US" altLang="en-US" sz="2600" b="1" i="1" dirty="0">
                <a:latin typeface="Times New Roman" panose="02020603050405020304" pitchFamily="18" charset="0"/>
                <a:cs typeface="Times New Roman" panose="02020603050405020304" pitchFamily="18" charset="0"/>
              </a:rPr>
              <a:t>hue</a:t>
            </a:r>
            <a:r>
              <a:rPr lang="en-US" altLang="en-US" sz="2600" b="1" dirty="0">
                <a:latin typeface="Times New Roman" panose="02020603050405020304" pitchFamily="18" charset="0"/>
                <a:cs typeface="Times New Roman" panose="02020603050405020304" pitchFamily="18" charset="0"/>
              </a:rPr>
              <a:t>, </a:t>
            </a:r>
          </a:p>
          <a:p>
            <a:pPr marL="749300" lvl="1" indent="-457200" eaLnBrk="1" hangingPunct="1">
              <a:buFont typeface="Calibri Light" panose="020F0302020204030204" pitchFamily="34" charset="0"/>
              <a:buAutoNum type="arabicPeriod"/>
            </a:pPr>
            <a:r>
              <a:rPr lang="en-US" altLang="en-US" sz="2600" b="1" i="1" dirty="0">
                <a:latin typeface="Times New Roman" panose="02020603050405020304" pitchFamily="18" charset="0"/>
                <a:cs typeface="Times New Roman" panose="02020603050405020304" pitchFamily="18" charset="0"/>
              </a:rPr>
              <a:t>intensity </a:t>
            </a:r>
            <a:r>
              <a:rPr lang="en-US" altLang="en-US" sz="2600" b="1" dirty="0">
                <a:latin typeface="Times New Roman" panose="02020603050405020304" pitchFamily="18" charset="0"/>
                <a:cs typeface="Times New Roman" panose="02020603050405020304" pitchFamily="18" charset="0"/>
              </a:rPr>
              <a:t>and</a:t>
            </a:r>
          </a:p>
          <a:p>
            <a:pPr marL="749300" lvl="1" indent="-457200" eaLnBrk="1" hangingPunct="1">
              <a:buFont typeface="Calibri Light" panose="020F0302020204030204" pitchFamily="34" charset="0"/>
              <a:buAutoNum type="arabicPeriod"/>
            </a:pPr>
            <a:r>
              <a:rPr lang="en-US" altLang="en-US" sz="2600" b="1" dirty="0">
                <a:latin typeface="Times New Roman" panose="02020603050405020304" pitchFamily="18" charset="0"/>
                <a:cs typeface="Times New Roman" panose="02020603050405020304" pitchFamily="18" charset="0"/>
              </a:rPr>
              <a:t> </a:t>
            </a:r>
            <a:r>
              <a:rPr lang="en-US" altLang="en-US" sz="2600" b="1" i="1" dirty="0">
                <a:latin typeface="Times New Roman" panose="02020603050405020304" pitchFamily="18" charset="0"/>
                <a:cs typeface="Times New Roman" panose="02020603050405020304" pitchFamily="18" charset="0"/>
              </a:rPr>
              <a:t>saturation</a:t>
            </a:r>
            <a:r>
              <a:rPr lang="en-US" altLang="en-US" sz="2600" b="1" dirty="0">
                <a:latin typeface="Times New Roman" panose="02020603050405020304" pitchFamily="18" charset="0"/>
                <a:cs typeface="Times New Roman" panose="02020603050405020304" pitchFamily="18" charset="0"/>
              </a:rPr>
              <a:t>. </a:t>
            </a:r>
          </a:p>
          <a:p>
            <a:pPr eaLnBrk="1" hangingPunct="1"/>
            <a:endParaRPr lang="en-US" altLang="en-US" sz="2600" b="1"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b="1" i="1" dirty="0">
                <a:solidFill>
                  <a:schemeClr val="tx1">
                    <a:lumMod val="75000"/>
                    <a:lumOff val="25000"/>
                  </a:schemeClr>
                </a:solidFill>
                <a:latin typeface="Futura Md BT"/>
              </a:rPr>
              <a:t>3. Perceiving color</a:t>
            </a:r>
            <a:endParaRPr lang="en-US" altLang="en-US" dirty="0">
              <a:solidFill>
                <a:schemeClr val="tx1">
                  <a:lumMod val="75000"/>
                  <a:lumOff val="25000"/>
                </a:schemeClr>
              </a:solidFill>
              <a:latin typeface="Futura Md BT"/>
            </a:endParaRPr>
          </a:p>
        </p:txBody>
      </p:sp>
      <p:sp>
        <p:nvSpPr>
          <p:cNvPr id="43011" name="Content Placeholder 2"/>
          <p:cNvSpPr>
            <a:spLocks noGrp="1" noChangeArrowheads="1"/>
          </p:cNvSpPr>
          <p:nvPr>
            <p:ph idx="1"/>
          </p:nvPr>
        </p:nvSpPr>
        <p:spPr>
          <a:xfrm>
            <a:off x="334963" y="1988715"/>
            <a:ext cx="11737975" cy="4392613"/>
          </a:xfrm>
        </p:spPr>
        <p:txBody>
          <a:bodyPr/>
          <a:lstStyle/>
          <a:p>
            <a:pPr eaLnBrk="1" hangingPunct="1">
              <a:lnSpc>
                <a:spcPct val="100000"/>
              </a:lnSpc>
            </a:pPr>
            <a:r>
              <a:rPr lang="en-US" altLang="en-US" sz="2600" b="1" dirty="0">
                <a:latin typeface="Times New Roman" panose="02020603050405020304" pitchFamily="18" charset="0"/>
                <a:cs typeface="Times New Roman" panose="02020603050405020304" pitchFamily="18" charset="0"/>
              </a:rPr>
              <a:t>Hue is just another word for color. Simply put: Each position around the color wheel represents a different hue.</a:t>
            </a:r>
          </a:p>
          <a:p>
            <a:pPr eaLnBrk="1" hangingPunct="1">
              <a:lnSpc>
                <a:spcPct val="100000"/>
              </a:lnSpc>
            </a:pPr>
            <a:r>
              <a:rPr lang="en-US" altLang="en-US" sz="2600" b="1" dirty="0">
                <a:latin typeface="Times New Roman" panose="02020603050405020304" pitchFamily="18" charset="0"/>
                <a:cs typeface="Times New Roman" panose="02020603050405020304" pitchFamily="18" charset="0"/>
              </a:rPr>
              <a:t>Hue</a:t>
            </a:r>
            <a:r>
              <a:rPr lang="en-US" altLang="en-US" sz="2600" dirty="0">
                <a:latin typeface="Times New Roman" panose="02020603050405020304" pitchFamily="18" charset="0"/>
                <a:cs typeface="Times New Roman" panose="02020603050405020304" pitchFamily="18" charset="0"/>
              </a:rPr>
              <a:t> is determined by the spectral wavelength of the light. </a:t>
            </a:r>
          </a:p>
          <a:p>
            <a:pPr lvl="2" eaLnBrk="1" hangingPunct="1">
              <a:lnSpc>
                <a:spcPct val="100000"/>
              </a:lnSpc>
              <a:buFont typeface="Wingdings" panose="05000000000000000000" pitchFamily="2" charset="2"/>
              <a:buChar char="Ø"/>
            </a:pPr>
            <a:r>
              <a:rPr lang="en-US" altLang="en-US" sz="2600" dirty="0">
                <a:solidFill>
                  <a:srgbClr val="0070C0"/>
                </a:solidFill>
                <a:latin typeface="Times New Roman" panose="02020603050405020304" pitchFamily="18" charset="0"/>
                <a:cs typeface="Times New Roman" panose="02020603050405020304" pitchFamily="18" charset="0"/>
              </a:rPr>
              <a:t>Blues</a:t>
            </a:r>
            <a:r>
              <a:rPr lang="en-US" altLang="en-US" sz="2600" dirty="0">
                <a:latin typeface="Times New Roman" panose="02020603050405020304" pitchFamily="18" charset="0"/>
                <a:cs typeface="Times New Roman" panose="02020603050405020304" pitchFamily="18" charset="0"/>
              </a:rPr>
              <a:t> have short wavelengths, </a:t>
            </a:r>
          </a:p>
          <a:p>
            <a:pPr lvl="2" eaLnBrk="1" hangingPunct="1">
              <a:lnSpc>
                <a:spcPct val="100000"/>
              </a:lnSpc>
              <a:buFont typeface="Wingdings" panose="05000000000000000000" pitchFamily="2" charset="2"/>
              <a:buChar char="Ø"/>
            </a:pPr>
            <a:r>
              <a:rPr lang="en-US" altLang="en-US" sz="2600" dirty="0">
                <a:solidFill>
                  <a:srgbClr val="00B050"/>
                </a:solidFill>
                <a:latin typeface="Times New Roman" panose="02020603050405020304" pitchFamily="18" charset="0"/>
                <a:cs typeface="Times New Roman" panose="02020603050405020304" pitchFamily="18" charset="0"/>
              </a:rPr>
              <a:t>greens</a:t>
            </a:r>
            <a:r>
              <a:rPr lang="en-US" altLang="en-US" sz="2600" dirty="0">
                <a:latin typeface="Times New Roman" panose="02020603050405020304" pitchFamily="18" charset="0"/>
                <a:cs typeface="Times New Roman" panose="02020603050405020304" pitchFamily="18" charset="0"/>
              </a:rPr>
              <a:t> medium </a:t>
            </a:r>
          </a:p>
          <a:p>
            <a:pPr lvl="2" eaLnBrk="1" hangingPunct="1">
              <a:lnSpc>
                <a:spcPct val="100000"/>
              </a:lnSpc>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and </a:t>
            </a:r>
            <a:r>
              <a:rPr lang="en-US" altLang="en-US" sz="2600" dirty="0">
                <a:solidFill>
                  <a:srgbClr val="FF0000"/>
                </a:solidFill>
                <a:latin typeface="Times New Roman" panose="02020603050405020304" pitchFamily="18" charset="0"/>
                <a:cs typeface="Times New Roman" panose="02020603050405020304" pitchFamily="18" charset="0"/>
              </a:rPr>
              <a:t>reds</a:t>
            </a:r>
            <a:r>
              <a:rPr lang="en-US" altLang="en-US" sz="2600" dirty="0">
                <a:latin typeface="Times New Roman" panose="02020603050405020304" pitchFamily="18" charset="0"/>
                <a:cs typeface="Times New Roman" panose="02020603050405020304" pitchFamily="18" charset="0"/>
              </a:rPr>
              <a:t> long. </a:t>
            </a:r>
          </a:p>
          <a:p>
            <a:pPr lvl="2" eaLnBrk="1" hangingPunct="1">
              <a:lnSpc>
                <a:spcPct val="100000"/>
              </a:lnSpc>
              <a:buFont typeface="Wingdings" panose="05000000000000000000" pitchFamily="2" charset="2"/>
              <a:buChar char="Ø"/>
            </a:pPr>
            <a:endParaRPr lang="en-US" altLang="en-US" sz="2600" dirty="0">
              <a:latin typeface="Times New Roman" panose="02020603050405020304" pitchFamily="18" charset="0"/>
              <a:cs typeface="Times New Roman" panose="02020603050405020304" pitchFamily="18" charset="0"/>
            </a:endParaRPr>
          </a:p>
          <a:p>
            <a:pPr lvl="1" eaLnBrk="1" hangingPunct="1">
              <a:lnSpc>
                <a:spcPct val="100000"/>
              </a:lnSpc>
            </a:pPr>
            <a:r>
              <a:rPr lang="en-US" altLang="en-US" sz="2600" dirty="0">
                <a:latin typeface="Times New Roman" panose="02020603050405020304" pitchFamily="18" charset="0"/>
                <a:cs typeface="Times New Roman" panose="02020603050405020304" pitchFamily="18" charset="0"/>
              </a:rPr>
              <a:t>Approximately </a:t>
            </a:r>
            <a:r>
              <a:rPr lang="en-US" altLang="en-US" sz="2600" b="1" dirty="0">
                <a:latin typeface="Times New Roman" panose="02020603050405020304" pitchFamily="18" charset="0"/>
                <a:cs typeface="Times New Roman" panose="02020603050405020304" pitchFamily="18" charset="0"/>
              </a:rPr>
              <a:t>150 different hues </a:t>
            </a:r>
            <a:r>
              <a:rPr lang="en-US" altLang="en-US" sz="2600" dirty="0">
                <a:latin typeface="Times New Roman" panose="02020603050405020304" pitchFamily="18" charset="0"/>
                <a:cs typeface="Times New Roman" panose="02020603050405020304" pitchFamily="18" charset="0"/>
              </a:rPr>
              <a:t>can be discriminated by the average person.</a:t>
            </a:r>
          </a:p>
          <a:p>
            <a:pPr eaLnBrk="1" hangingPunct="1">
              <a:lnSpc>
                <a:spcPct val="100000"/>
              </a:lnSpc>
            </a:pPr>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b="1" i="1">
                <a:solidFill>
                  <a:schemeClr val="tx1">
                    <a:lumMod val="75000"/>
                    <a:lumOff val="25000"/>
                  </a:schemeClr>
                </a:solidFill>
                <a:latin typeface="Futura Md BT"/>
              </a:rPr>
              <a:t>Perceiving color</a:t>
            </a:r>
            <a:endParaRPr lang="en-US" altLang="en-US">
              <a:solidFill>
                <a:schemeClr val="tx1">
                  <a:lumMod val="75000"/>
                  <a:lumOff val="25000"/>
                </a:schemeClr>
              </a:solidFill>
              <a:latin typeface="Futura Md BT"/>
            </a:endParaRPr>
          </a:p>
        </p:txBody>
      </p:sp>
      <p:sp>
        <p:nvSpPr>
          <p:cNvPr id="45059" name="Content Placeholder 2"/>
          <p:cNvSpPr>
            <a:spLocks noGrp="1" noChangeArrowheads="1"/>
          </p:cNvSpPr>
          <p:nvPr>
            <p:ph idx="1"/>
          </p:nvPr>
        </p:nvSpPr>
        <p:spPr>
          <a:xfrm>
            <a:off x="334963" y="1916113"/>
            <a:ext cx="11737975" cy="3384550"/>
          </a:xfrm>
        </p:spPr>
        <p:txBody>
          <a:bodyPr/>
          <a:lstStyle/>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Intensity</a:t>
            </a:r>
            <a:r>
              <a:rPr lang="en-US" altLang="en-US" sz="2600" dirty="0">
                <a:latin typeface="Times New Roman" panose="02020603050405020304" pitchFamily="18" charset="0"/>
                <a:cs typeface="Times New Roman" panose="02020603050405020304" pitchFamily="18" charset="0"/>
              </a:rPr>
              <a:t> is the brightness of the color, and</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a:latin typeface="Times New Roman" panose="02020603050405020304" pitchFamily="18" charset="0"/>
                <a:cs typeface="Times New Roman" panose="02020603050405020304" pitchFamily="18" charset="0"/>
              </a:rPr>
              <a:t>saturation</a:t>
            </a:r>
            <a:r>
              <a:rPr lang="en-US" altLang="en-US" sz="2600" dirty="0">
                <a:latin typeface="Times New Roman" panose="02020603050405020304" pitchFamily="18" charset="0"/>
                <a:cs typeface="Times New Roman" panose="02020603050405020304" pitchFamily="18" charset="0"/>
              </a:rPr>
              <a:t> is the amount of whiteness in the color.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By varying these two (intensity and saturation), we can perceive in the region of 7 million different </a:t>
            </a:r>
            <a:r>
              <a:rPr lang="en-US" altLang="en-US" sz="2600" dirty="0" err="1">
                <a:latin typeface="Times New Roman" panose="02020603050405020304" pitchFamily="18" charset="0"/>
                <a:cs typeface="Times New Roman" panose="02020603050405020304" pitchFamily="18" charset="0"/>
              </a:rPr>
              <a:t>colours</a:t>
            </a:r>
            <a:r>
              <a:rPr lang="en-US" altLang="en-US" sz="2600" dirty="0">
                <a:latin typeface="Times New Roman" panose="02020603050405020304" pitchFamily="18" charset="0"/>
                <a:cs typeface="Times New Roman" panose="02020603050405020304" pitchFamily="18" charset="0"/>
              </a:rPr>
              <a: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788988"/>
            <a:ext cx="10515600" cy="623887"/>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The Human</a:t>
            </a:r>
          </a:p>
        </p:txBody>
      </p:sp>
      <p:sp>
        <p:nvSpPr>
          <p:cNvPr id="18435" name="Content Placeholder 2"/>
          <p:cNvSpPr>
            <a:spLocks noGrp="1"/>
          </p:cNvSpPr>
          <p:nvPr>
            <p:ph idx="1"/>
          </p:nvPr>
        </p:nvSpPr>
        <p:spPr>
          <a:xfrm>
            <a:off x="479425" y="1773238"/>
            <a:ext cx="11449050" cy="4824412"/>
          </a:xfrm>
        </p:spPr>
        <p:txBody>
          <a:bodyPr rtlCol="0">
            <a:normAutofit/>
          </a:bodyPr>
          <a:lstStyle/>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human, the </a:t>
            </a:r>
            <a:r>
              <a:rPr lang="en-US" altLang="en-US" sz="2600" i="1" dirty="0">
                <a:solidFill>
                  <a:schemeClr val="tx1">
                    <a:lumMod val="75000"/>
                    <a:lumOff val="25000"/>
                  </a:schemeClr>
                </a:solidFill>
                <a:latin typeface="Times New Roman" panose="02020603050405020304" pitchFamily="18" charset="0"/>
                <a:cs typeface="Times New Roman" panose="02020603050405020304" pitchFamily="18" charset="0"/>
              </a:rPr>
              <a:t>user</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is, after all, the one whom computer systems are designed to assist.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The requirements of the user should therefore be our topmost priority.</a:t>
            </a:r>
          </a:p>
          <a:p>
            <a:pPr eaLnBrk="1" fontAlgn="auto" hangingPunct="1">
              <a:buFont typeface="Wingdings" panose="05000000000000000000" pitchFamily="2" charset="2"/>
              <a:buChar char="Ø"/>
              <a:defRPr/>
            </a:pP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In order to design something for someone, we need to understand their capabilities and limitations.</a:t>
            </a:r>
          </a:p>
          <a:p>
            <a:pPr eaLnBrk="1" fontAlgn="auto" hangingPunct="1">
              <a:buFont typeface="Wingdings" panose="05000000000000000000" pitchFamily="2" charset="2"/>
              <a:buChar char="Ø"/>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We need to know if there are things that they will find difficult or, even, impossible.</a:t>
            </a:r>
          </a:p>
          <a:p>
            <a:pPr eaLnBrk="1" fontAlgn="auto" hangingPunct="1">
              <a:buFont typeface="Wingdings" panose="05000000000000000000" pitchFamily="2" charset="2"/>
              <a:buChar char="Ø"/>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It will also help us to know what people find easy and how we can help them to do difficult things</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b="1" i="1">
                <a:solidFill>
                  <a:schemeClr val="tx1">
                    <a:lumMod val="75000"/>
                    <a:lumOff val="25000"/>
                  </a:schemeClr>
                </a:solidFill>
                <a:latin typeface="Futura Md BT"/>
              </a:rPr>
              <a:t>Perceiving color</a:t>
            </a:r>
            <a:endParaRPr lang="en-US" altLang="en-US">
              <a:solidFill>
                <a:schemeClr val="tx1">
                  <a:lumMod val="75000"/>
                  <a:lumOff val="25000"/>
                </a:schemeClr>
              </a:solidFill>
              <a:latin typeface="Futura Md BT"/>
            </a:endParaRPr>
          </a:p>
        </p:txBody>
      </p:sp>
      <p:sp>
        <p:nvSpPr>
          <p:cNvPr id="45059" name="Content Placeholder 2"/>
          <p:cNvSpPr>
            <a:spLocks noGrp="1" noChangeArrowheads="1"/>
          </p:cNvSpPr>
          <p:nvPr>
            <p:ph idx="1"/>
          </p:nvPr>
        </p:nvSpPr>
        <p:spPr>
          <a:xfrm>
            <a:off x="334963" y="1916112"/>
            <a:ext cx="11737975" cy="4105175"/>
          </a:xfrm>
        </p:spPr>
        <p:txBody>
          <a:bodyPr/>
          <a:lstStyle/>
          <a:p>
            <a:pPr eaLnBrk="1" hangingPunct="1"/>
            <a:r>
              <a:rPr lang="en-US" altLang="en-US" sz="2600" dirty="0">
                <a:latin typeface="Times New Roman" panose="02020603050405020304" pitchFamily="18" charset="0"/>
                <a:cs typeface="Times New Roman" panose="02020603050405020304" pitchFamily="18" charset="0"/>
              </a:rPr>
              <a:t>The eye perceives color because the </a:t>
            </a:r>
            <a:r>
              <a:rPr lang="en-US" altLang="en-US" sz="2600" b="1" dirty="0">
                <a:latin typeface="Times New Roman" panose="02020603050405020304" pitchFamily="18" charset="0"/>
                <a:cs typeface="Times New Roman" panose="02020603050405020304" pitchFamily="18" charset="0"/>
              </a:rPr>
              <a:t>cones</a:t>
            </a:r>
            <a:r>
              <a:rPr lang="en-US" altLang="en-US" sz="2600" dirty="0">
                <a:latin typeface="Times New Roman" panose="02020603050405020304" pitchFamily="18" charset="0"/>
                <a:cs typeface="Times New Roman" panose="02020603050405020304" pitchFamily="18" charset="0"/>
              </a:rPr>
              <a:t> are sensitive to light of different wavelengths.</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a:latin typeface="Times New Roman" panose="02020603050405020304" pitchFamily="18" charset="0"/>
                <a:cs typeface="Times New Roman" panose="02020603050405020304" pitchFamily="18" charset="0"/>
              </a:rPr>
              <a:t>There are three different types of cone, each sensitive to a different color (blue, green and red).</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3918204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b="1" i="1">
                <a:solidFill>
                  <a:schemeClr val="tx1">
                    <a:lumMod val="75000"/>
                    <a:lumOff val="25000"/>
                  </a:schemeClr>
                </a:solidFill>
                <a:latin typeface="Futura Md BT"/>
              </a:rPr>
              <a:t>Perceiving color</a:t>
            </a:r>
            <a:endParaRPr lang="en-US" altLang="en-US">
              <a:solidFill>
                <a:schemeClr val="tx1">
                  <a:lumMod val="75000"/>
                  <a:lumOff val="25000"/>
                </a:schemeClr>
              </a:solidFill>
              <a:latin typeface="Futura Md BT"/>
            </a:endParaRPr>
          </a:p>
        </p:txBody>
      </p:sp>
      <p:sp>
        <p:nvSpPr>
          <p:cNvPr id="46083" name="Content Placeholder 2"/>
          <p:cNvSpPr>
            <a:spLocks noGrp="1" noChangeArrowheads="1"/>
          </p:cNvSpPr>
          <p:nvPr>
            <p:ph idx="1"/>
          </p:nvPr>
        </p:nvSpPr>
        <p:spPr>
          <a:xfrm>
            <a:off x="334963" y="1412875"/>
            <a:ext cx="11737975" cy="5416550"/>
          </a:xfrm>
        </p:spPr>
        <p:txBody>
          <a:bodyPr/>
          <a:lstStyle/>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 </a:t>
            </a:r>
          </a:p>
          <a:p>
            <a:pPr eaLnBrk="1" hangingPunct="1"/>
            <a:r>
              <a:rPr lang="en-US" altLang="en-US" sz="2600" b="1" dirty="0">
                <a:latin typeface="Times New Roman" panose="02020603050405020304" pitchFamily="18" charset="0"/>
                <a:cs typeface="Times New Roman" panose="02020603050405020304" pitchFamily="18" charset="0"/>
              </a:rPr>
              <a:t>However, the number of </a:t>
            </a:r>
            <a:r>
              <a:rPr lang="en-US" altLang="en-US" sz="2600" b="1" dirty="0" err="1">
                <a:latin typeface="Times New Roman" panose="02020603050405020304" pitchFamily="18" charset="0"/>
                <a:cs typeface="Times New Roman" panose="02020603050405020304" pitchFamily="18" charset="0"/>
              </a:rPr>
              <a:t>colours</a:t>
            </a:r>
            <a:r>
              <a:rPr lang="en-US" altLang="en-US" sz="2600" b="1" dirty="0">
                <a:latin typeface="Times New Roman" panose="02020603050405020304" pitchFamily="18" charset="0"/>
                <a:cs typeface="Times New Roman" panose="02020603050405020304" pitchFamily="18" charset="0"/>
              </a:rPr>
              <a:t> that can be identified by an individual without training is far fewer (in the region of 10).</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around 8% of males and 1% of females suffer from color blindness, most commonly being unable to discriminate between red and green.</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fontAlgn="auto" hangingPunct="1">
              <a:spcAft>
                <a:spcPts val="0"/>
              </a:spcAft>
              <a:defRPr/>
            </a:pPr>
            <a:r>
              <a:rPr lang="en-US" altLang="en-US" i="1">
                <a:solidFill>
                  <a:schemeClr val="tx1">
                    <a:lumMod val="75000"/>
                    <a:lumOff val="25000"/>
                  </a:schemeClr>
                </a:solidFill>
                <a:latin typeface="Futura Md BT"/>
              </a:rPr>
              <a:t>The capabilities and limitations of visual processing</a:t>
            </a:r>
            <a:endParaRPr lang="en-US" altLang="en-US">
              <a:solidFill>
                <a:schemeClr val="tx1">
                  <a:lumMod val="75000"/>
                  <a:lumOff val="25000"/>
                </a:schemeClr>
              </a:solidFill>
              <a:latin typeface="Futura Md BT"/>
            </a:endParaRPr>
          </a:p>
        </p:txBody>
      </p:sp>
      <p:sp>
        <p:nvSpPr>
          <p:cNvPr id="3" name="Content Placeholder 2"/>
          <p:cNvSpPr>
            <a:spLocks noGrp="1"/>
          </p:cNvSpPr>
          <p:nvPr>
            <p:ph idx="1"/>
          </p:nvPr>
        </p:nvSpPr>
        <p:spPr>
          <a:xfrm>
            <a:off x="838200" y="1825625"/>
            <a:ext cx="10874375" cy="4772025"/>
          </a:xfrm>
        </p:spPr>
        <p:txBody>
          <a:bodyPr rtlCol="0">
            <a:noAutofit/>
          </a:bodyPr>
          <a:lstStyle/>
          <a:p>
            <a:pPr marL="91440" indent="-91440" eaLnBrk="1" fontAlgn="auto" hangingPunct="1">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Visual processing involves the transformation and interpretation of a complete image, from the light that is thrown onto the retina</a:t>
            </a: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This ability to interpret and exploit our </a:t>
            </a: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expectations</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can be used to resolve ambiguity.</a:t>
            </a: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For example, consider the image shown </a:t>
            </a: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in Figure 1 </a:t>
            </a:r>
            <a:r>
              <a:rPr lang="en-US" sz="2600" b="1" dirty="0">
                <a:solidFill>
                  <a:srgbClr val="002060"/>
                </a:solidFill>
                <a:latin typeface="Times New Roman" panose="02020603050405020304" pitchFamily="18" charset="0"/>
                <a:cs typeface="Times New Roman" panose="02020603050405020304" pitchFamily="18" charset="0"/>
              </a:rPr>
              <a:t>What do you perceive?</a:t>
            </a:r>
          </a:p>
          <a:p>
            <a:pPr marL="0" indent="0" eaLnBrk="1" fontAlgn="auto" hangingPunct="1">
              <a:buNone/>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Now consider </a:t>
            </a: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Figure 2 and Figure 3</a:t>
            </a:r>
          </a:p>
          <a:p>
            <a:pPr marL="91440" indent="-91440" eaLnBrk="1" fontAlgn="auto" hangingPunct="1">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endParaRPr 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a:xfrm>
            <a:off x="838200" y="788989"/>
            <a:ext cx="10515600" cy="911820"/>
          </a:xfrm>
        </p:spPr>
        <p:txBody>
          <a:bodyPr>
            <a:normAutofit fontScale="90000"/>
          </a:bodyPr>
          <a:lstStyle/>
          <a:p>
            <a:pPr eaLnBrk="1" fontAlgn="auto" hangingPunct="1">
              <a:spcAft>
                <a:spcPts val="0"/>
              </a:spcAft>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This ability to interpret and exploit our expectations can be used to resolve ambiguity. consider the image shown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in Figure 1 </a:t>
            </a:r>
            <a:b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altLang="en-US" sz="2600" dirty="0">
              <a:solidFill>
                <a:schemeClr val="tx1">
                  <a:lumMod val="75000"/>
                  <a:lumOff val="25000"/>
                </a:schemeClr>
              </a:solidFill>
              <a:latin typeface="Futura Md BT"/>
            </a:endParaRPr>
          </a:p>
        </p:txBody>
      </p:sp>
      <p:pic>
        <p:nvPicPr>
          <p:cNvPr id="48131" name="Content Placeholder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1209" t="31284" r="39014" b="29631"/>
          <a:stretch>
            <a:fillRect/>
          </a:stretch>
        </p:blipFill>
        <p:spPr>
          <a:xfrm>
            <a:off x="2782888" y="2133600"/>
            <a:ext cx="5113337" cy="4024313"/>
          </a:xfrm>
        </p:spPr>
      </p:pic>
      <p:sp>
        <p:nvSpPr>
          <p:cNvPr id="48132" name="TextBox 9"/>
          <p:cNvSpPr txBox="1">
            <a:spLocks noChangeArrowheads="1"/>
          </p:cNvSpPr>
          <p:nvPr/>
        </p:nvSpPr>
        <p:spPr bwMode="auto">
          <a:xfrm>
            <a:off x="3216275" y="5938838"/>
            <a:ext cx="496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Figure 1: What do you perceive?</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p:cNvSpPr>
            <a:spLocks noGrp="1"/>
          </p:cNvSpPr>
          <p:nvPr>
            <p:ph type="title"/>
          </p:nvPr>
        </p:nvSpPr>
        <p:spPr>
          <a:xfrm>
            <a:off x="1096963" y="287338"/>
            <a:ext cx="10058400" cy="1449387"/>
          </a:xfrm>
        </p:spPr>
        <p:txBody>
          <a:bodyPr/>
          <a:lstStyle/>
          <a:p>
            <a:pPr algn="ctr" eaLnBrk="1" fontAlgn="auto" hangingPunct="1">
              <a:spcAft>
                <a:spcPts val="0"/>
              </a:spcAft>
              <a:defRPr/>
            </a:pPr>
            <a:r>
              <a:rPr lang="en-US" altLang="en-US" dirty="0">
                <a:solidFill>
                  <a:schemeClr val="tx1">
                    <a:lumMod val="75000"/>
                    <a:lumOff val="25000"/>
                  </a:schemeClr>
                </a:solidFill>
                <a:latin typeface="Futura Md BT"/>
              </a:rPr>
              <a:t>What do you perceive?</a:t>
            </a:r>
          </a:p>
        </p:txBody>
      </p:sp>
      <p:pic>
        <p:nvPicPr>
          <p:cNvPr id="49155" name="Content Placeholder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36156" t="32828" r="30492" b="20209"/>
          <a:stretch>
            <a:fillRect/>
          </a:stretch>
        </p:blipFill>
        <p:spPr>
          <a:xfrm>
            <a:off x="695325" y="1905000"/>
            <a:ext cx="4824413" cy="3395663"/>
          </a:xfrm>
        </p:spPr>
      </p:pic>
      <p:pic>
        <p:nvPicPr>
          <p:cNvPr id="49156" name="Content Placeholder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33272" t="17996" r="36156" b="41927"/>
          <a:stretch>
            <a:fillRect/>
          </a:stretch>
        </p:blipFill>
        <p:spPr>
          <a:xfrm>
            <a:off x="6672263" y="2128838"/>
            <a:ext cx="3816350" cy="2813050"/>
          </a:xfrm>
        </p:spPr>
      </p:pic>
      <p:sp>
        <p:nvSpPr>
          <p:cNvPr id="49157" name="TextBox 9"/>
          <p:cNvSpPr txBox="1">
            <a:spLocks noChangeArrowheads="1"/>
          </p:cNvSpPr>
          <p:nvPr/>
        </p:nvSpPr>
        <p:spPr bwMode="auto">
          <a:xfrm>
            <a:off x="2279650" y="5300663"/>
            <a:ext cx="7561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cs typeface="Arial" panose="020B0604020202020204" pitchFamily="34" charset="0"/>
              </a:rPr>
              <a:t>Figures 2 and 3: What do you perceive?</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Optical Illusion</a:t>
            </a:r>
          </a:p>
        </p:txBody>
      </p:sp>
      <p:sp>
        <p:nvSpPr>
          <p:cNvPr id="50179" name="Content Placeholder 2"/>
          <p:cNvSpPr>
            <a:spLocks noGrp="1" noChangeArrowheads="1"/>
          </p:cNvSpPr>
          <p:nvPr>
            <p:ph idx="1"/>
          </p:nvPr>
        </p:nvSpPr>
        <p:spPr/>
        <p:txBody>
          <a:bodyPr/>
          <a:lstStyle/>
          <a:p>
            <a:pPr eaLnBrk="1" hangingPunct="1"/>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context</a:t>
            </a:r>
            <a:r>
              <a:rPr lang="en-US" altLang="en-US" sz="2600" dirty="0">
                <a:latin typeface="Times New Roman" panose="02020603050405020304" pitchFamily="18" charset="0"/>
                <a:cs typeface="Times New Roman" panose="02020603050405020304" pitchFamily="18" charset="0"/>
              </a:rPr>
              <a:t> in which the object appears allows our expectations to clearly disambiguate the interpretation of the object, as either a </a:t>
            </a:r>
            <a:r>
              <a:rPr lang="en-US" altLang="en-US" sz="2600" b="1" dirty="0">
                <a:latin typeface="Times New Roman" panose="02020603050405020304" pitchFamily="18" charset="0"/>
                <a:cs typeface="Times New Roman" panose="02020603050405020304" pitchFamily="18" charset="0"/>
              </a:rPr>
              <a:t>B or a 13.</a:t>
            </a:r>
          </a:p>
          <a:p>
            <a:pPr marL="0" indent="0" eaLnBrk="1" hangingPunct="1">
              <a:buNone/>
            </a:pPr>
            <a:endParaRPr lang="en-US" altLang="en-US" sz="2600" b="1"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However, it can also create </a:t>
            </a:r>
            <a:r>
              <a:rPr lang="en-US" altLang="en-US" sz="2600" dirty="0">
                <a:solidFill>
                  <a:srgbClr val="FF0000"/>
                </a:solidFill>
                <a:latin typeface="Times New Roman" panose="02020603050405020304" pitchFamily="18" charset="0"/>
                <a:cs typeface="Times New Roman" panose="02020603050405020304" pitchFamily="18" charset="0"/>
              </a:rPr>
              <a:t>optical illusions</a:t>
            </a:r>
            <a:r>
              <a:rPr lang="en-US" altLang="en-US" sz="2600" dirty="0">
                <a:latin typeface="Times New Roman" panose="02020603050405020304" pitchFamily="18" charset="0"/>
                <a:cs typeface="Times New Roman" panose="02020603050405020304" pitchFamily="18" charset="0"/>
              </a:rPr>
              <a:t>. </a:t>
            </a:r>
          </a:p>
          <a:p>
            <a:pPr eaLnBrk="1" hangingPunct="1"/>
            <a:r>
              <a:rPr lang="en-US" altLang="en-US" sz="2600" dirty="0">
                <a:latin typeface="Times New Roman" panose="02020603050405020304" pitchFamily="18" charset="0"/>
                <a:cs typeface="Times New Roman" panose="02020603050405020304" pitchFamily="18" charset="0"/>
              </a:rPr>
              <a:t>For example, consider Figure 4</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eaLnBrk="1" fontAlgn="auto" hangingPunct="1">
              <a:spcAft>
                <a:spcPts val="0"/>
              </a:spcAft>
              <a:defRPr/>
            </a:pPr>
            <a:r>
              <a:rPr lang="en-US" altLang="en-US" sz="2800">
                <a:solidFill>
                  <a:schemeClr val="tx1">
                    <a:lumMod val="75000"/>
                    <a:lumOff val="25000"/>
                  </a:schemeClr>
                </a:solidFill>
                <a:latin typeface="Times New Roman" panose="02020603050405020304" pitchFamily="18" charset="0"/>
                <a:cs typeface="Times New Roman" panose="02020603050405020304" pitchFamily="18" charset="0"/>
              </a:rPr>
              <a:t>Figure 4: Which line is longer?</a:t>
            </a:r>
            <a:br>
              <a:rPr lang="en-US" altLang="en-US" sz="2800">
                <a:solidFill>
                  <a:schemeClr val="tx1">
                    <a:lumMod val="75000"/>
                    <a:lumOff val="25000"/>
                  </a:schemeClr>
                </a:solidFill>
                <a:latin typeface="Times New Roman" panose="02020603050405020304" pitchFamily="18" charset="0"/>
                <a:cs typeface="Times New Roman" panose="02020603050405020304" pitchFamily="18" charset="0"/>
              </a:rPr>
            </a:br>
            <a:endParaRPr lang="en-US" altLang="en-US">
              <a:solidFill>
                <a:schemeClr val="tx1">
                  <a:lumMod val="75000"/>
                  <a:lumOff val="25000"/>
                </a:schemeClr>
              </a:solidFill>
              <a:latin typeface="Futura Md BT"/>
            </a:endParaRPr>
          </a:p>
        </p:txBody>
      </p:sp>
      <p:sp>
        <p:nvSpPr>
          <p:cNvPr id="51203" name="Content Placeholder 2"/>
          <p:cNvSpPr>
            <a:spLocks noGrp="1" noChangeArrowheads="1"/>
          </p:cNvSpPr>
          <p:nvPr>
            <p:ph idx="1"/>
          </p:nvPr>
        </p:nvSpPr>
        <p:spPr/>
        <p:txBody>
          <a:bodyPr/>
          <a:lstStyle/>
          <a:p>
            <a:pPr eaLnBrk="1" hangingPunct="1"/>
            <a:endParaRPr lang="en-US" altLang="en-US"/>
          </a:p>
        </p:txBody>
      </p:sp>
      <p:pic>
        <p:nvPicPr>
          <p:cNvPr id="51204" name="Picture 4"/>
          <p:cNvPicPr>
            <a:picLocks noChangeAspect="1"/>
          </p:cNvPicPr>
          <p:nvPr/>
        </p:nvPicPr>
        <p:blipFill>
          <a:blip r:embed="rId2">
            <a:extLst>
              <a:ext uri="{28A0092B-C50C-407E-A947-70E740481C1C}">
                <a14:useLocalDpi xmlns:a14="http://schemas.microsoft.com/office/drawing/2010/main" val="0"/>
              </a:ext>
            </a:extLst>
          </a:blip>
          <a:srcRect l="31737" t="23422" r="38931" b="40157"/>
          <a:stretch>
            <a:fillRect/>
          </a:stretch>
        </p:blipFill>
        <p:spPr bwMode="auto">
          <a:xfrm>
            <a:off x="1200150" y="1300163"/>
            <a:ext cx="83883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Optical Illusion</a:t>
            </a:r>
          </a:p>
        </p:txBody>
      </p:sp>
      <p:sp>
        <p:nvSpPr>
          <p:cNvPr id="43011" name="Content Placeholder 2"/>
          <p:cNvSpPr>
            <a:spLocks noGrp="1"/>
          </p:cNvSpPr>
          <p:nvPr>
            <p:ph idx="1"/>
          </p:nvPr>
        </p:nvSpPr>
        <p:spPr>
          <a:xfrm>
            <a:off x="557213" y="1487080"/>
            <a:ext cx="10796587" cy="4759325"/>
          </a:xfrm>
        </p:spPr>
        <p:txBody>
          <a:bodyPr rtlCol="0">
            <a:no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Most people when presented with this will say that the top line is longer than the bottom. </a:t>
            </a: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In fact, the two lines are the same length</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91440" indent="-91440" eaLnBrk="1" fontAlgn="auto" hangingPunct="1">
              <a:defRPr/>
            </a:pPr>
            <a:r>
              <a:rPr lang="en-US" altLang="en-US" sz="2600" dirty="0">
                <a:solidFill>
                  <a:srgbClr val="FF0000"/>
                </a:solidFill>
                <a:latin typeface="Times New Roman" panose="02020603050405020304" pitchFamily="18" charset="0"/>
                <a:cs typeface="Times New Roman" panose="02020603050405020304" pitchFamily="18" charset="0"/>
              </a:rPr>
              <a:t>This may be due to a false application of the law of size constancy</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the top line appears like a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concave</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edge, the bottom like a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convex</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edge. The former therefore seems further away than the latter and is therefore scaled to appear larger.</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 similar illusion is the </a:t>
            </a:r>
            <a:r>
              <a:rPr lang="en-US" altLang="en-US" sz="2600" dirty="0" err="1">
                <a:solidFill>
                  <a:schemeClr val="tx1">
                    <a:lumMod val="75000"/>
                    <a:lumOff val="25000"/>
                  </a:schemeClr>
                </a:solidFill>
                <a:latin typeface="Times New Roman" panose="02020603050405020304" pitchFamily="18" charset="0"/>
                <a:cs typeface="Times New Roman" panose="02020603050405020304" pitchFamily="18" charset="0"/>
              </a:rPr>
              <a:t>Ponzo</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illusion (Figure 5).  Here the top line appears longer, owing to the distance effect although both lines are the same length. </a:t>
            </a:r>
          </a:p>
          <a:p>
            <a:pPr marL="91440" indent="-91440" eaLnBrk="1" fontAlgn="auto" hangingPunct="1">
              <a:defRPr/>
            </a:pPr>
            <a:r>
              <a:rPr lang="en-US" altLang="en-US" sz="2600" dirty="0">
                <a:solidFill>
                  <a:srgbClr val="FF0000"/>
                </a:solidFill>
                <a:latin typeface="Times New Roman" panose="02020603050405020304" pitchFamily="18" charset="0"/>
                <a:cs typeface="Times New Roman" panose="02020603050405020304" pitchFamily="18" charset="0"/>
              </a:rPr>
              <a:t>These illusions demonstrate that our perception of size is not completely reliable.</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Times New Roman" panose="02020603050405020304" pitchFamily="18" charset="0"/>
                <a:cs typeface="Times New Roman" panose="02020603050405020304" pitchFamily="18" charset="0"/>
              </a:rPr>
              <a:t>Ponzo illusion</a:t>
            </a:r>
            <a:endParaRPr lang="en-US" altLang="en-US">
              <a:solidFill>
                <a:schemeClr val="tx1">
                  <a:lumMod val="75000"/>
                  <a:lumOff val="25000"/>
                </a:schemeClr>
              </a:solidFill>
              <a:latin typeface="Futura Md BT"/>
            </a:endParaRPr>
          </a:p>
        </p:txBody>
      </p:sp>
      <p:pic>
        <p:nvPicPr>
          <p:cNvPr id="53251"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471" t="21445" r="36333" b="12323"/>
          <a:stretch>
            <a:fillRect/>
          </a:stretch>
        </p:blipFill>
        <p:spPr>
          <a:xfrm>
            <a:off x="4583113" y="1752600"/>
            <a:ext cx="3457575" cy="4125913"/>
          </a:xfrm>
        </p:spPr>
      </p:pic>
      <p:sp>
        <p:nvSpPr>
          <p:cNvPr id="53252" name="TextBox 5"/>
          <p:cNvSpPr txBox="1">
            <a:spLocks noChangeArrowheads="1"/>
          </p:cNvSpPr>
          <p:nvPr/>
        </p:nvSpPr>
        <p:spPr bwMode="auto">
          <a:xfrm>
            <a:off x="4800600" y="5875338"/>
            <a:ext cx="3024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cs typeface="Arial" panose="020B0604020202020204" pitchFamily="34" charset="0"/>
              </a:rPr>
              <a:t>Figure 5</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66800" y="280987"/>
            <a:ext cx="10058400" cy="987773"/>
          </a:xfrm>
        </p:spPr>
        <p:txBody>
          <a:bodyPr/>
          <a:lstStyle/>
          <a:p>
            <a:pPr algn="ctr" eaLnBrk="1" fontAlgn="auto" hangingPunct="1">
              <a:spcAft>
                <a:spcPts val="0"/>
              </a:spcAft>
              <a:defRPr/>
            </a:pPr>
            <a:r>
              <a:rPr lang="en-US" altLang="en-US" dirty="0">
                <a:solidFill>
                  <a:schemeClr val="tx1">
                    <a:lumMod val="75000"/>
                    <a:lumOff val="25000"/>
                  </a:schemeClr>
                </a:solidFill>
                <a:latin typeface="Futura Md BT"/>
              </a:rPr>
              <a:t>Proofreading illusion</a:t>
            </a:r>
          </a:p>
        </p:txBody>
      </p:sp>
      <p:sp>
        <p:nvSpPr>
          <p:cNvPr id="45059" name="Content Placeholder 4"/>
          <p:cNvSpPr>
            <a:spLocks noGrp="1"/>
          </p:cNvSpPr>
          <p:nvPr>
            <p:ph sz="half" idx="1"/>
          </p:nvPr>
        </p:nvSpPr>
        <p:spPr>
          <a:xfrm>
            <a:off x="495454" y="1185069"/>
            <a:ext cx="5611812" cy="4772025"/>
          </a:xfrm>
        </p:spPr>
        <p:txBody>
          <a:bodyPr rtlCol="0">
            <a:no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Another illusion created by our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expectations</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compensating an image is 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proofreading illusion. </a:t>
            </a: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Read the text in Figure 6 quickly. What does it say? </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Most people reading this rapidly will read it correctly, although closer inspection shows that </a:t>
            </a:r>
            <a:r>
              <a:rPr lang="en-US" altLang="en-US" sz="2600" dirty="0">
                <a:solidFill>
                  <a:srgbClr val="FF0000"/>
                </a:solidFill>
                <a:latin typeface="Times New Roman" panose="02020603050405020304" pitchFamily="18" charset="0"/>
                <a:cs typeface="Times New Roman" panose="02020603050405020304" pitchFamily="18" charset="0"/>
              </a:rPr>
              <a:t>the word ‘the’ is repeated in the second and third line.</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These are just a few examples of how 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visual system compensates and sometimes overcompensates</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to allow us to perceive the world around us.</a:t>
            </a:r>
          </a:p>
        </p:txBody>
      </p:sp>
      <p:pic>
        <p:nvPicPr>
          <p:cNvPr id="54276" name="Content Placeholder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2154" t="17996" r="22260" b="25153"/>
          <a:stretch>
            <a:fillRect/>
          </a:stretch>
        </p:blipFill>
        <p:spPr>
          <a:xfrm>
            <a:off x="6300788" y="2276475"/>
            <a:ext cx="4826000" cy="2520950"/>
          </a:xfrm>
        </p:spPr>
      </p:pic>
      <p:sp>
        <p:nvSpPr>
          <p:cNvPr id="54277" name="TextBox 7"/>
          <p:cNvSpPr txBox="1">
            <a:spLocks noChangeArrowheads="1"/>
          </p:cNvSpPr>
          <p:nvPr/>
        </p:nvSpPr>
        <p:spPr bwMode="auto">
          <a:xfrm>
            <a:off x="6600825" y="5084763"/>
            <a:ext cx="475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cs typeface="Arial" panose="020B0604020202020204" pitchFamily="34" charset="0"/>
              </a:rPr>
              <a:t>Figure 6: Is this text correct?</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788988"/>
            <a:ext cx="10515600" cy="623887"/>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The Human</a:t>
            </a:r>
          </a:p>
        </p:txBody>
      </p:sp>
      <p:sp>
        <p:nvSpPr>
          <p:cNvPr id="18435" name="Content Placeholder 2"/>
          <p:cNvSpPr>
            <a:spLocks noGrp="1"/>
          </p:cNvSpPr>
          <p:nvPr>
            <p:ph idx="1"/>
          </p:nvPr>
        </p:nvSpPr>
        <p:spPr>
          <a:xfrm>
            <a:off x="479425" y="1773238"/>
            <a:ext cx="11449050" cy="4824412"/>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This lecture looks at aspects of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cognitive psychology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which have a bearing on the use of computer systems: </a:t>
            </a:r>
          </a:p>
          <a:p>
            <a:pPr marL="383540" lvl="1"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how humans perceive the world around them, </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how they store and process information and solve problems, </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and how they physically manipulate objects.</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p:txBody>
          <a:bodyPr/>
          <a:lstStyle/>
          <a:p>
            <a:pPr algn="ctr" eaLnBrk="1" fontAlgn="auto" hangingPunct="1">
              <a:spcAft>
                <a:spcPts val="0"/>
              </a:spcAft>
              <a:defRPr/>
            </a:pPr>
            <a:r>
              <a:rPr lang="en-US" altLang="en-GH" dirty="0">
                <a:solidFill>
                  <a:schemeClr val="tx1">
                    <a:lumMod val="75000"/>
                    <a:lumOff val="25000"/>
                  </a:schemeClr>
                </a:solidFill>
                <a:latin typeface="Futura Md BT"/>
              </a:rPr>
              <a:t>Assignment</a:t>
            </a:r>
          </a:p>
        </p:txBody>
      </p:sp>
      <p:sp>
        <p:nvSpPr>
          <p:cNvPr id="9" name="Content Placeholder 8"/>
          <p:cNvSpPr>
            <a:spLocks noGrp="1"/>
          </p:cNvSpPr>
          <p:nvPr>
            <p:ph idx="1"/>
          </p:nvPr>
        </p:nvSpPr>
        <p:spPr/>
        <p:txBody>
          <a:bodyPr rtlCol="0">
            <a:normAutofit/>
          </a:bodyPr>
          <a:lstStyle/>
          <a:p>
            <a:pPr marL="91440" indent="-91440" eaLnBrk="1" fontAlgn="auto" hangingPunct="1">
              <a:defRPr/>
            </a:pPr>
            <a:endParaRPr lang="en-US" sz="2600" dirty="0">
              <a:solidFill>
                <a:schemeClr val="tx1">
                  <a:lumMod val="75000"/>
                  <a:lumOff val="25000"/>
                </a:schemeClr>
              </a:solidFill>
            </a:endParaRPr>
          </a:p>
          <a:p>
            <a:pPr marL="0" indent="0" eaLnBrk="1" fontAlgn="auto" hangingPunct="1">
              <a:buNone/>
              <a:defRPr/>
            </a:pPr>
            <a:endParaRPr lang="en-US" sz="2600" dirty="0">
              <a:solidFill>
                <a:schemeClr val="tx1">
                  <a:lumMod val="75000"/>
                  <a:lumOff val="25000"/>
                </a:schemeClr>
              </a:solidFill>
            </a:endParaRPr>
          </a:p>
          <a:p>
            <a:pPr marL="0" indent="0" eaLnBrk="1" fontAlgn="auto" hangingPunct="1">
              <a:buFont typeface="Arial" panose="020B0604020202020204" pitchFamily="34" charset="0"/>
              <a:buNone/>
              <a:defRPr/>
            </a:pPr>
            <a:r>
              <a:rPr lang="en-US" sz="2600" dirty="0">
                <a:solidFill>
                  <a:schemeClr val="tx1">
                    <a:lumMod val="75000"/>
                    <a:lumOff val="25000"/>
                  </a:schemeClr>
                </a:solidFill>
              </a:rPr>
              <a:t>The human eye has quite a number of limitations. Explain any three of these and discuss how and why these limitations should be taken into consideration when designing visual interfaces</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5"/>
          <p:cNvSpPr>
            <a:spLocks noGrp="1"/>
          </p:cNvSpPr>
          <p:nvPr>
            <p:ph type="title"/>
          </p:nvPr>
        </p:nvSpPr>
        <p:spPr>
          <a:xfrm>
            <a:off x="838200" y="788988"/>
            <a:ext cx="10515600" cy="479425"/>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Hearing</a:t>
            </a:r>
          </a:p>
        </p:txBody>
      </p:sp>
      <p:sp>
        <p:nvSpPr>
          <p:cNvPr id="47107" name="Content Placeholder 6"/>
          <p:cNvSpPr>
            <a:spLocks noGrp="1"/>
          </p:cNvSpPr>
          <p:nvPr>
            <p:ph idx="1"/>
          </p:nvPr>
        </p:nvSpPr>
        <p:spPr>
          <a:xfrm>
            <a:off x="838200" y="1916113"/>
            <a:ext cx="11018838" cy="4543425"/>
          </a:xfrm>
        </p:spPr>
        <p:txBody>
          <a:bodyPr rtlCol="0">
            <a:no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sense of hearing is often considered secondary to sight, but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we tend to underestimate the amount of information that we receive through our ears</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Close your eyes for a moment and listen. What sounds can you hear? Where are they coming from? What or who is making them? </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When I sit at my desk I can hear cars passing on the road outside, I can also tell </a:t>
            </a:r>
            <a:r>
              <a:rPr lang="en-US" altLang="en-US" sz="2600" i="1" dirty="0">
                <a:solidFill>
                  <a:schemeClr val="tx1">
                    <a:lumMod val="75000"/>
                    <a:lumOff val="25000"/>
                  </a:schemeClr>
                </a:solidFill>
                <a:latin typeface="Times New Roman" panose="02020603050405020304" pitchFamily="18" charset="0"/>
                <a:cs typeface="Times New Roman" panose="02020603050405020304" pitchFamily="18" charset="0"/>
              </a:rPr>
              <a:t>where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sounds are coming from, and estimate how far away they are.</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So from the sounds I hear, I can tell that a car is passing on a particular road near my office, and which direction it is travelling in. </a:t>
            </a: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The auditory system can convey a lot of information about our environment.</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Sound</a:t>
            </a:r>
          </a:p>
        </p:txBody>
      </p:sp>
      <p:sp>
        <p:nvSpPr>
          <p:cNvPr id="48131" name="Content Placeholder 2"/>
          <p:cNvSpPr>
            <a:spLocks noGrp="1"/>
          </p:cNvSpPr>
          <p:nvPr>
            <p:ph idx="1"/>
          </p:nvPr>
        </p:nvSpPr>
        <p:spPr>
          <a:xfrm>
            <a:off x="557213" y="1736725"/>
            <a:ext cx="11299825" cy="4645025"/>
          </a:xfrm>
        </p:spPr>
        <p:txBody>
          <a:bodyPr rtlCol="0">
            <a:noAutofit/>
          </a:bodyPr>
          <a:lstStyle/>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sound can convey a remarkable amount of information.</a:t>
            </a: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It is underestimated for its potential in interface design, usually being confined to warning sounds and notifications. </a:t>
            </a: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exception is multimedia, which may include music, voice commentary and sound effects. </a:t>
            </a: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However, the ear can differentiate quite subtle sound changes and can recognize familiar sounds without concentrating attention on the sound source.</a:t>
            </a: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This suggests that sound could be used more extensively in interface design, to convey information about the system state</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fontAlgn="auto" hangingPunct="1">
              <a:spcAft>
                <a:spcPts val="0"/>
              </a:spcAft>
              <a:defRPr/>
            </a:pPr>
            <a:r>
              <a:rPr lang="en-US" altLang="en-US">
                <a:solidFill>
                  <a:schemeClr val="tx1">
                    <a:lumMod val="75000"/>
                    <a:lumOff val="25000"/>
                  </a:schemeClr>
                </a:solidFill>
                <a:latin typeface="Futura Md BT"/>
              </a:rPr>
              <a:t>Discussion</a:t>
            </a:r>
          </a:p>
        </p:txBody>
      </p:sp>
      <p:sp>
        <p:nvSpPr>
          <p:cNvPr id="3" name="Content Placeholder 2"/>
          <p:cNvSpPr>
            <a:spLocks noGrp="1"/>
          </p:cNvSpPr>
          <p:nvPr>
            <p:ph idx="1"/>
          </p:nvPr>
        </p:nvSpPr>
        <p:spPr/>
        <p:txBody>
          <a:bodyPr rtlCol="0">
            <a:normAutofit/>
          </a:bodyPr>
          <a:lstStyle/>
          <a:p>
            <a:pPr marL="91440" indent="-91440" eaLnBrk="1" fontAlgn="auto" hangingPunct="1">
              <a:defRPr/>
            </a:pPr>
            <a:endParaRPr lang="en-US" sz="2600" b="1" i="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eaLnBrk="1" fontAlgn="auto" hangingPunct="1">
              <a:buNone/>
              <a:defRPr/>
            </a:pPr>
            <a:endParaRPr lang="en-US" sz="2600" b="1" i="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US" sz="2600" b="1" i="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r>
              <a:rPr lang="en-US" sz="2600" b="1" i="1" dirty="0">
                <a:solidFill>
                  <a:schemeClr val="tx1">
                    <a:lumMod val="75000"/>
                    <a:lumOff val="25000"/>
                  </a:schemeClr>
                </a:solidFill>
                <a:latin typeface="Times New Roman" panose="02020603050405020304" pitchFamily="18" charset="0"/>
                <a:cs typeface="Times New Roman" panose="02020603050405020304" pitchFamily="18" charset="0"/>
              </a:rPr>
              <a:t>Suggest ideas for an interface which uses the properties of sound effectively.</a:t>
            </a:r>
            <a:endParaRPr 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HCI: Speech Sounds</a:t>
            </a:r>
          </a:p>
        </p:txBody>
      </p:sp>
      <p:sp>
        <p:nvSpPr>
          <p:cNvPr id="59395" name="Content Placeholder 2"/>
          <p:cNvSpPr>
            <a:spLocks noGrp="1" noChangeArrowheads="1"/>
          </p:cNvSpPr>
          <p:nvPr>
            <p:ph idx="1"/>
          </p:nvPr>
        </p:nvSpPr>
        <p:spPr>
          <a:xfrm>
            <a:off x="838200" y="1825625"/>
            <a:ext cx="10945813" cy="4351338"/>
          </a:xfrm>
        </p:spPr>
        <p:txBody>
          <a:bodyPr/>
          <a:lstStyle/>
          <a:p>
            <a:pPr eaLnBrk="1" hangingPunct="1"/>
            <a:r>
              <a:rPr lang="en-US" altLang="en-US" sz="2600" b="1" dirty="0">
                <a:latin typeface="Times New Roman" panose="02020603050405020304" pitchFamily="18" charset="0"/>
                <a:cs typeface="Times New Roman" panose="02020603050405020304" pitchFamily="18" charset="0"/>
              </a:rPr>
              <a:t>Speech sounds </a:t>
            </a:r>
            <a:r>
              <a:rPr lang="en-US" altLang="en-US" sz="2600" dirty="0">
                <a:latin typeface="Times New Roman" panose="02020603050405020304" pitchFamily="18" charset="0"/>
                <a:cs typeface="Times New Roman" panose="02020603050405020304" pitchFamily="18" charset="0"/>
              </a:rPr>
              <a:t>can obviously be used to convey information.</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 This is useful not only for the visually impaired but also for any application where the user’s attention has to be divided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a:latin typeface="Times New Roman" panose="02020603050405020304" pitchFamily="18" charset="0"/>
                <a:cs typeface="Times New Roman" panose="02020603050405020304" pitchFamily="18" charset="0"/>
              </a:rPr>
              <a:t>for example, power plant control, flight control</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838200" y="788988"/>
            <a:ext cx="10515600" cy="479425"/>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HCI: Non-speech sounds</a:t>
            </a:r>
          </a:p>
        </p:txBody>
      </p:sp>
      <p:sp>
        <p:nvSpPr>
          <p:cNvPr id="3" name="Content Placeholder 2"/>
          <p:cNvSpPr>
            <a:spLocks noGrp="1"/>
          </p:cNvSpPr>
          <p:nvPr>
            <p:ph idx="1"/>
          </p:nvPr>
        </p:nvSpPr>
        <p:spPr>
          <a:xfrm>
            <a:off x="838200" y="1772816"/>
            <a:ext cx="10945813" cy="4392613"/>
          </a:xfrm>
        </p:spPr>
        <p:txBody>
          <a:bodyPr rtlCol="0">
            <a:noAutofit/>
          </a:bodyPr>
          <a:lstStyle/>
          <a:p>
            <a:pPr marL="0" indent="0" eaLnBrk="1" fontAlgn="auto" hangingPunct="1">
              <a:buFont typeface="Arial" panose="020B0604020202020204" pitchFamily="34" charset="0"/>
              <a:buNone/>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Uses of </a:t>
            </a: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non-speech</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sounds include the following:</a:t>
            </a:r>
          </a:p>
          <a:p>
            <a:pPr marL="457200" indent="-457200" eaLnBrk="1" fontAlgn="auto" hangingPunct="1">
              <a:buFont typeface="+mj-lt"/>
              <a:buAutoNum type="arabicPeriod"/>
              <a:defRPr/>
            </a:pP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Attention</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 to attract the user’s attention to a critical situation or to the end of a process, for example.</a:t>
            </a:r>
          </a:p>
          <a:p>
            <a:pPr marL="457200" indent="-457200" eaLnBrk="1" fontAlgn="auto" hangingPunct="1">
              <a:buFont typeface="+mj-lt"/>
              <a:buAutoNum type="arabicPeriod"/>
              <a:defRPr/>
            </a:pP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Status information</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 continuous background sounds can be used to convey status</a:t>
            </a:r>
          </a:p>
          <a:p>
            <a:pPr marL="0" indent="0" eaLnBrk="1" fontAlgn="auto" hangingPunct="1">
              <a:buFont typeface="Arial" panose="020B0604020202020204" pitchFamily="34" charset="0"/>
              <a:buNone/>
              <a:defRPr/>
            </a:pP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information. For example, monitoring the progress of a process (without the need for visual attention).</a:t>
            </a:r>
          </a:p>
          <a:p>
            <a:pPr marL="457200" indent="-457200" eaLnBrk="1" fontAlgn="auto" hangingPunct="1">
              <a:buFont typeface="+mj-lt"/>
              <a:buAutoNum type="arabicPeriod"/>
              <a:defRPr/>
            </a:pP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Confirmation</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 a sound associated with an action to confirm that the action has been carried out. For example, associating a sound with deleting a file.</a:t>
            </a:r>
          </a:p>
          <a:p>
            <a:pPr marL="457200" indent="-457200" eaLnBrk="1" fontAlgn="auto" hangingPunct="1">
              <a:buFont typeface="+mj-lt"/>
              <a:buAutoNum type="arabicPeriod"/>
              <a:defRPr/>
            </a:pPr>
            <a:r>
              <a:rPr lang="en-US" sz="2600" b="1" dirty="0">
                <a:solidFill>
                  <a:schemeClr val="tx1">
                    <a:lumMod val="75000"/>
                    <a:lumOff val="25000"/>
                  </a:schemeClr>
                </a:solidFill>
                <a:latin typeface="Times New Roman" panose="02020603050405020304" pitchFamily="18" charset="0"/>
                <a:cs typeface="Times New Roman" panose="02020603050405020304" pitchFamily="18" charset="0"/>
              </a:rPr>
              <a:t>Navigation</a:t>
            </a:r>
            <a:r>
              <a:rPr lang="en-US" sz="2600" dirty="0">
                <a:solidFill>
                  <a:schemeClr val="tx1">
                    <a:lumMod val="75000"/>
                    <a:lumOff val="25000"/>
                  </a:schemeClr>
                </a:solidFill>
                <a:latin typeface="Times New Roman" panose="02020603050405020304" pitchFamily="18" charset="0"/>
                <a:cs typeface="Times New Roman" panose="02020603050405020304" pitchFamily="18" charset="0"/>
              </a:rPr>
              <a:t> – using changing sound to indicate where the user is in a system</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Touch</a:t>
            </a:r>
          </a:p>
        </p:txBody>
      </p:sp>
      <p:sp>
        <p:nvSpPr>
          <p:cNvPr id="52227" name="Content Placeholder 2"/>
          <p:cNvSpPr>
            <a:spLocks noGrp="1"/>
          </p:cNvSpPr>
          <p:nvPr>
            <p:ph idx="1"/>
          </p:nvPr>
        </p:nvSpPr>
        <p:spPr>
          <a:xfrm>
            <a:off x="838200" y="2060848"/>
            <a:ext cx="11090275" cy="4176440"/>
          </a:xfrm>
        </p:spPr>
        <p:txBody>
          <a:bodyPr rtlCol="0">
            <a:norm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The third and last of the senses that we will consider is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touch or </a:t>
            </a:r>
            <a:r>
              <a:rPr lang="en-US" altLang="en-US" sz="2600" b="1" i="1" dirty="0">
                <a:solidFill>
                  <a:schemeClr val="tx1">
                    <a:lumMod val="75000"/>
                    <a:lumOff val="25000"/>
                  </a:schemeClr>
                </a:solidFill>
                <a:latin typeface="Times New Roman" panose="02020603050405020304" pitchFamily="18" charset="0"/>
                <a:cs typeface="Times New Roman" panose="02020603050405020304" pitchFamily="18" charset="0"/>
              </a:rPr>
              <a:t>haptic perception</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Although this sense is often viewed as less important than sight or hearing, imagine life without it.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Touch provides us with vital information about our environment.</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Touch</a:t>
            </a:r>
          </a:p>
        </p:txBody>
      </p:sp>
      <p:sp>
        <p:nvSpPr>
          <p:cNvPr id="52227" name="Content Placeholder 2"/>
          <p:cNvSpPr>
            <a:spLocks noGrp="1"/>
          </p:cNvSpPr>
          <p:nvPr>
            <p:ph idx="1"/>
          </p:nvPr>
        </p:nvSpPr>
        <p:spPr>
          <a:xfrm>
            <a:off x="838200" y="1773238"/>
            <a:ext cx="11090275" cy="4464050"/>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It tells us when we touch something hot or cold, and can therefore act as a warning.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It also provides us with feedback when we attempt to lift an object</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Touch is therefore an important means of feedback, and should be utilized in HCI</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208941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Touch</a:t>
            </a:r>
          </a:p>
        </p:txBody>
      </p:sp>
      <p:sp>
        <p:nvSpPr>
          <p:cNvPr id="62467" name="Content Placeholder 2"/>
          <p:cNvSpPr>
            <a:spLocks noGrp="1" noChangeArrowheads="1"/>
          </p:cNvSpPr>
          <p:nvPr>
            <p:ph idx="1"/>
          </p:nvPr>
        </p:nvSpPr>
        <p:spPr/>
        <p:txBody>
          <a:bodyPr/>
          <a:lstStyle/>
          <a:p>
            <a:pPr eaLnBrk="1" hangingPunct="1"/>
            <a:r>
              <a:rPr lang="en-US" altLang="en-US" sz="2600" dirty="0">
                <a:latin typeface="Times New Roman" panose="02020603050405020304" pitchFamily="18" charset="0"/>
                <a:cs typeface="Times New Roman" panose="02020603050405020304" pitchFamily="18" charset="0"/>
              </a:rPr>
              <a:t>Also, we should be aware that, although for the average person, haptic perception is a secondary source of information, for those whose other senses are impaired, it may be vitally important.</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 For such users, interfaces such as braille may be the primary source of information in the interaction.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We should not therefore underestimate the importance of touch</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838200" y="788988"/>
            <a:ext cx="10515600" cy="479425"/>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Movement</a:t>
            </a:r>
          </a:p>
        </p:txBody>
      </p:sp>
      <p:sp>
        <p:nvSpPr>
          <p:cNvPr id="55299" name="Content Placeholder 2"/>
          <p:cNvSpPr>
            <a:spLocks noGrp="1"/>
          </p:cNvSpPr>
          <p:nvPr>
            <p:ph idx="1"/>
          </p:nvPr>
        </p:nvSpPr>
        <p:spPr>
          <a:xfrm>
            <a:off x="838200" y="1844675"/>
            <a:ext cx="11018838" cy="4619625"/>
          </a:xfrm>
        </p:spPr>
        <p:txBody>
          <a:bodyPr rtlCol="0">
            <a:noAutofit/>
          </a:bodyPr>
          <a:lstStyle/>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we need to consider motor control and how the way we move affects our interaction with computers</a:t>
            </a:r>
          </a:p>
          <a:p>
            <a:pPr marL="383540" lvl="1" indent="-91440" eaLnBrk="1" fontAlgn="auto" hangingPunct="1">
              <a:defRPr/>
            </a:pPr>
            <a:r>
              <a:rPr lang="en-US" altLang="en-US" b="1" dirty="0">
                <a:solidFill>
                  <a:schemeClr val="tx1">
                    <a:lumMod val="75000"/>
                    <a:lumOff val="25000"/>
                  </a:schemeClr>
                </a:solidFill>
                <a:latin typeface="Times New Roman" panose="02020603050405020304" pitchFamily="18" charset="0"/>
                <a:cs typeface="Times New Roman" panose="02020603050405020304" pitchFamily="18" charset="0"/>
              </a:rPr>
              <a:t>Movement time </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is dependent largely on the physical characteristics of the subjects: </a:t>
            </a:r>
            <a:r>
              <a:rPr lang="en-US" altLang="en-US" dirty="0" err="1">
                <a:solidFill>
                  <a:schemeClr val="tx1">
                    <a:lumMod val="75000"/>
                    <a:lumOff val="25000"/>
                  </a:schemeClr>
                </a:solidFill>
                <a:latin typeface="Times New Roman" panose="02020603050405020304" pitchFamily="18" charset="0"/>
                <a:cs typeface="Times New Roman" panose="02020603050405020304" pitchFamily="18" charset="0"/>
              </a:rPr>
              <a:t>eg</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their age and fitness</a:t>
            </a: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buFont typeface="Wingdings" panose="05000000000000000000" pitchFamily="2" charset="2"/>
              <a:buChar char="Ø"/>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 second measure of motor skill is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accuracy</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One question that we should ask is whether speed of reaction results in reduced accuracy.</a:t>
            </a:r>
          </a:p>
          <a:p>
            <a:pPr marL="91440" indent="-91440" eaLnBrk="1" fontAlgn="auto" hangingPunct="1">
              <a:defRPr/>
            </a:pP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This is dependent on the task and the user. </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Can you give any examples?</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692150"/>
            <a:ext cx="10515600" cy="901700"/>
          </a:xfrm>
        </p:spPr>
        <p:txBody>
          <a:bodyPr/>
          <a:lstStyle/>
          <a:p>
            <a:pPr algn="ctr" eaLnBrk="1" fontAlgn="auto" hangingPunct="1">
              <a:spcAft>
                <a:spcPts val="0"/>
              </a:spcAft>
              <a:defRPr/>
            </a:pPr>
            <a:r>
              <a:rPr lang="en-US" altLang="en-US">
                <a:solidFill>
                  <a:schemeClr val="tx1">
                    <a:lumMod val="75000"/>
                    <a:lumOff val="25000"/>
                  </a:schemeClr>
                </a:solidFill>
                <a:latin typeface="Futura Md BT"/>
              </a:rPr>
              <a:t>INPUT–OUTPUT CHANNELS</a:t>
            </a:r>
          </a:p>
        </p:txBody>
      </p:sp>
      <p:sp>
        <p:nvSpPr>
          <p:cNvPr id="14339" name="Content Placeholder 2"/>
          <p:cNvSpPr>
            <a:spLocks noGrp="1" noChangeArrowheads="1"/>
          </p:cNvSpPr>
          <p:nvPr>
            <p:ph idx="1"/>
          </p:nvPr>
        </p:nvSpPr>
        <p:spPr>
          <a:xfrm>
            <a:off x="838200" y="2205038"/>
            <a:ext cx="10874375" cy="3971925"/>
          </a:xfrm>
        </p:spPr>
        <p:txBody>
          <a:bodyPr/>
          <a:lstStyle/>
          <a:p>
            <a:pPr eaLnBrk="1" hangingPunct="1"/>
            <a:r>
              <a:rPr lang="en-US" altLang="en-US" sz="2600" dirty="0">
                <a:latin typeface="Times New Roman" panose="02020603050405020304" pitchFamily="18" charset="0"/>
                <a:cs typeface="Times New Roman" panose="02020603050405020304" pitchFamily="18" charset="0"/>
              </a:rPr>
              <a:t>A person’s interaction with the outside world occurs through information being received and sent: </a:t>
            </a:r>
            <a:r>
              <a:rPr lang="en-US" altLang="en-US" sz="2600" b="1" dirty="0">
                <a:latin typeface="Times New Roman" panose="02020603050405020304" pitchFamily="18" charset="0"/>
                <a:cs typeface="Times New Roman" panose="02020603050405020304" pitchFamily="18" charset="0"/>
              </a:rPr>
              <a:t>input and output. </a:t>
            </a:r>
          </a:p>
          <a:p>
            <a:pPr eaLnBrk="1" hangingPunct="1"/>
            <a:endParaRPr lang="en-US" altLang="en-US" sz="2600" b="1"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In an interaction with a computer, the user receives information that is output by the computer, and responds by providing input to the computer</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Movement</a:t>
            </a:r>
          </a:p>
        </p:txBody>
      </p:sp>
      <p:sp>
        <p:nvSpPr>
          <p:cNvPr id="65539" name="Content Placeholder 2"/>
          <p:cNvSpPr>
            <a:spLocks noGrp="1" noChangeArrowheads="1"/>
          </p:cNvSpPr>
          <p:nvPr>
            <p:ph idx="1"/>
          </p:nvPr>
        </p:nvSpPr>
        <p:spPr>
          <a:xfrm>
            <a:off x="838200" y="1825625"/>
            <a:ext cx="10515600" cy="4772025"/>
          </a:xfrm>
        </p:spPr>
        <p:txBody>
          <a:bodyPr/>
          <a:lstStyle/>
          <a:p>
            <a:pPr eaLnBrk="1" hangingPunct="1">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Speed</a:t>
            </a:r>
            <a:r>
              <a:rPr lang="en-US" altLang="en-US" sz="2600" dirty="0">
                <a:latin typeface="Times New Roman" panose="02020603050405020304" pitchFamily="18" charset="0"/>
                <a:cs typeface="Times New Roman" panose="02020603050405020304" pitchFamily="18" charset="0"/>
              </a:rPr>
              <a:t> and </a:t>
            </a:r>
            <a:r>
              <a:rPr lang="en-US" altLang="en-US" sz="2600" b="1" dirty="0">
                <a:latin typeface="Times New Roman" panose="02020603050405020304" pitchFamily="18" charset="0"/>
                <a:cs typeface="Times New Roman" panose="02020603050405020304" pitchFamily="18" charset="0"/>
              </a:rPr>
              <a:t>accuracy</a:t>
            </a:r>
            <a:r>
              <a:rPr lang="en-US" altLang="en-US" sz="2600" dirty="0">
                <a:latin typeface="Times New Roman" panose="02020603050405020304" pitchFamily="18" charset="0"/>
                <a:cs typeface="Times New Roman" panose="02020603050405020304" pitchFamily="18" charset="0"/>
              </a:rPr>
              <a:t> of </a:t>
            </a:r>
            <a:r>
              <a:rPr lang="en-US" altLang="en-US" sz="2600" b="1" dirty="0">
                <a:latin typeface="Times New Roman" panose="02020603050405020304" pitchFamily="18" charset="0"/>
                <a:cs typeface="Times New Roman" panose="02020603050405020304" pitchFamily="18" charset="0"/>
              </a:rPr>
              <a:t>movement are important considerations in the design of interactive systems, </a:t>
            </a:r>
            <a:r>
              <a:rPr lang="en-US" altLang="en-US" sz="2600" dirty="0">
                <a:latin typeface="Times New Roman" panose="02020603050405020304" pitchFamily="18" charset="0"/>
                <a:cs typeface="Times New Roman" panose="02020603050405020304" pitchFamily="18" charset="0"/>
              </a:rPr>
              <a:t>primarily in terms of the time taken to move to a particular target on a screen. The target may be a button, a menu item or an icon</a:t>
            </a:r>
          </a:p>
          <a:p>
            <a:pPr eaLnBrk="1" hangingPunct="1">
              <a:buFont typeface="Wingdings" panose="05000000000000000000" pitchFamily="2" charset="2"/>
              <a:buChar char="Ø"/>
            </a:pPr>
            <a:endParaRPr lang="en-US" altLang="en-US" sz="26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The time taken to hit a target is a function of the size of the target and the distance that has to be moved. </a:t>
            </a:r>
          </a:p>
          <a:p>
            <a:pPr eaLnBrk="1" hangingPunct="1">
              <a:buFont typeface="Wingdings" panose="05000000000000000000" pitchFamily="2" charset="2"/>
              <a:buChar char="Ø"/>
            </a:pPr>
            <a:endParaRPr lang="en-US" altLang="en-US" sz="26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This is formalized in </a:t>
            </a:r>
            <a:r>
              <a:rPr lang="en-US" altLang="en-US" sz="2600" b="1" i="1" dirty="0" err="1">
                <a:latin typeface="Times New Roman" panose="02020603050405020304" pitchFamily="18" charset="0"/>
                <a:cs typeface="Times New Roman" panose="02020603050405020304" pitchFamily="18" charset="0"/>
              </a:rPr>
              <a:t>Fitts</a:t>
            </a:r>
            <a:r>
              <a:rPr lang="en-US" altLang="en-US" sz="2600" b="1" i="1" dirty="0">
                <a:latin typeface="Times New Roman" panose="02020603050405020304" pitchFamily="18" charset="0"/>
                <a:cs typeface="Times New Roman" panose="02020603050405020304" pitchFamily="18" charset="0"/>
              </a:rPr>
              <a:t>’ law. </a:t>
            </a:r>
          </a:p>
          <a:p>
            <a:pPr eaLnBrk="1" hangingPunct="1"/>
            <a:endParaRPr lang="en-US" altLang="en-US" sz="2600" b="1" i="1"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gn="ctr" eaLnBrk="1" fontAlgn="auto" hangingPunct="1">
              <a:spcAft>
                <a:spcPts val="0"/>
              </a:spcAft>
              <a:defRPr/>
            </a:pPr>
            <a:r>
              <a:rPr lang="en-US" altLang="en-US" sz="2800" i="1">
                <a:solidFill>
                  <a:srgbClr val="00B050"/>
                </a:solidFill>
                <a:latin typeface="Times New Roman" panose="02020603050405020304" pitchFamily="18" charset="0"/>
                <a:cs typeface="Times New Roman" panose="02020603050405020304" pitchFamily="18" charset="0"/>
              </a:rPr>
              <a:t>Group presentation</a:t>
            </a:r>
            <a:endParaRPr lang="en-US" altLang="en-US">
              <a:solidFill>
                <a:schemeClr val="tx1">
                  <a:lumMod val="75000"/>
                  <a:lumOff val="25000"/>
                </a:schemeClr>
              </a:solidFill>
              <a:latin typeface="Futura Md BT"/>
            </a:endParaRPr>
          </a:p>
        </p:txBody>
      </p:sp>
      <p:sp>
        <p:nvSpPr>
          <p:cNvPr id="3" name="Content Placeholder 2"/>
          <p:cNvSpPr>
            <a:spLocks noGrp="1"/>
          </p:cNvSpPr>
          <p:nvPr>
            <p:ph idx="1"/>
          </p:nvPr>
        </p:nvSpPr>
        <p:spPr>
          <a:xfrm>
            <a:off x="407368" y="1916832"/>
            <a:ext cx="11095037" cy="4022725"/>
          </a:xfrm>
        </p:spPr>
        <p:txBody>
          <a:bodyPr rtlCol="0">
            <a:normAutofit/>
          </a:bodyPr>
          <a:lstStyle/>
          <a:p>
            <a:pPr marL="0" indent="0" eaLnBrk="1" fontAlgn="auto" hangingPunct="1">
              <a:buFont typeface="Arial" panose="020B0604020202020204" pitchFamily="34" charset="0"/>
              <a:buNone/>
              <a:defRPr/>
            </a:pPr>
            <a:endParaRPr lang="en-US" altLang="en-US" sz="2600" i="1" dirty="0">
              <a:solidFill>
                <a:srgbClr val="00B050"/>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endParaRPr lang="en-US" altLang="en-US" sz="2600" i="1" dirty="0">
              <a:solidFill>
                <a:srgbClr val="00B050"/>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endParaRPr lang="en-US" altLang="en-US" sz="2600" i="1" dirty="0">
              <a:solidFill>
                <a:srgbClr val="00B050"/>
              </a:solidFill>
              <a:latin typeface="Times New Roman" panose="02020603050405020304" pitchFamily="18" charset="0"/>
              <a:cs typeface="Times New Roman" panose="02020603050405020304" pitchFamily="18" charset="0"/>
            </a:endParaRPr>
          </a:p>
          <a:p>
            <a:pPr marL="0" indent="0" eaLnBrk="1" fontAlgn="auto" hangingPunct="1">
              <a:buFont typeface="Arial" panose="020B0604020202020204" pitchFamily="34" charset="0"/>
              <a:buNone/>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Discuss the implications of </a:t>
            </a:r>
            <a:r>
              <a:rPr lang="en-US" altLang="en-US" sz="2600" b="1" dirty="0" err="1">
                <a:solidFill>
                  <a:schemeClr val="tx1">
                    <a:lumMod val="75000"/>
                    <a:lumOff val="25000"/>
                  </a:schemeClr>
                </a:solidFill>
                <a:latin typeface="Times New Roman" panose="02020603050405020304" pitchFamily="18" charset="0"/>
                <a:cs typeface="Times New Roman" panose="02020603050405020304" pitchFamily="18" charset="0"/>
              </a:rPr>
              <a:t>Fitts</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 law in design and HCI</a:t>
            </a:r>
            <a:endParaRPr 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endParaRPr 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t>Fitts</a:t>
            </a:r>
            <a:r>
              <a:rPr lang="en-US" dirty="0"/>
              <a:t>’ Law and HCI</a:t>
            </a:r>
          </a:p>
        </p:txBody>
      </p:sp>
      <p:sp>
        <p:nvSpPr>
          <p:cNvPr id="67587" name="Content Placeholder 2"/>
          <p:cNvSpPr>
            <a:spLocks noGrp="1"/>
          </p:cNvSpPr>
          <p:nvPr>
            <p:ph idx="1"/>
          </p:nvPr>
        </p:nvSpPr>
        <p:spPr>
          <a:xfrm>
            <a:off x="1096963" y="1846263"/>
            <a:ext cx="10687050" cy="4246562"/>
          </a:xfrm>
        </p:spPr>
        <p:txBody>
          <a:bodyPr/>
          <a:lstStyle/>
          <a:p>
            <a:pPr eaLnBrk="1" hangingPunct="1"/>
            <a:r>
              <a:rPr lang="en-US" altLang="en-US" sz="2600" dirty="0" err="1">
                <a:latin typeface="Times New Roman" panose="02020603050405020304" pitchFamily="18" charset="0"/>
                <a:cs typeface="Times New Roman" panose="02020603050405020304" pitchFamily="18" charset="0"/>
              </a:rPr>
              <a:t>Fitts</a:t>
            </a:r>
            <a:r>
              <a:rPr lang="en-US" altLang="en-US" sz="2600" dirty="0">
                <a:latin typeface="Times New Roman" panose="02020603050405020304" pitchFamily="18" charset="0"/>
                <a:cs typeface="Times New Roman" panose="02020603050405020304" pitchFamily="18" charset="0"/>
              </a:rPr>
              <a:t>’ law states that the amount of time required for a person to move a pointer (e.g., mouse cursor) to a target area is a function of the distance to the target divided by the size of the target.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b="1" dirty="0">
                <a:latin typeface="Times New Roman" panose="02020603050405020304" pitchFamily="18" charset="0"/>
                <a:cs typeface="Times New Roman" panose="02020603050405020304" pitchFamily="18" charset="0"/>
              </a:rPr>
              <a:t>Thus, the longer the distance and the smaller the target’s size, the longer it takes</a:t>
            </a:r>
            <a:endParaRPr lang="en-US" altLang="en-US" sz="2600" dirty="0">
              <a:latin typeface="Times New Roman" panose="02020603050405020304" pitchFamily="18" charset="0"/>
              <a:cs typeface="Times New Roman" panose="02020603050405020304" pitchFamily="18" charset="0"/>
            </a:endParaRPr>
          </a:p>
          <a:p>
            <a:pPr marL="0" indent="0" eaLnBrk="1" hangingPunct="1">
              <a:buNone/>
            </a:pPr>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err="1">
                <a:latin typeface="Times New Roman" panose="02020603050405020304" pitchFamily="18" charset="0"/>
                <a:cs typeface="Times New Roman" panose="02020603050405020304" pitchFamily="18" charset="0"/>
              </a:rPr>
              <a:t>Source:https</a:t>
            </a:r>
            <a:r>
              <a:rPr lang="en-US" altLang="en-US" sz="2600" dirty="0">
                <a:latin typeface="Times New Roman" panose="02020603050405020304" pitchFamily="18" charset="0"/>
                <a:cs typeface="Times New Roman" panose="02020603050405020304" pitchFamily="18" charset="0"/>
              </a:rPr>
              <a:t>://www.interaction-design.org/literature/topics/fitts-law</a:t>
            </a:r>
          </a:p>
        </p:txBody>
      </p:sp>
      <p:sp>
        <p:nvSpPr>
          <p:cNvPr id="3" name="Footer Placeholder 2"/>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287339"/>
            <a:ext cx="10058400" cy="1053430"/>
          </a:xfrm>
        </p:spPr>
        <p:txBody>
          <a:bodyPr/>
          <a:lstStyle/>
          <a:p>
            <a:pPr algn="ctr" eaLnBrk="1" hangingPunct="1">
              <a:defRPr/>
            </a:pPr>
            <a:r>
              <a:rPr lang="en-US" dirty="0" err="1"/>
              <a:t>Fitts</a:t>
            </a:r>
            <a:r>
              <a:rPr lang="en-US" dirty="0"/>
              <a:t>’ Law and HCI</a:t>
            </a:r>
          </a:p>
        </p:txBody>
      </p:sp>
      <p:sp>
        <p:nvSpPr>
          <p:cNvPr id="67587" name="Content Placeholder 2"/>
          <p:cNvSpPr>
            <a:spLocks noGrp="1"/>
          </p:cNvSpPr>
          <p:nvPr>
            <p:ph idx="1"/>
          </p:nvPr>
        </p:nvSpPr>
        <p:spPr>
          <a:xfrm>
            <a:off x="1096963" y="1846263"/>
            <a:ext cx="10687050" cy="4246562"/>
          </a:xfrm>
        </p:spPr>
        <p:txBody>
          <a:bodyPr/>
          <a:lstStyle/>
          <a:p>
            <a:pPr eaLnBrk="1" hangingPunct="1"/>
            <a:r>
              <a:rPr lang="en-US" altLang="en-US" sz="2600" b="1" dirty="0" err="1">
                <a:latin typeface="Times New Roman" panose="02020603050405020304" pitchFamily="18" charset="0"/>
                <a:cs typeface="Times New Roman" panose="02020603050405020304" pitchFamily="18" charset="0"/>
              </a:rPr>
              <a:t>Fitts</a:t>
            </a:r>
            <a:r>
              <a:rPr lang="en-US" altLang="en-US" sz="2600" b="1" dirty="0">
                <a:latin typeface="Times New Roman" panose="02020603050405020304" pitchFamily="18" charset="0"/>
                <a:cs typeface="Times New Roman" panose="02020603050405020304" pitchFamily="18" charset="0"/>
              </a:rPr>
              <a:t>’ law is widely applied in user experience (UX) and user interface (UI) design.</a:t>
            </a:r>
          </a:p>
          <a:p>
            <a:pPr lvl="1" eaLnBrk="1" hangingPunct="1"/>
            <a:r>
              <a:rPr lang="en-US" altLang="en-US" b="1" dirty="0">
                <a:latin typeface="Times New Roman" panose="02020603050405020304" pitchFamily="18" charset="0"/>
                <a:cs typeface="Times New Roman" panose="02020603050405020304" pitchFamily="18" charset="0"/>
              </a:rPr>
              <a:t> For example, this law influenced the convention of making interactive buttons large (especially on finger-operated mobile devices)</a:t>
            </a:r>
          </a:p>
          <a:p>
            <a:pPr lvl="1" eaLnBrk="1" hangingPunct="1"/>
            <a:r>
              <a:rPr lang="en-US" altLang="en-US" b="1" dirty="0">
                <a:latin typeface="Times New Roman" panose="02020603050405020304" pitchFamily="18" charset="0"/>
                <a:cs typeface="Times New Roman" panose="02020603050405020304" pitchFamily="18" charset="0"/>
              </a:rPr>
              <a:t>—smaller buttons are more difficult (and time-consuming) to click. </a:t>
            </a:r>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a:p>
            <a:pPr lvl="1" eaLnBrk="1" hangingPunct="1"/>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latin typeface="Times New Roman" panose="02020603050405020304" pitchFamily="18" charset="0"/>
                <a:cs typeface="Times New Roman" panose="02020603050405020304" pitchFamily="18" charset="0"/>
              </a:rPr>
              <a:t>Likewise, the distance between a user’s task/attention area and the task-related button should be kept as short as possible.</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err="1">
                <a:latin typeface="Times New Roman" panose="02020603050405020304" pitchFamily="18" charset="0"/>
                <a:cs typeface="Times New Roman" panose="02020603050405020304" pitchFamily="18" charset="0"/>
              </a:rPr>
              <a:t>Source:https</a:t>
            </a:r>
            <a:r>
              <a:rPr lang="en-US" altLang="en-US" sz="2600" dirty="0">
                <a:latin typeface="Times New Roman" panose="02020603050405020304" pitchFamily="18" charset="0"/>
                <a:cs typeface="Times New Roman" panose="02020603050405020304" pitchFamily="18" charset="0"/>
              </a:rPr>
              <a:t>://www.interaction-design.org/literature/topics/fitts-law</a:t>
            </a:r>
          </a:p>
        </p:txBody>
      </p:sp>
      <p:sp>
        <p:nvSpPr>
          <p:cNvPr id="3" name="Footer Placeholder 2"/>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45470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Fitts</a:t>
            </a:r>
            <a:r>
              <a:rPr lang="en-US" dirty="0"/>
              <a:t>’ Law and HCI</a:t>
            </a:r>
          </a:p>
        </p:txBody>
      </p:sp>
      <p:sp>
        <p:nvSpPr>
          <p:cNvPr id="3" name="Content Placeholder 2"/>
          <p:cNvSpPr>
            <a:spLocks noGrp="1"/>
          </p:cNvSpPr>
          <p:nvPr>
            <p:ph idx="1"/>
          </p:nvPr>
        </p:nvSpPr>
        <p:spPr>
          <a:xfrm>
            <a:off x="1096962" y="1846263"/>
            <a:ext cx="10543653" cy="4463057"/>
          </a:xfrm>
        </p:spPr>
        <p:txBody>
          <a:bodyPr/>
          <a:lstStyle/>
          <a:p>
            <a:r>
              <a:rPr lang="en-US" sz="2600" dirty="0">
                <a:latin typeface="Times New Roman" panose="02020603050405020304" pitchFamily="18" charset="0"/>
                <a:cs typeface="Times New Roman" panose="02020603050405020304" pitchFamily="18" charset="0"/>
              </a:rPr>
              <a:t>There are many variations of the </a:t>
            </a:r>
            <a:r>
              <a:rPr lang="en-US" sz="2600" dirty="0" err="1">
                <a:latin typeface="Times New Roman" panose="02020603050405020304" pitchFamily="18" charset="0"/>
                <a:cs typeface="Times New Roman" panose="02020603050405020304" pitchFamily="18" charset="0"/>
              </a:rPr>
              <a:t>Fitts’</a:t>
            </a:r>
            <a:r>
              <a:rPr lang="en-US" sz="2600" dirty="0">
                <a:latin typeface="Times New Roman" panose="02020603050405020304" pitchFamily="18" charset="0"/>
                <a:cs typeface="Times New Roman" panose="02020603050405020304" pitchFamily="18" charset="0"/>
              </a:rPr>
              <a:t> law formula, which have varying constants, but they are all very similar.</a:t>
            </a:r>
          </a:p>
          <a:p>
            <a:r>
              <a:rPr lang="en-US" sz="2600" dirty="0">
                <a:latin typeface="Times New Roman" panose="02020603050405020304" pitchFamily="18" charset="0"/>
                <a:cs typeface="Times New Roman" panose="02020603050405020304" pitchFamily="18" charset="0"/>
              </a:rPr>
              <a:t>One common form is</a:t>
            </a:r>
          </a:p>
          <a:p>
            <a:r>
              <a:rPr lang="en-US" sz="2600" dirty="0">
                <a:latin typeface="Times New Roman" panose="02020603050405020304" pitchFamily="18" charset="0"/>
                <a:cs typeface="Times New Roman" panose="02020603050405020304" pitchFamily="18" charset="0"/>
              </a:rPr>
              <a:t>Movement time = </a:t>
            </a:r>
            <a:r>
              <a:rPr lang="en-US" sz="2600" i="1" dirty="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b </a:t>
            </a:r>
            <a:r>
              <a:rPr lang="en-US" sz="2600" dirty="0">
                <a:latin typeface="Times New Roman" panose="02020603050405020304" pitchFamily="18" charset="0"/>
                <a:cs typeface="Times New Roman" panose="02020603050405020304" pitchFamily="18" charset="0"/>
              </a:rPr>
              <a:t>log2(distance/size + 1)</a:t>
            </a:r>
          </a:p>
          <a:p>
            <a:pPr lvl="1"/>
            <a:r>
              <a:rPr lang="en-US" sz="2600" dirty="0">
                <a:latin typeface="Times New Roman" panose="02020603050405020304" pitchFamily="18" charset="0"/>
                <a:cs typeface="Times New Roman" panose="02020603050405020304" pitchFamily="18" charset="0"/>
              </a:rPr>
              <a:t>where </a:t>
            </a:r>
            <a:r>
              <a:rPr lang="en-US" sz="2600" i="1" dirty="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b </a:t>
            </a:r>
            <a:r>
              <a:rPr lang="en-US" sz="2600" dirty="0">
                <a:latin typeface="Times New Roman" panose="02020603050405020304" pitchFamily="18" charset="0"/>
                <a:cs typeface="Times New Roman" panose="02020603050405020304" pitchFamily="18" charset="0"/>
              </a:rPr>
              <a:t>are empirically determined constants.</a:t>
            </a: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This affects the type of target we design. Since users will find it more difficult to manipulate small objects, targets should generally be as large as possible and the distance to be moved as small as possible.</a:t>
            </a:r>
          </a:p>
        </p:txBody>
      </p:sp>
      <p:sp>
        <p:nvSpPr>
          <p:cNvPr id="4" name="Footer Placeholder 3"/>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3917897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838200" y="788988"/>
            <a:ext cx="10515600" cy="479425"/>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Human factors in HCI</a:t>
            </a:r>
          </a:p>
        </p:txBody>
      </p:sp>
      <p:sp>
        <p:nvSpPr>
          <p:cNvPr id="69635" name="Content Placeholder 2"/>
          <p:cNvSpPr>
            <a:spLocks noGrp="1" noChangeArrowheads="1"/>
          </p:cNvSpPr>
          <p:nvPr>
            <p:ph idx="1"/>
          </p:nvPr>
        </p:nvSpPr>
        <p:spPr>
          <a:xfrm>
            <a:off x="838200" y="1916113"/>
            <a:ext cx="11018838" cy="4826000"/>
          </a:xfrm>
        </p:spPr>
        <p:txBody>
          <a:bodyPr/>
          <a:lstStyle/>
          <a:p>
            <a:pPr eaLnBrk="1" hangingPunct="1"/>
            <a:r>
              <a:rPr lang="en-US" altLang="en-US" sz="2600" dirty="0">
                <a:latin typeface="Times New Roman" panose="02020603050405020304" pitchFamily="18" charset="0"/>
                <a:cs typeface="Times New Roman" panose="02020603050405020304" pitchFamily="18" charset="0"/>
              </a:rPr>
              <a:t>humans have </a:t>
            </a:r>
            <a:r>
              <a:rPr lang="en-US" altLang="en-US" sz="2600" b="1" dirty="0">
                <a:latin typeface="Times New Roman" panose="02020603050405020304" pitchFamily="18" charset="0"/>
                <a:cs typeface="Times New Roman" panose="02020603050405020304" pitchFamily="18" charset="0"/>
              </a:rPr>
              <a:t>similar capabilities and limitations </a:t>
            </a:r>
            <a:r>
              <a:rPr lang="en-US" altLang="en-US" sz="2600" dirty="0">
                <a:latin typeface="Times New Roman" panose="02020603050405020304" pitchFamily="18" charset="0"/>
                <a:cs typeface="Times New Roman" panose="02020603050405020304" pitchFamily="18" charset="0"/>
              </a:rPr>
              <a:t>and that we can therefore make </a:t>
            </a:r>
            <a:r>
              <a:rPr lang="en-US" altLang="en-US" sz="2600" b="1" dirty="0">
                <a:latin typeface="Times New Roman" panose="02020603050405020304" pitchFamily="18" charset="0"/>
                <a:cs typeface="Times New Roman" panose="02020603050405020304" pitchFamily="18" charset="0"/>
              </a:rPr>
              <a:t>generalizations</a:t>
            </a:r>
            <a:r>
              <a:rPr lang="en-US" altLang="en-US" sz="2600" dirty="0">
                <a:latin typeface="Times New Roman" panose="02020603050405020304" pitchFamily="18" charset="0"/>
                <a:cs typeface="Times New Roman" panose="02020603050405020304" pitchFamily="18" charset="0"/>
              </a:rPr>
              <a:t>. To an extent this is true</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Notwithstanding this, we should remember that, although we share processes in common, humans, and therefore users, </a:t>
            </a:r>
            <a:r>
              <a:rPr lang="en-US" altLang="en-US" sz="2600" b="1" dirty="0">
                <a:latin typeface="Times New Roman" panose="02020603050405020304" pitchFamily="18" charset="0"/>
                <a:cs typeface="Times New Roman" panose="02020603050405020304" pitchFamily="18" charset="0"/>
              </a:rPr>
              <a:t>are not all the same</a:t>
            </a:r>
            <a:r>
              <a:rPr lang="en-US" altLang="en-US" sz="2600" dirty="0">
                <a:latin typeface="Times New Roman" panose="02020603050405020304" pitchFamily="18" charset="0"/>
                <a:cs typeface="Times New Roman" panose="02020603050405020304" pitchFamily="18" charset="0"/>
              </a:rPr>
              <a: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We should be aware of </a:t>
            </a:r>
            <a:r>
              <a:rPr lang="en-US" altLang="en-US" sz="2600" b="1" dirty="0">
                <a:latin typeface="Times New Roman" panose="02020603050405020304" pitchFamily="18" charset="0"/>
                <a:cs typeface="Times New Roman" panose="02020603050405020304" pitchFamily="18" charset="0"/>
              </a:rPr>
              <a:t>individual differences </a:t>
            </a:r>
            <a:r>
              <a:rPr lang="en-US" altLang="en-US" sz="2600" dirty="0">
                <a:latin typeface="Times New Roman" panose="02020603050405020304" pitchFamily="18" charset="0"/>
                <a:cs typeface="Times New Roman" panose="02020603050405020304" pitchFamily="18" charset="0"/>
              </a:rPr>
              <a:t>so that we can account for them as far as possible within our designs.</a:t>
            </a:r>
          </a:p>
          <a:p>
            <a:pPr eaLnBrk="1" hangingPunct="1"/>
            <a:endParaRPr lang="en-US" altLang="en-US" sz="26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Human factors in HCI</a:t>
            </a:r>
          </a:p>
        </p:txBody>
      </p:sp>
      <p:sp>
        <p:nvSpPr>
          <p:cNvPr id="70659" name="Content Placeholder 2"/>
          <p:cNvSpPr>
            <a:spLocks noGrp="1" noChangeArrowheads="1"/>
          </p:cNvSpPr>
          <p:nvPr>
            <p:ph idx="1"/>
          </p:nvPr>
        </p:nvSpPr>
        <p:spPr/>
        <p:txBody>
          <a:bodyPr/>
          <a:lstStyle/>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These differences may be long term, such as sex, physical capabilities and intellectual capabilities.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Others are shorter term and include the effect of stress or fatigue on the user. Still others change through time, such as age.</a:t>
            </a:r>
          </a:p>
          <a:p>
            <a:pPr eaLnBrk="1" hangingPunct="1"/>
            <a:endParaRPr lang="en-US" altLang="en-US" sz="2600" dirty="0"/>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eaLnBrk="1" fontAlgn="auto" hangingPunct="1">
              <a:spcAft>
                <a:spcPts val="0"/>
              </a:spcAft>
              <a:defRPr/>
            </a:pPr>
            <a:r>
              <a:rPr lang="en-US" altLang="en-US">
                <a:solidFill>
                  <a:schemeClr val="tx1">
                    <a:lumMod val="75000"/>
                    <a:lumOff val="25000"/>
                  </a:schemeClr>
                </a:solidFill>
                <a:latin typeface="Futura Md BT"/>
              </a:rPr>
              <a:t>Human factors in HCI</a:t>
            </a:r>
          </a:p>
        </p:txBody>
      </p:sp>
      <p:sp>
        <p:nvSpPr>
          <p:cNvPr id="71683" name="Content Placeholder 2"/>
          <p:cNvSpPr>
            <a:spLocks noGrp="1" noChangeArrowheads="1"/>
          </p:cNvSpPr>
          <p:nvPr>
            <p:ph idx="1"/>
          </p:nvPr>
        </p:nvSpPr>
        <p:spPr>
          <a:xfrm>
            <a:off x="838200" y="1825625"/>
            <a:ext cx="10945813" cy="4351338"/>
          </a:xfrm>
        </p:spPr>
        <p:txBody>
          <a:bodyPr/>
          <a:lstStyle/>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 It is useful to consider, for any design decision, </a:t>
            </a:r>
            <a:r>
              <a:rPr lang="en-US" altLang="en-US" sz="2600" b="1" dirty="0">
                <a:latin typeface="Times New Roman" panose="02020603050405020304" pitchFamily="18" charset="0"/>
                <a:cs typeface="Times New Roman" panose="02020603050405020304" pitchFamily="18" charset="0"/>
              </a:rPr>
              <a:t>if there are likely to be users within the target group who will be adversely affected by our decision</a:t>
            </a:r>
            <a:r>
              <a:rPr lang="en-US" altLang="en-US" sz="2600" dirty="0">
                <a:latin typeface="Times New Roman" panose="02020603050405020304" pitchFamily="18" charset="0"/>
                <a:cs typeface="Times New Roman" panose="02020603050405020304" pitchFamily="18" charset="0"/>
              </a:rPr>
              <a:t>.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solidFill>
                  <a:srgbClr val="FF0000"/>
                </a:solidFill>
                <a:latin typeface="Times New Roman" panose="02020603050405020304" pitchFamily="18" charset="0"/>
                <a:cs typeface="Times New Roman" panose="02020603050405020304" pitchFamily="18" charset="0"/>
              </a:rPr>
              <a:t>At the extremes, a decision may exclude a section of the user population. </a:t>
            </a:r>
          </a:p>
          <a:p>
            <a:pPr eaLnBrk="1" hangingPunct="1"/>
            <a:endParaRPr lang="en-US" altLang="en-US" sz="2600" dirty="0">
              <a:latin typeface="Times New Roman" panose="02020603050405020304" pitchFamily="18" charset="0"/>
              <a:cs typeface="Times New Roman" panose="02020603050405020304" pitchFamily="18" charset="0"/>
            </a:endParaRPr>
          </a:p>
          <a:p>
            <a:pPr eaLnBrk="1" hangingPunct="1"/>
            <a:r>
              <a:rPr lang="en-US" altLang="en-US" sz="2600" dirty="0">
                <a:latin typeface="Times New Roman" panose="02020603050405020304" pitchFamily="18" charset="0"/>
                <a:cs typeface="Times New Roman" panose="02020603050405020304" pitchFamily="18" charset="0"/>
              </a:rPr>
              <a:t>For example, the current emphasis on visual interfaces excludes those who are visually impaired, unless the design also makes use of the other sensory channels</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65C7-B9C7-A967-4627-A27EC545E4E9}"/>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B85B02F9-1215-3951-0DBF-6238D1592D1E}"/>
              </a:ext>
            </a:extLst>
          </p:cNvPr>
          <p:cNvSpPr>
            <a:spLocks noGrp="1"/>
          </p:cNvSpPr>
          <p:nvPr>
            <p:ph idx="1"/>
          </p:nvPr>
        </p:nvSpPr>
        <p:spPr/>
        <p:txBody>
          <a:bodyPr/>
          <a:lstStyle/>
          <a:p>
            <a:pPr algn="l"/>
            <a:r>
              <a:rPr lang="en-US" sz="2600" b="0" i="0" u="none" strike="noStrike" baseline="0" dirty="0">
                <a:solidFill>
                  <a:srgbClr val="0086B2"/>
                </a:solidFill>
                <a:latin typeface="Times New Roman" panose="02020603050405020304" pitchFamily="18" charset="0"/>
                <a:cs typeface="Times New Roman" panose="02020603050405020304" pitchFamily="18" charset="0"/>
              </a:rPr>
              <a:t>ACTIVITY 4.2</a:t>
            </a: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Try to remember the birthdays of all the members of your family and closest friends. </a:t>
            </a: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How many can you remember? Then try to describe the image/graphic of the latest app you downloaded.</a:t>
            </a:r>
          </a:p>
          <a:p>
            <a:pPr algn="l"/>
            <a:r>
              <a:rPr lang="en-US" sz="2600" b="1" i="0" u="none" strike="noStrike" baseline="0" dirty="0">
                <a:solidFill>
                  <a:srgbClr val="000000"/>
                </a:solidFill>
                <a:latin typeface="Times New Roman" panose="02020603050405020304" pitchFamily="18" charset="0"/>
                <a:cs typeface="Times New Roman" panose="02020603050405020304" pitchFamily="18" charset="0"/>
              </a:rPr>
              <a:t>Comment</a:t>
            </a: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It is likely that you remembered the image, the colors, and the name of the app you downloaded much better than the birthdays of your family and friends—most people now rely on</a:t>
            </a: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Facebook or other online app to remind them about such special dates. </a:t>
            </a: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E3F66D8-A1D0-2EC8-EBD5-B90118058FC9}"/>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1700802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65C7-B9C7-A967-4627-A27EC545E4E9}"/>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B85B02F9-1215-3951-0DBF-6238D1592D1E}"/>
              </a:ext>
            </a:extLst>
          </p:cNvPr>
          <p:cNvSpPr>
            <a:spLocks noGrp="1"/>
          </p:cNvSpPr>
          <p:nvPr>
            <p:ph idx="1"/>
          </p:nvPr>
        </p:nvSpPr>
        <p:spPr>
          <a:xfrm>
            <a:off x="1096962" y="1846263"/>
            <a:ext cx="10399637" cy="4319041"/>
          </a:xfrm>
        </p:spPr>
        <p:txBody>
          <a:bodyPr/>
          <a:lstStyle/>
          <a:p>
            <a:pPr algn="l">
              <a:lnSpc>
                <a:spcPct val="150000"/>
              </a:lnSpc>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People are good at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remembering visual cues about things</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for example, the color of items, the location of objects (for example, a book being on the top shelf), and marks on an object (like a scratch on a watch, a chip on a cup, and so on). </a:t>
            </a:r>
          </a:p>
          <a:p>
            <a:pPr algn="l">
              <a:lnSpc>
                <a:spcPct val="150000"/>
              </a:lnSpc>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In contrast, </a:t>
            </a:r>
            <a:r>
              <a:rPr lang="en-US" sz="2600" b="1" i="0" u="none" strike="noStrike" baseline="0" dirty="0">
                <a:solidFill>
                  <a:srgbClr val="FF0000"/>
                </a:solidFill>
                <a:latin typeface="Times New Roman" panose="02020603050405020304" pitchFamily="18" charset="0"/>
                <a:cs typeface="Times New Roman" panose="02020603050405020304" pitchFamily="18" charset="0"/>
              </a:rPr>
              <a:t>people find other kinds of information persistently difficult to learn and remember</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especially arbitrary material like phone numbers.</a:t>
            </a: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E3F66D8-A1D0-2EC8-EBD5-B90118058FC9}"/>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07978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INPUT–OUTPUT CHANNELS</a:t>
            </a:r>
          </a:p>
        </p:txBody>
      </p:sp>
      <p:sp>
        <p:nvSpPr>
          <p:cNvPr id="20483" name="Content Placeholder 2"/>
          <p:cNvSpPr>
            <a:spLocks noGrp="1"/>
          </p:cNvSpPr>
          <p:nvPr>
            <p:ph idx="1"/>
          </p:nvPr>
        </p:nvSpPr>
        <p:spPr>
          <a:xfrm>
            <a:off x="838200" y="1773238"/>
            <a:ext cx="11018838" cy="4686300"/>
          </a:xfrm>
        </p:spPr>
        <p:txBody>
          <a:bodyPr rtlCol="0">
            <a:noAutofit/>
          </a:bodyPr>
          <a:lstStyle/>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There are five major senses: sight, hearing, touch, taste and smell. </a:t>
            </a: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Of these, the first three are the most important to HCI</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Taste and smell do not currently play a significant role in HCI, and it is not clear whether they could be exploited at all in general computer systems, although they could have a role to play in more specialized systems (smells to give warning of malfunction, for example) or in augmented reality systems.</a:t>
            </a: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However,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vision, hearing and touch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are central.</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AE55-266F-5117-6204-7C711BDF7321}"/>
              </a:ext>
            </a:extLst>
          </p:cNvPr>
          <p:cNvSpPr>
            <a:spLocks noGrp="1"/>
          </p:cNvSpPr>
          <p:nvPr>
            <p:ph type="title"/>
          </p:nvPr>
        </p:nvSpPr>
        <p:spPr/>
        <p:txBody>
          <a:bodyPr/>
          <a:lstStyle/>
          <a:p>
            <a:r>
              <a:rPr lang="en-US" sz="4800" b="0" i="1" u="none" strike="noStrike" baseline="0" dirty="0">
                <a:solidFill>
                  <a:srgbClr val="0086B2"/>
                </a:solidFill>
                <a:latin typeface="Times New Roman" panose="02020603050405020304" pitchFamily="18" charset="0"/>
                <a:cs typeface="Times New Roman" panose="02020603050405020304" pitchFamily="18" charset="0"/>
              </a:rPr>
              <a:t>Memory Load and Passwords</a:t>
            </a:r>
            <a:endParaRPr lang="en-US" dirty="0"/>
          </a:p>
        </p:txBody>
      </p:sp>
      <p:sp>
        <p:nvSpPr>
          <p:cNvPr id="3" name="Content Placeholder 2">
            <a:extLst>
              <a:ext uri="{FF2B5EF4-FFF2-40B4-BE49-F238E27FC236}">
                <a16:creationId xmlns:a16="http://schemas.microsoft.com/office/drawing/2014/main" id="{E92F15F1-ABC7-FC5D-CF86-D086CFA0B2DD}"/>
              </a:ext>
            </a:extLst>
          </p:cNvPr>
          <p:cNvSpPr>
            <a:spLocks noGrp="1"/>
          </p:cNvSpPr>
          <p:nvPr>
            <p:ph idx="1"/>
          </p:nvPr>
        </p:nvSpPr>
        <p:spPr>
          <a:xfrm>
            <a:off x="1096962" y="1846263"/>
            <a:ext cx="10759677" cy="4463057"/>
          </a:xfrm>
        </p:spPr>
        <p:txBody>
          <a:bodyPr/>
          <a:lstStyle/>
          <a:p>
            <a:pPr algn="l">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Phone, online, and mobile banking allow customers to carry out financial transactions, such as paying bills and checking the balance of their accounts, at their convenience. </a:t>
            </a:r>
          </a:p>
          <a:p>
            <a:pPr algn="l">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One of the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problems confronting banks that provide these capabilities, however, is how to manage security concerns, especially preventing fraudulent transactions.</a:t>
            </a:r>
          </a:p>
          <a:p>
            <a:pPr algn="l">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One solution has been to develop rigorous security measures whereby customers must provide multiple pieces of information before gaining access to their accounts. </a:t>
            </a:r>
          </a:p>
          <a:p>
            <a:pPr algn="l">
              <a:buFont typeface="Wingdings" panose="05000000000000000000" pitchFamily="2" charset="2"/>
              <a:buChar char="v"/>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This is called </a:t>
            </a:r>
            <a:r>
              <a:rPr lang="en-US" sz="2600" b="1" i="1" u="none" strike="noStrike" baseline="0" dirty="0">
                <a:solidFill>
                  <a:srgbClr val="000000"/>
                </a:solidFill>
                <a:latin typeface="Times New Roman" panose="02020603050405020304" pitchFamily="18" charset="0"/>
                <a:cs typeface="Times New Roman" panose="02020603050405020304" pitchFamily="18" charset="0"/>
              </a:rPr>
              <a:t>multifactor authentication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(MFA). </a:t>
            </a:r>
            <a:endParaRPr lang="en-US" sz="2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FA338D-ED02-5AFA-1713-EEC5432DFB46}"/>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1605182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F7DA-7DC0-32C1-A8AB-3D0C64BCAC6B}"/>
              </a:ext>
            </a:extLst>
          </p:cNvPr>
          <p:cNvSpPr>
            <a:spLocks noGrp="1"/>
          </p:cNvSpPr>
          <p:nvPr>
            <p:ph type="title"/>
          </p:nvPr>
        </p:nvSpPr>
        <p:spPr/>
        <p:txBody>
          <a:bodyPr/>
          <a:lstStyle/>
          <a:p>
            <a:r>
              <a:rPr lang="en-US" dirty="0"/>
              <a:t>Memory loads and Passwords</a:t>
            </a:r>
          </a:p>
        </p:txBody>
      </p:sp>
      <p:sp>
        <p:nvSpPr>
          <p:cNvPr id="3" name="Content Placeholder 2">
            <a:extLst>
              <a:ext uri="{FF2B5EF4-FFF2-40B4-BE49-F238E27FC236}">
                <a16:creationId xmlns:a16="http://schemas.microsoft.com/office/drawing/2014/main" id="{593FD06D-416E-62CD-5FD5-3A2437FADB35}"/>
              </a:ext>
            </a:extLst>
          </p:cNvPr>
          <p:cNvSpPr>
            <a:spLocks noGrp="1"/>
          </p:cNvSpPr>
          <p:nvPr>
            <p:ph idx="1"/>
          </p:nvPr>
        </p:nvSpPr>
        <p:spPr/>
        <p:txBody>
          <a:bodyPr/>
          <a:lstStyle/>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The method requires a user to provide two or more pieces of evidence that only they know, such as the following:</a:t>
            </a:r>
          </a:p>
          <a:p>
            <a:pPr algn="l"/>
            <a:endParaRPr lang="en-US" sz="26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Their ZIP code or postal code</a:t>
            </a:r>
          </a:p>
          <a:p>
            <a:pPr algn="l"/>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Their mother’s maiden name</a:t>
            </a:r>
          </a:p>
          <a:p>
            <a:pPr algn="l"/>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Their birthplace</a:t>
            </a:r>
          </a:p>
          <a:p>
            <a:pPr algn="l"/>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The last school they attended</a:t>
            </a:r>
          </a:p>
          <a:p>
            <a:pPr algn="l"/>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41E4438-8183-D6D9-06C8-8ADD76CB48DC}"/>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674137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F1FE-2E48-C515-A718-F710900991C9}"/>
              </a:ext>
            </a:extLst>
          </p:cNvPr>
          <p:cNvSpPr>
            <a:spLocks noGrp="1"/>
          </p:cNvSpPr>
          <p:nvPr>
            <p:ph type="title"/>
          </p:nvPr>
        </p:nvSpPr>
        <p:spPr/>
        <p:txBody>
          <a:bodyPr/>
          <a:lstStyle/>
          <a:p>
            <a:r>
              <a:rPr lang="en-US" dirty="0"/>
              <a:t>Memory loads and Passwords</a:t>
            </a:r>
          </a:p>
        </p:txBody>
      </p:sp>
      <p:sp>
        <p:nvSpPr>
          <p:cNvPr id="3" name="Content Placeholder 2">
            <a:extLst>
              <a:ext uri="{FF2B5EF4-FFF2-40B4-BE49-F238E27FC236}">
                <a16:creationId xmlns:a16="http://schemas.microsoft.com/office/drawing/2014/main" id="{41FFBBC2-4F33-72A7-76F2-E80F6A18810F}"/>
              </a:ext>
            </a:extLst>
          </p:cNvPr>
          <p:cNvSpPr>
            <a:spLocks noGrp="1"/>
          </p:cNvSpPr>
          <p:nvPr>
            <p:ph idx="1"/>
          </p:nvPr>
        </p:nvSpPr>
        <p:spPr/>
        <p:txBody>
          <a:bodyPr/>
          <a:lstStyle/>
          <a:p>
            <a:pPr algn="l">
              <a:lnSpc>
                <a:spcPct val="200000"/>
              </a:lnSpc>
            </a:pPr>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The first school they attended</a:t>
            </a:r>
          </a:p>
          <a:p>
            <a:pPr algn="l">
              <a:lnSpc>
                <a:spcPct val="200000"/>
              </a:lnSpc>
            </a:pPr>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A password of between five and ten letters</a:t>
            </a:r>
          </a:p>
          <a:p>
            <a:pPr algn="l">
              <a:lnSpc>
                <a:spcPct val="200000"/>
              </a:lnSpc>
            </a:pPr>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A memorable address (not their home)</a:t>
            </a:r>
          </a:p>
          <a:p>
            <a:pPr algn="l">
              <a:lnSpc>
                <a:spcPct val="200000"/>
              </a:lnSpc>
            </a:pPr>
            <a:r>
              <a:rPr lang="en-US" sz="2600" b="0" i="0" u="none" strike="noStrike" baseline="0" dirty="0">
                <a:solidFill>
                  <a:srgbClr val="0086B2"/>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A memorable date (not their birthday)</a:t>
            </a:r>
            <a:endParaRPr lang="en-US" sz="2600" dirty="0">
              <a:latin typeface="Times New Roman" panose="02020603050405020304" pitchFamily="18" charset="0"/>
              <a:cs typeface="Times New Roman" panose="02020603050405020304" pitchFamily="18" charset="0"/>
            </a:endParaRPr>
          </a:p>
          <a:p>
            <a:endParaRPr lang="en-US" sz="2600" dirty="0"/>
          </a:p>
        </p:txBody>
      </p:sp>
      <p:sp>
        <p:nvSpPr>
          <p:cNvPr id="4" name="Footer Placeholder 3">
            <a:extLst>
              <a:ext uri="{FF2B5EF4-FFF2-40B4-BE49-F238E27FC236}">
                <a16:creationId xmlns:a16="http://schemas.microsoft.com/office/drawing/2014/main" id="{E467A221-CD8A-6033-5011-2D5826B44CE5}"/>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116132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FD0E-4ED3-ACA6-C5D9-C85751F0C512}"/>
              </a:ext>
            </a:extLst>
          </p:cNvPr>
          <p:cNvSpPr>
            <a:spLocks noGrp="1"/>
          </p:cNvSpPr>
          <p:nvPr>
            <p:ph type="title"/>
          </p:nvPr>
        </p:nvSpPr>
        <p:spPr/>
        <p:txBody>
          <a:bodyPr/>
          <a:lstStyle/>
          <a:p>
            <a:r>
              <a:rPr lang="en-US" dirty="0"/>
              <a:t>Memory loads and Passwords</a:t>
            </a:r>
          </a:p>
        </p:txBody>
      </p:sp>
      <p:sp>
        <p:nvSpPr>
          <p:cNvPr id="3" name="Content Placeholder 2">
            <a:extLst>
              <a:ext uri="{FF2B5EF4-FFF2-40B4-BE49-F238E27FC236}">
                <a16:creationId xmlns:a16="http://schemas.microsoft.com/office/drawing/2014/main" id="{FF691EB5-8545-63EB-906A-583B5FB09B8B}"/>
              </a:ext>
            </a:extLst>
          </p:cNvPr>
          <p:cNvSpPr>
            <a:spLocks noGrp="1"/>
          </p:cNvSpPr>
          <p:nvPr>
            <p:ph idx="1"/>
          </p:nvPr>
        </p:nvSpPr>
        <p:spPr/>
        <p:txBody>
          <a:bodyPr/>
          <a:lstStyle/>
          <a:p>
            <a:pPr algn="l">
              <a:buFont typeface="Wingdings" panose="05000000000000000000" pitchFamily="2" charset="2"/>
              <a:buChar char="v"/>
            </a:pPr>
            <a:r>
              <a:rPr lang="en-US" sz="2600" b="0" i="0" u="none" strike="noStrike" baseline="0" dirty="0">
                <a:solidFill>
                  <a:srgbClr val="FF0000"/>
                </a:solidFill>
                <a:latin typeface="+mj-lt"/>
              </a:rPr>
              <a:t>This requirement to remember and recall such information puts a big memory load on customers.</a:t>
            </a:r>
          </a:p>
          <a:p>
            <a:pPr algn="l">
              <a:buFont typeface="Wingdings" panose="05000000000000000000" pitchFamily="2" charset="2"/>
              <a:buChar char="v"/>
            </a:pPr>
            <a:endParaRPr lang="en-US" sz="2600" dirty="0">
              <a:latin typeface="+mj-lt"/>
            </a:endParaRPr>
          </a:p>
          <a:p>
            <a:pPr algn="l">
              <a:buFont typeface="Wingdings" panose="05000000000000000000" pitchFamily="2" charset="2"/>
              <a:buChar char="v"/>
            </a:pPr>
            <a:endParaRPr lang="en-US" sz="2600" b="0" i="0" u="none" strike="noStrike" baseline="0" dirty="0">
              <a:latin typeface="+mj-lt"/>
            </a:endParaRPr>
          </a:p>
          <a:p>
            <a:pPr algn="l">
              <a:buFont typeface="Wingdings" panose="05000000000000000000" pitchFamily="2" charset="2"/>
              <a:buChar char="v"/>
            </a:pPr>
            <a:r>
              <a:rPr lang="en-US" sz="2600" b="0" i="0" u="none" strike="noStrike" baseline="0" dirty="0">
                <a:latin typeface="+mj-lt"/>
              </a:rPr>
              <a:t>Some people find such a procedure quite nerve-racking and are prone to forget certain pieces of information.</a:t>
            </a:r>
          </a:p>
          <a:p>
            <a:pPr algn="l">
              <a:buFont typeface="Wingdings" panose="05000000000000000000" pitchFamily="2" charset="2"/>
              <a:buChar char="v"/>
            </a:pPr>
            <a:endParaRPr lang="en-US" sz="2600" dirty="0">
              <a:latin typeface="+mj-lt"/>
            </a:endParaRPr>
          </a:p>
          <a:p>
            <a:pPr algn="l">
              <a:buFont typeface="Wingdings" panose="05000000000000000000" pitchFamily="2" charset="2"/>
              <a:buChar char="v"/>
            </a:pPr>
            <a:r>
              <a:rPr lang="en-US" sz="2600" b="0" i="0" u="none" strike="noStrike" baseline="0" dirty="0">
                <a:latin typeface="+mj-lt"/>
              </a:rPr>
              <a:t> </a:t>
            </a:r>
            <a:r>
              <a:rPr lang="en-US" sz="2600" b="0" i="0" u="none" strike="noStrike" baseline="0" dirty="0">
                <a:solidFill>
                  <a:srgbClr val="FF0000"/>
                </a:solidFill>
                <a:latin typeface="+mj-lt"/>
              </a:rPr>
              <a:t>As a coping strategy, they write down their details on a sheet of paper.</a:t>
            </a:r>
          </a:p>
        </p:txBody>
      </p:sp>
      <p:sp>
        <p:nvSpPr>
          <p:cNvPr id="4" name="Footer Placeholder 3">
            <a:extLst>
              <a:ext uri="{FF2B5EF4-FFF2-40B4-BE49-F238E27FC236}">
                <a16:creationId xmlns:a16="http://schemas.microsoft.com/office/drawing/2014/main" id="{28427444-C90A-ECFF-10F8-D36B74DF92F7}"/>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3644881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FD0E-4ED3-ACA6-C5D9-C85751F0C512}"/>
              </a:ext>
            </a:extLst>
          </p:cNvPr>
          <p:cNvSpPr>
            <a:spLocks noGrp="1"/>
          </p:cNvSpPr>
          <p:nvPr>
            <p:ph type="title"/>
          </p:nvPr>
        </p:nvSpPr>
        <p:spPr/>
        <p:txBody>
          <a:bodyPr/>
          <a:lstStyle/>
          <a:p>
            <a:r>
              <a:rPr lang="en-US" dirty="0"/>
              <a:t>Memory loads and Passwords</a:t>
            </a:r>
          </a:p>
        </p:txBody>
      </p:sp>
      <p:sp>
        <p:nvSpPr>
          <p:cNvPr id="3" name="Content Placeholder 2">
            <a:extLst>
              <a:ext uri="{FF2B5EF4-FFF2-40B4-BE49-F238E27FC236}">
                <a16:creationId xmlns:a16="http://schemas.microsoft.com/office/drawing/2014/main" id="{FF691EB5-8545-63EB-906A-583B5FB09B8B}"/>
              </a:ext>
            </a:extLst>
          </p:cNvPr>
          <p:cNvSpPr>
            <a:spLocks noGrp="1"/>
          </p:cNvSpPr>
          <p:nvPr>
            <p:ph idx="1"/>
          </p:nvPr>
        </p:nvSpPr>
        <p:spPr/>
        <p:txBody>
          <a:bodyPr/>
          <a:lstStyle/>
          <a:p>
            <a:pPr algn="l">
              <a:buFont typeface="Wingdings" panose="05000000000000000000" pitchFamily="2" charset="2"/>
              <a:buChar char="v"/>
            </a:pPr>
            <a:r>
              <a:rPr lang="en-US" sz="2600" b="0" i="0" u="none" strike="noStrike" baseline="0" dirty="0">
                <a:latin typeface="+mj-lt"/>
              </a:rPr>
              <a:t>Having such an external representation at hand makes it much easier for them to </a:t>
            </a:r>
            <a:r>
              <a:rPr lang="en-US" sz="2600" b="1" i="0" u="none" strike="noStrike" baseline="0" dirty="0">
                <a:solidFill>
                  <a:srgbClr val="FF0000"/>
                </a:solidFill>
                <a:latin typeface="+mj-lt"/>
              </a:rPr>
              <a:t>read off the necessary information rather than having to recall it from memory. </a:t>
            </a:r>
          </a:p>
          <a:p>
            <a:pPr algn="l">
              <a:buFont typeface="Wingdings" panose="05000000000000000000" pitchFamily="2" charset="2"/>
              <a:buChar char="v"/>
            </a:pPr>
            <a:endParaRPr lang="en-US" sz="2600" dirty="0">
              <a:latin typeface="+mj-lt"/>
            </a:endParaRPr>
          </a:p>
          <a:p>
            <a:pPr algn="l">
              <a:buFont typeface="Wingdings" panose="05000000000000000000" pitchFamily="2" charset="2"/>
              <a:buChar char="v"/>
            </a:pPr>
            <a:r>
              <a:rPr lang="en-US" sz="2600" b="0" i="0" u="none" strike="noStrike" baseline="0" dirty="0">
                <a:latin typeface="+mj-lt"/>
              </a:rPr>
              <a:t>However, it </a:t>
            </a:r>
            <a:r>
              <a:rPr lang="en-US" sz="2600" b="0" i="0" u="none" strike="noStrike" baseline="0" dirty="0">
                <a:solidFill>
                  <a:srgbClr val="FF0000"/>
                </a:solidFill>
                <a:latin typeface="+mj-lt"/>
              </a:rPr>
              <a:t>also makes them vulnerable to the fraud the banks are trying to prevent should anyone else get ahold of that piece of paper! </a:t>
            </a:r>
          </a:p>
          <a:p>
            <a:pPr algn="l">
              <a:buFont typeface="Wingdings" panose="05000000000000000000" pitchFamily="2" charset="2"/>
              <a:buChar char="v"/>
            </a:pPr>
            <a:endParaRPr lang="en-US" sz="2600" dirty="0">
              <a:latin typeface="+mj-lt"/>
            </a:endParaRPr>
          </a:p>
          <a:p>
            <a:pPr algn="l">
              <a:buFont typeface="Wingdings" panose="05000000000000000000" pitchFamily="2" charset="2"/>
              <a:buChar char="v"/>
            </a:pPr>
            <a:r>
              <a:rPr lang="en-US" sz="2600" b="0" i="0" u="none" strike="noStrike" baseline="0" dirty="0">
                <a:latin typeface="+mj-lt"/>
              </a:rPr>
              <a:t>Software companies have also developed </a:t>
            </a:r>
            <a:r>
              <a:rPr lang="en-US" sz="2600" b="1" i="0" u="none" strike="noStrike" baseline="0" dirty="0">
                <a:latin typeface="+mj-lt"/>
              </a:rPr>
              <a:t>password managers </a:t>
            </a:r>
            <a:r>
              <a:rPr lang="en-US" sz="2600" b="0" i="0" u="none" strike="noStrike" baseline="0" dirty="0">
                <a:latin typeface="+mj-lt"/>
              </a:rPr>
              <a:t>to help reduce memory load. </a:t>
            </a:r>
            <a:endParaRPr lang="en-US" sz="2600" dirty="0">
              <a:latin typeface="+mj-lt"/>
            </a:endParaRPr>
          </a:p>
        </p:txBody>
      </p:sp>
      <p:sp>
        <p:nvSpPr>
          <p:cNvPr id="4" name="Footer Placeholder 3">
            <a:extLst>
              <a:ext uri="{FF2B5EF4-FFF2-40B4-BE49-F238E27FC236}">
                <a16:creationId xmlns:a16="http://schemas.microsoft.com/office/drawing/2014/main" id="{28427444-C90A-ECFF-10F8-D36B74DF92F7}"/>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671075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8513-0C37-4446-30B4-A59FCB87C39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4DD8786-F115-7E23-CDC2-A8CB2115EE53}"/>
              </a:ext>
            </a:extLst>
          </p:cNvPr>
          <p:cNvSpPr>
            <a:spLocks noGrp="1"/>
          </p:cNvSpPr>
          <p:nvPr>
            <p:ph idx="1"/>
          </p:nvPr>
        </p:nvSpPr>
        <p:spPr/>
        <p:txBody>
          <a:bodyPr/>
          <a:lstStyle/>
          <a:p>
            <a:pPr algn="l"/>
            <a:endParaRPr lang="en-US" sz="2600" b="0" i="0" u="none" strike="noStrike" baseline="0" dirty="0">
              <a:latin typeface="+mj-lt"/>
            </a:endParaRPr>
          </a:p>
          <a:p>
            <a:pPr algn="l"/>
            <a:endParaRPr lang="en-US" sz="2600" dirty="0">
              <a:latin typeface="+mj-lt"/>
            </a:endParaRPr>
          </a:p>
          <a:p>
            <a:pPr algn="l"/>
            <a:endParaRPr lang="en-US" sz="2600" b="0" i="0" u="none" strike="noStrike" baseline="0" dirty="0">
              <a:latin typeface="+mj-lt"/>
            </a:endParaRPr>
          </a:p>
          <a:p>
            <a:pPr algn="l"/>
            <a:r>
              <a:rPr lang="en-US" sz="2600" b="0" i="0" u="none" strike="noStrike" baseline="0" dirty="0">
                <a:latin typeface="+mj-lt"/>
              </a:rPr>
              <a:t>How can banks overcome the </a:t>
            </a:r>
            <a:r>
              <a:rPr lang="en-US" sz="2600" b="1" i="0" u="none" strike="noStrike" baseline="0" dirty="0">
                <a:solidFill>
                  <a:srgbClr val="FF0000"/>
                </a:solidFill>
                <a:latin typeface="+mj-lt"/>
              </a:rPr>
              <a:t>problem of providing a secure system </a:t>
            </a:r>
            <a:r>
              <a:rPr lang="en-US" sz="2600" b="0" i="0" u="none" strike="noStrike" baseline="0" dirty="0">
                <a:latin typeface="+mj-lt"/>
              </a:rPr>
              <a:t>while </a:t>
            </a:r>
            <a:r>
              <a:rPr lang="en-US" sz="2600" b="1" i="0" u="none" strike="noStrike" baseline="0" dirty="0">
                <a:latin typeface="+mj-lt"/>
              </a:rPr>
              <a:t>making the memory load easier for people</a:t>
            </a:r>
            <a:r>
              <a:rPr lang="en-US" sz="2600" b="0" i="0" u="none" strike="noStrike" baseline="0" dirty="0">
                <a:latin typeface="+mj-lt"/>
              </a:rPr>
              <a:t> wanting to use online and mobile phone banking?</a:t>
            </a:r>
            <a:endParaRPr lang="en-US" sz="2600" dirty="0">
              <a:latin typeface="+mj-lt"/>
            </a:endParaRPr>
          </a:p>
        </p:txBody>
      </p:sp>
      <p:sp>
        <p:nvSpPr>
          <p:cNvPr id="4" name="Footer Placeholder 3">
            <a:extLst>
              <a:ext uri="{FF2B5EF4-FFF2-40B4-BE49-F238E27FC236}">
                <a16:creationId xmlns:a16="http://schemas.microsoft.com/office/drawing/2014/main" id="{885E57FE-7476-2A44-7D7B-B6E1C54BC034}"/>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460635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2F0A-BF0E-BA98-093D-68ACADD67F9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B5436395-036A-8BA2-0ECB-5D85CB31495D}"/>
              </a:ext>
            </a:extLst>
          </p:cNvPr>
          <p:cNvSpPr>
            <a:spLocks noGrp="1"/>
          </p:cNvSpPr>
          <p:nvPr>
            <p:ph idx="1"/>
          </p:nvPr>
        </p:nvSpPr>
        <p:spPr>
          <a:xfrm>
            <a:off x="1096962" y="1846263"/>
            <a:ext cx="10831685" cy="4463057"/>
          </a:xfrm>
        </p:spPr>
        <p:txBody>
          <a:bodyPr/>
          <a:lstStyle/>
          <a:p>
            <a:pPr algn="l">
              <a:buFont typeface="Wingdings" panose="05000000000000000000" pitchFamily="2" charset="2"/>
              <a:buChar char="v"/>
            </a:pPr>
            <a:r>
              <a:rPr lang="en-US" sz="2600" b="0" i="0" u="none" strike="noStrike" baseline="0" dirty="0">
                <a:latin typeface="+mj-lt"/>
              </a:rPr>
              <a:t>Advances in </a:t>
            </a:r>
            <a:r>
              <a:rPr lang="en-US" sz="2600" b="1" i="0" u="none" strike="noStrike" baseline="0" dirty="0">
                <a:latin typeface="+mj-lt"/>
              </a:rPr>
              <a:t>computer vision and biometrics technology </a:t>
            </a:r>
            <a:r>
              <a:rPr lang="en-US" sz="2600" b="0" i="0" u="none" strike="noStrike" baseline="0" dirty="0">
                <a:latin typeface="+mj-lt"/>
              </a:rPr>
              <a:t>means that it is now possible to replace the need for passwords to be typed in each time.</a:t>
            </a:r>
          </a:p>
          <a:p>
            <a:pPr algn="l">
              <a:buFont typeface="Wingdings" panose="05000000000000000000" pitchFamily="2" charset="2"/>
              <a:buChar char="v"/>
            </a:pPr>
            <a:endParaRPr lang="en-US" sz="2600" dirty="0">
              <a:latin typeface="+mj-lt"/>
            </a:endParaRPr>
          </a:p>
          <a:p>
            <a:pPr algn="l">
              <a:buFont typeface="Wingdings" panose="05000000000000000000" pitchFamily="2" charset="2"/>
              <a:buChar char="v"/>
            </a:pPr>
            <a:r>
              <a:rPr lang="en-US" sz="2600" b="0" i="0" u="none" strike="noStrike" baseline="0" dirty="0">
                <a:latin typeface="+mj-lt"/>
              </a:rPr>
              <a:t> For example, </a:t>
            </a:r>
            <a:r>
              <a:rPr lang="en-US" sz="2600" b="1" i="0" u="none" strike="noStrike" baseline="0" dirty="0">
                <a:latin typeface="+mj-lt"/>
              </a:rPr>
              <a:t>facial and touch ID </a:t>
            </a:r>
            <a:r>
              <a:rPr lang="en-US" sz="2600" b="0" i="0" u="none" strike="noStrike" baseline="0" dirty="0">
                <a:latin typeface="+mj-lt"/>
              </a:rPr>
              <a:t>can be configured on newer smartphones to enable password-free mobile banking. </a:t>
            </a:r>
          </a:p>
          <a:p>
            <a:pPr algn="l">
              <a:buFont typeface="Wingdings" panose="05000000000000000000" pitchFamily="2" charset="2"/>
              <a:buChar char="v"/>
            </a:pPr>
            <a:r>
              <a:rPr lang="en-US" sz="2600" b="0" i="0" u="none" strike="noStrike" baseline="0" dirty="0">
                <a:latin typeface="+mj-lt"/>
              </a:rPr>
              <a:t>Once these are set up, a user simply needs to put their face in front of their phone’s camera or their finger on the fingerprint sensor. </a:t>
            </a:r>
          </a:p>
          <a:p>
            <a:pPr algn="l">
              <a:buFont typeface="Wingdings" panose="05000000000000000000" pitchFamily="2" charset="2"/>
              <a:buChar char="v"/>
            </a:pPr>
            <a:r>
              <a:rPr lang="en-US" sz="2600" b="0" i="0" u="none" strike="noStrike" baseline="0" dirty="0">
                <a:latin typeface="+mj-lt"/>
              </a:rPr>
              <a:t>These alternative approaches </a:t>
            </a:r>
            <a:r>
              <a:rPr lang="en-US" sz="2600" b="1" i="0" u="none" strike="noStrike" baseline="0" dirty="0">
                <a:latin typeface="+mj-lt"/>
              </a:rPr>
              <a:t>put the onus on the phone </a:t>
            </a:r>
            <a:r>
              <a:rPr lang="en-US" sz="2600" b="0" i="0" u="none" strike="noStrike" baseline="0" dirty="0">
                <a:latin typeface="+mj-lt"/>
              </a:rPr>
              <a:t>to recognize and authenticate the person rather than the person having to learn and remember a password.</a:t>
            </a:r>
            <a:endParaRPr lang="en-US" sz="2600" dirty="0">
              <a:latin typeface="+mj-lt"/>
            </a:endParaRPr>
          </a:p>
        </p:txBody>
      </p:sp>
      <p:sp>
        <p:nvSpPr>
          <p:cNvPr id="4" name="Footer Placeholder 3">
            <a:extLst>
              <a:ext uri="{FF2B5EF4-FFF2-40B4-BE49-F238E27FC236}">
                <a16:creationId xmlns:a16="http://schemas.microsoft.com/office/drawing/2014/main" id="{59C22ADF-B25A-7468-0216-896E456EC822}"/>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1791716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D1C1-047C-1F3A-98DC-031401883CA3}"/>
              </a:ext>
            </a:extLst>
          </p:cNvPr>
          <p:cNvSpPr>
            <a:spLocks noGrp="1"/>
          </p:cNvSpPr>
          <p:nvPr>
            <p:ph type="title"/>
          </p:nvPr>
        </p:nvSpPr>
        <p:spPr/>
        <p:txBody>
          <a:bodyPr/>
          <a:lstStyle/>
          <a:p>
            <a:r>
              <a:rPr lang="en-US" dirty="0"/>
              <a:t>Memory: Design Implications</a:t>
            </a:r>
          </a:p>
        </p:txBody>
      </p:sp>
      <p:sp>
        <p:nvSpPr>
          <p:cNvPr id="3" name="Content Placeholder 2">
            <a:extLst>
              <a:ext uri="{FF2B5EF4-FFF2-40B4-BE49-F238E27FC236}">
                <a16:creationId xmlns:a16="http://schemas.microsoft.com/office/drawing/2014/main" id="{DCDE4E08-172C-24A1-C42C-8619CFA86D05}"/>
              </a:ext>
            </a:extLst>
          </p:cNvPr>
          <p:cNvSpPr>
            <a:spLocks noGrp="1"/>
          </p:cNvSpPr>
          <p:nvPr>
            <p:ph idx="1"/>
          </p:nvPr>
        </p:nvSpPr>
        <p:spPr>
          <a:xfrm>
            <a:off x="1096962" y="1846263"/>
            <a:ext cx="10759677" cy="4613275"/>
          </a:xfrm>
        </p:spPr>
        <p:txBody>
          <a:bodyPr/>
          <a:lstStyle/>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Reduce cognitive load by avoiding long and complicated procedures for carrying out tasks.</a:t>
            </a:r>
          </a:p>
          <a:p>
            <a:pPr algn="l"/>
            <a:endParaRPr lang="en-US" sz="26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000000"/>
                </a:solidFill>
                <a:latin typeface="Times New Roman" panose="02020603050405020304" pitchFamily="18" charset="0"/>
                <a:cs typeface="Times New Roman" panose="02020603050405020304" pitchFamily="18" charset="0"/>
              </a:rPr>
              <a:t>• Design interfaces that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promote recognition rather than recall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by using </a:t>
            </a:r>
            <a:r>
              <a:rPr lang="en-US" sz="2600" b="1" i="0" u="none" strike="noStrike" baseline="0" dirty="0">
                <a:solidFill>
                  <a:srgbClr val="000000"/>
                </a:solidFill>
                <a:latin typeface="Times New Roman" panose="02020603050405020304" pitchFamily="18" charset="0"/>
                <a:cs typeface="Times New Roman" panose="02020603050405020304" pitchFamily="18" charset="0"/>
              </a:rPr>
              <a:t>familiar interaction patterns</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menus, icons, and consistently placed objects.</a:t>
            </a:r>
          </a:p>
          <a:p>
            <a:pPr algn="l"/>
            <a:endParaRPr lang="en-US" sz="26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6412EAE-24C2-595D-6D2E-64C9029A0B14}"/>
              </a:ext>
            </a:extLst>
          </p:cNvPr>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extLst>
      <p:ext uri="{BB962C8B-B14F-4D97-AF65-F5344CB8AC3E}">
        <p14:creationId xmlns:p14="http://schemas.microsoft.com/office/powerpoint/2010/main" val="2859400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noChangeArrowheads="1"/>
          </p:cNvSpPr>
          <p:nvPr>
            <p:ph idx="1"/>
          </p:nvPr>
        </p:nvSpPr>
        <p:spPr>
          <a:xfrm>
            <a:off x="3124200" y="2924175"/>
            <a:ext cx="7086600" cy="2376488"/>
          </a:xfrm>
        </p:spPr>
        <p:txBody>
          <a:bodyPr/>
          <a:lstStyle/>
          <a:p>
            <a:pPr marL="0" indent="0" eaLnBrk="1" hangingPunct="1">
              <a:buFont typeface="Arial" panose="020B0604020202020204" pitchFamily="34" charset="0"/>
              <a:buNone/>
            </a:pPr>
            <a:endParaRPr lang="en-US" altLang="en-US" dirty="0"/>
          </a:p>
          <a:p>
            <a:pPr marL="0" indent="0" algn="ctr" eaLnBrk="1" hangingPunct="1">
              <a:buFont typeface="Arial" panose="020B0604020202020204" pitchFamily="34" charset="0"/>
              <a:buNone/>
            </a:pPr>
            <a:r>
              <a:rPr lang="en-US" altLang="en-US" sz="6600" dirty="0"/>
              <a:t>THANK YOU</a:t>
            </a: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788988"/>
            <a:ext cx="10515600" cy="552450"/>
          </a:xfrm>
        </p:spPr>
        <p:txBody>
          <a:bodyPr>
            <a:normAutofit fontScale="90000"/>
          </a:bodyPr>
          <a:lstStyle/>
          <a:p>
            <a:pPr algn="ctr" eaLnBrk="1" fontAlgn="auto" hangingPunct="1">
              <a:spcAft>
                <a:spcPts val="0"/>
              </a:spcAft>
              <a:defRPr/>
            </a:pPr>
            <a:r>
              <a:rPr lang="en-US" altLang="en-US">
                <a:solidFill>
                  <a:schemeClr val="tx1">
                    <a:lumMod val="75000"/>
                    <a:lumOff val="25000"/>
                  </a:schemeClr>
                </a:solidFill>
                <a:latin typeface="Futura Md BT"/>
              </a:rPr>
              <a:t>INPUT–OUTPUT CHANNELS</a:t>
            </a:r>
          </a:p>
        </p:txBody>
      </p:sp>
      <p:sp>
        <p:nvSpPr>
          <p:cNvPr id="20483" name="Content Placeholder 2"/>
          <p:cNvSpPr>
            <a:spLocks noGrp="1"/>
          </p:cNvSpPr>
          <p:nvPr>
            <p:ph idx="1"/>
          </p:nvPr>
        </p:nvSpPr>
        <p:spPr>
          <a:xfrm>
            <a:off x="838200" y="1773238"/>
            <a:ext cx="11018838" cy="4686300"/>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Similarly there are a number of effectors, including the limbs, fingers, eyes, head and vocal system. </a:t>
            </a:r>
          </a:p>
          <a:p>
            <a:pPr marL="0" indent="0" eaLnBrk="1" fontAlgn="auto" hangingPunct="1">
              <a:buNone/>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In the interaction with the computer, the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fingers</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play the primary role, through typing or mouse control, </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with some use of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voice</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eye</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383540" lvl="1"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head</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383540" lvl="1"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body</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position</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91440" indent="-91440" eaLnBrk="1" fontAlgn="auto" hangingPunct="1">
              <a:defRPr/>
            </a:pPr>
            <a:endParaRPr lang="en-US" altLang="en-US" sz="2600" dirty="0">
              <a:solidFill>
                <a:schemeClr val="tx1">
                  <a:lumMod val="75000"/>
                  <a:lumOff val="25000"/>
                </a:schemeClr>
              </a:solidFill>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96963" y="287338"/>
            <a:ext cx="10544175" cy="1125537"/>
          </a:xfrm>
        </p:spPr>
        <p:txBody>
          <a:bodyPr>
            <a:normAutofit fontScale="90000"/>
          </a:bodyPr>
          <a:lstStyle/>
          <a:p>
            <a:pPr algn="ctr" eaLnBrk="1" fontAlgn="auto" hangingPunct="1">
              <a:spcAft>
                <a:spcPts val="0"/>
              </a:spcAft>
              <a:defRPr/>
            </a:pPr>
            <a:r>
              <a:rPr lang="en-US" altLang="en-US" sz="2000" dirty="0">
                <a:solidFill>
                  <a:schemeClr val="tx1">
                    <a:lumMod val="75000"/>
                    <a:lumOff val="25000"/>
                  </a:schemeClr>
                </a:solidFill>
                <a:latin typeface="Futura Md BT"/>
              </a:rPr>
              <a:t>INPUT–OUTPUT CHANNELS</a:t>
            </a:r>
            <a:r>
              <a:rPr lang="en-US" altLang="en-US" dirty="0">
                <a:solidFill>
                  <a:schemeClr val="tx1">
                    <a:lumMod val="75000"/>
                    <a:lumOff val="25000"/>
                  </a:schemeClr>
                </a:solidFill>
                <a:latin typeface="Futura Md BT"/>
              </a:rPr>
              <a:t>: Vision, hearing and touch</a:t>
            </a:r>
          </a:p>
        </p:txBody>
      </p:sp>
      <p:sp>
        <p:nvSpPr>
          <p:cNvPr id="21507" name="Content Placeholder 2"/>
          <p:cNvSpPr>
            <a:spLocks noGrp="1"/>
          </p:cNvSpPr>
          <p:nvPr>
            <p:ph idx="1"/>
          </p:nvPr>
        </p:nvSpPr>
        <p:spPr>
          <a:xfrm>
            <a:off x="838200" y="2420938"/>
            <a:ext cx="10802938" cy="3960812"/>
          </a:xfrm>
        </p:spPr>
        <p:txBody>
          <a:bodyPr rtlCol="0">
            <a:normAutofit/>
          </a:bodyPr>
          <a:lstStyle/>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Imagine using a personal computer (PC) with a mouse and a keyboard. The application you are using has a graphical interface, with menus, icons and windows.</a:t>
            </a:r>
          </a:p>
          <a:p>
            <a:pPr marL="0" indent="0" eaLnBrk="1" fontAlgn="auto" hangingPunct="1">
              <a:buNone/>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In your interaction with this system, you receive information primarily by sight, from what appears on the screen.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96963" y="287338"/>
            <a:ext cx="10544175" cy="1125537"/>
          </a:xfrm>
        </p:spPr>
        <p:txBody>
          <a:bodyPr>
            <a:normAutofit fontScale="90000"/>
          </a:bodyPr>
          <a:lstStyle/>
          <a:p>
            <a:pPr algn="ctr" eaLnBrk="1" fontAlgn="auto" hangingPunct="1">
              <a:spcAft>
                <a:spcPts val="0"/>
              </a:spcAft>
              <a:defRPr/>
            </a:pPr>
            <a:r>
              <a:rPr lang="en-US" altLang="en-US" sz="2000" dirty="0">
                <a:solidFill>
                  <a:schemeClr val="tx1">
                    <a:lumMod val="75000"/>
                    <a:lumOff val="25000"/>
                  </a:schemeClr>
                </a:solidFill>
                <a:latin typeface="Futura Md BT"/>
              </a:rPr>
              <a:t>INPUT–OUTPUT CHANNELS</a:t>
            </a:r>
            <a:r>
              <a:rPr lang="en-US" altLang="en-US" dirty="0">
                <a:solidFill>
                  <a:schemeClr val="tx1">
                    <a:lumMod val="75000"/>
                    <a:lumOff val="25000"/>
                  </a:schemeClr>
                </a:solidFill>
                <a:latin typeface="Futura Md BT"/>
              </a:rPr>
              <a:t>: Vision, hearing and touch</a:t>
            </a:r>
          </a:p>
        </p:txBody>
      </p:sp>
      <p:sp>
        <p:nvSpPr>
          <p:cNvPr id="21507" name="Content Placeholder 2"/>
          <p:cNvSpPr>
            <a:spLocks noGrp="1"/>
          </p:cNvSpPr>
          <p:nvPr>
            <p:ph idx="1"/>
          </p:nvPr>
        </p:nvSpPr>
        <p:spPr>
          <a:xfrm>
            <a:off x="838200" y="2133600"/>
            <a:ext cx="10802938" cy="4248150"/>
          </a:xfrm>
        </p:spPr>
        <p:txBody>
          <a:bodyPr rtlCol="0">
            <a:normAutofit/>
          </a:bodyPr>
          <a:lstStyle/>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However, you may also receive information by ear:</a:t>
            </a:r>
          </a:p>
          <a:p>
            <a:pPr marL="91440" indent="-91440" eaLnBrk="1" fontAlgn="auto" hangingPunct="1">
              <a:defRPr/>
            </a:pPr>
            <a:endPar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en-US" sz="2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for example, the computer may ‘beep’ at you if you make a mistake  or to draw attention to something, </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eaLnBrk="1" fontAlgn="auto" hangingPunct="1">
              <a:defRPr/>
            </a:pPr>
            <a:r>
              <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rPr>
              <a:t>2. or there may be a voice commentary in a multimedia presentation.</a:t>
            </a:r>
          </a:p>
          <a:p>
            <a:pPr marL="91440" indent="-91440" eaLnBrk="1" fontAlgn="auto" hangingPunct="1">
              <a:defRPr/>
            </a:pPr>
            <a:endParaRPr lang="en-US" altLang="en-US" sz="2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Slides based on Human-Computer Interaction 3rd Edition by by Alan Dix, Janet E. Finlay, Gregory D. Abowd, Russell Beale</a:t>
            </a:r>
            <a:endParaRPr lang="en-GB"/>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14578</TotalTime>
  <Words>5621</Words>
  <Application>Microsoft Office PowerPoint</Application>
  <PresentationFormat>Widescreen</PresentationFormat>
  <Paragraphs>459</Paragraphs>
  <Slides>68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Futura Md BT</vt:lpstr>
      <vt:lpstr>Times New Roman</vt:lpstr>
      <vt:lpstr>Wingdings</vt:lpstr>
      <vt:lpstr>Retrospect</vt:lpstr>
      <vt:lpstr> CSM 357 Human-Computer Interaction  lecture 2: The Human</vt:lpstr>
      <vt:lpstr>The Human</vt:lpstr>
      <vt:lpstr>The Human</vt:lpstr>
      <vt:lpstr>The Human</vt:lpstr>
      <vt:lpstr>INPUT–OUTPUT CHANNELS</vt:lpstr>
      <vt:lpstr>INPUT–OUTPUT CHANNELS</vt:lpstr>
      <vt:lpstr>INPUT–OUTPUT CHANNELS</vt:lpstr>
      <vt:lpstr>INPUT–OUTPUT CHANNELS: Vision, hearing and touch</vt:lpstr>
      <vt:lpstr>INPUT–OUTPUT CHANNELS: Vision, hearing and touch</vt:lpstr>
      <vt:lpstr>INPUT–OUTPUT CHANNELS :Vision, hearing and touch</vt:lpstr>
      <vt:lpstr>INPUT–OUTPUT CHANNELS</vt:lpstr>
      <vt:lpstr>Vision</vt:lpstr>
      <vt:lpstr>Vision</vt:lpstr>
      <vt:lpstr>The Eye - physical reception</vt:lpstr>
      <vt:lpstr>The Eye - physical reception</vt:lpstr>
      <vt:lpstr>The eye as a physical receptor</vt:lpstr>
      <vt:lpstr>The eye as a physical receptor</vt:lpstr>
      <vt:lpstr>The eye as a physical receptor</vt:lpstr>
      <vt:lpstr>Visual Perception</vt:lpstr>
      <vt:lpstr> </vt:lpstr>
      <vt:lpstr>1. Perceiving size and depth</vt:lpstr>
      <vt:lpstr>Visual angle</vt:lpstr>
      <vt:lpstr>Visual angle</vt:lpstr>
      <vt:lpstr>Visual angle</vt:lpstr>
      <vt:lpstr>Visual Angle and Perception of size</vt:lpstr>
      <vt:lpstr>2. Perception of Brightness</vt:lpstr>
      <vt:lpstr>3. Perceiving color</vt:lpstr>
      <vt:lpstr>3. Perceiving color</vt:lpstr>
      <vt:lpstr>Perceiving color</vt:lpstr>
      <vt:lpstr>Perceiving color</vt:lpstr>
      <vt:lpstr>Perceiving color</vt:lpstr>
      <vt:lpstr>The capabilities and limitations of visual processing</vt:lpstr>
      <vt:lpstr>This ability to interpret and exploit our expectations can be used to resolve ambiguity. consider the image shown in Figure 1   </vt:lpstr>
      <vt:lpstr>What do you perceive?</vt:lpstr>
      <vt:lpstr>Optical Illusion</vt:lpstr>
      <vt:lpstr>Figure 4: Which line is longer? </vt:lpstr>
      <vt:lpstr>Optical Illusion</vt:lpstr>
      <vt:lpstr>Ponzo illusion</vt:lpstr>
      <vt:lpstr>Proofreading illusion</vt:lpstr>
      <vt:lpstr>Assignment</vt:lpstr>
      <vt:lpstr>Hearing</vt:lpstr>
      <vt:lpstr>Sound</vt:lpstr>
      <vt:lpstr>Discussion</vt:lpstr>
      <vt:lpstr>HCI: Speech Sounds</vt:lpstr>
      <vt:lpstr>HCI: Non-speech sounds</vt:lpstr>
      <vt:lpstr>Touch</vt:lpstr>
      <vt:lpstr>Touch</vt:lpstr>
      <vt:lpstr>Touch</vt:lpstr>
      <vt:lpstr>Movement</vt:lpstr>
      <vt:lpstr>Movement</vt:lpstr>
      <vt:lpstr>Group presentation</vt:lpstr>
      <vt:lpstr>Fitts’ Law and HCI</vt:lpstr>
      <vt:lpstr>Fitts’ Law and HCI</vt:lpstr>
      <vt:lpstr>Fitts’ Law and HCI</vt:lpstr>
      <vt:lpstr>Human factors in HCI</vt:lpstr>
      <vt:lpstr>Human factors in HCI</vt:lpstr>
      <vt:lpstr>Human factors in HCI</vt:lpstr>
      <vt:lpstr>Memory</vt:lpstr>
      <vt:lpstr>Memory</vt:lpstr>
      <vt:lpstr>Memory Load and Passwords</vt:lpstr>
      <vt:lpstr>Memory loads and Passwords</vt:lpstr>
      <vt:lpstr>Memory loads and Passwords</vt:lpstr>
      <vt:lpstr>Memory loads and Passwords</vt:lpstr>
      <vt:lpstr>Memory loads and Passwords</vt:lpstr>
      <vt:lpstr>Discussion</vt:lpstr>
      <vt:lpstr>Comments</vt:lpstr>
      <vt:lpstr>Memory: Design Implications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knowledge management</dc:title>
  <dc:creator>Pierro</dc:creator>
  <cp:lastModifiedBy>Rose-Mary Owusuaa Mensah Gyening</cp:lastModifiedBy>
  <cp:revision>287</cp:revision>
  <cp:lastPrinted>2018-09-24T12:35:42Z</cp:lastPrinted>
  <dcterms:created xsi:type="dcterms:W3CDTF">2011-10-18T10:49:17Z</dcterms:created>
  <dcterms:modified xsi:type="dcterms:W3CDTF">2024-01-30T07:39:26Z</dcterms:modified>
</cp:coreProperties>
</file>