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94" r:id="rId12"/>
    <p:sldId id="295" r:id="rId13"/>
    <p:sldId id="272" r:id="rId14"/>
    <p:sldId id="273" r:id="rId15"/>
    <p:sldId id="274" r:id="rId16"/>
    <p:sldId id="275" r:id="rId17"/>
    <p:sldId id="276" r:id="rId18"/>
    <p:sldId id="296" r:id="rId19"/>
    <p:sldId id="278" r:id="rId20"/>
    <p:sldId id="297" r:id="rId21"/>
    <p:sldId id="298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6"/>
    <a:srgbClr val="007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76522" autoAdjust="0"/>
  </p:normalViewPr>
  <p:slideViewPr>
    <p:cSldViewPr>
      <p:cViewPr varScale="1">
        <p:scale>
          <a:sx n="88" d="100"/>
          <a:sy n="88" d="100"/>
        </p:scale>
        <p:origin x="1229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b="1" dirty="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Live! 360 Orlando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D1145D-0C6A-427A-BFFB-BA49C7DEF5D3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E5AA1C-3A4A-4E86-88DD-FDD0A0056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28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988B0C-D0FA-4593-BF38-A7BA3E9A5D6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3914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28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22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647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SharePoint Live! Orlando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>
                <a:solidFill>
                  <a:srgbClr val="000000"/>
                </a:solidFill>
              </a:rPr>
              <a:t>©  2013 SharePoint Live! All rights reserved.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73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SharePoint Live! Orlando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>
                <a:solidFill>
                  <a:srgbClr val="000000"/>
                </a:solidFill>
              </a:rPr>
              <a:t>©  2013 SharePoint Live!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672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Visual Studio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143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SharePoint Live! Orlando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>
                <a:solidFill>
                  <a:srgbClr val="000000"/>
                </a:solidFill>
              </a:rPr>
              <a:t>©  2013 SharePoint Live!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73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67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SharePoint Live! Orlando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>
                <a:solidFill>
                  <a:srgbClr val="000000"/>
                </a:solidFill>
              </a:rPr>
              <a:t>©  2013 SharePoint Live!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6985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5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72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726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708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038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669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9402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757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5453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16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99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SharePoint Live! Orlando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>
                <a:solidFill>
                  <a:srgbClr val="000000"/>
                </a:solidFill>
              </a:rPr>
              <a:t>©  2013 SharePoint Live!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2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4635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SharePoint Live! Orlando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>
                <a:solidFill>
                  <a:srgbClr val="000000"/>
                </a:solidFill>
              </a:rPr>
              <a:t>©  2013 SharePoint Live!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3433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0" indent="-223837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829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SharePoint Live! Orlando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>
                <a:solidFill>
                  <a:srgbClr val="000000"/>
                </a:solidFill>
              </a:rPr>
              <a:t>©  2013 SharePoint Live!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406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SharePoint Live! Orlando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>
                <a:solidFill>
                  <a:srgbClr val="000000"/>
                </a:solidFill>
              </a:rPr>
              <a:t>©  2013 SharePoint Live!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95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66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0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00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49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89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12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/>
              <a:pPr>
                <a:defRPr/>
              </a:pPr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F15B26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allenconway.ne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genic.com/Resources/ID/2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50875" y="1255018"/>
            <a:ext cx="7313613" cy="1028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379" tIns="44448" rIns="90379" bIns="44448" anchor="b">
            <a:prstTxWarp prst="textNoShape">
              <a:avLst/>
            </a:prstTxWarp>
          </a:bodyPr>
          <a:lstStyle/>
          <a:p>
            <a:pPr algn="ctr" defTabSz="896938" eaLnBrk="0" hangingPunct="0"/>
            <a:r>
              <a:rPr lang="en-US" sz="3200" b="1" dirty="0" smtClean="0">
                <a:solidFill>
                  <a:schemeClr val="bg1"/>
                </a:solidFill>
                <a:latin typeface="Arial Bold" pitchFamily="-72" charset="0"/>
              </a:rPr>
              <a:t>Modern </a:t>
            </a:r>
            <a:r>
              <a:rPr lang="en-US" sz="3200" b="1" dirty="0">
                <a:solidFill>
                  <a:schemeClr val="bg1"/>
                </a:solidFill>
                <a:latin typeface="Arial Bold" pitchFamily="-72" charset="0"/>
              </a:rPr>
              <a:t>App Development </a:t>
            </a:r>
            <a:r>
              <a:rPr lang="en-US" sz="3200" b="1" dirty="0" smtClean="0">
                <a:solidFill>
                  <a:schemeClr val="bg1"/>
                </a:solidFill>
                <a:latin typeface="Arial Bold" pitchFamily="-72" charset="0"/>
              </a:rPr>
              <a:t>In-Depth:</a:t>
            </a:r>
          </a:p>
          <a:p>
            <a:pPr algn="ctr" defTabSz="896938" eaLnBrk="0" hangingPunct="0"/>
            <a:r>
              <a:rPr lang="en-US" sz="3200" b="1" dirty="0" smtClean="0">
                <a:solidFill>
                  <a:schemeClr val="bg1"/>
                </a:solidFill>
                <a:latin typeface="Arial Bold" pitchFamily="-72" charset="0"/>
              </a:rPr>
              <a:t>Building </a:t>
            </a:r>
            <a:r>
              <a:rPr lang="en-US" sz="3200" b="1" dirty="0">
                <a:solidFill>
                  <a:schemeClr val="bg1"/>
                </a:solidFill>
                <a:latin typeface="Arial Bold" pitchFamily="-72" charset="0"/>
              </a:rPr>
              <a:t>a Modern Web Application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16648" y="2433340"/>
            <a:ext cx="3987800" cy="10025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5923" tIns="42962" rIns="85923" bIns="42962">
            <a:prstTxWarp prst="textNoShape">
              <a:avLst/>
            </a:prstTxWarp>
          </a:bodyPr>
          <a:lstStyle/>
          <a:p>
            <a:pPr algn="r"/>
            <a:r>
              <a:rPr lang="en-US" sz="2800" b="1" dirty="0" smtClean="0">
                <a:solidFill>
                  <a:srgbClr val="F15B26"/>
                </a:solidFill>
              </a:rPr>
              <a:t>Allen Conway</a:t>
            </a:r>
            <a:endParaRPr lang="en-US" sz="2800" b="1" dirty="0">
              <a:solidFill>
                <a:srgbClr val="F15B26"/>
              </a:solidFill>
            </a:endParaRPr>
          </a:p>
          <a:p>
            <a:pPr algn="r"/>
            <a:r>
              <a:rPr lang="en-US" sz="2400" b="1" dirty="0" smtClean="0">
                <a:solidFill>
                  <a:schemeClr val="bg1"/>
                </a:solidFill>
              </a:rPr>
              <a:t>Lead Consultant, </a:t>
            </a:r>
            <a:endParaRPr lang="en-US" sz="2400" b="1" dirty="0">
              <a:solidFill>
                <a:schemeClr val="bg1"/>
              </a:solidFill>
            </a:endParaRPr>
          </a:p>
          <a:p>
            <a:pPr algn="r"/>
            <a:r>
              <a:rPr lang="en-US" sz="2400" b="1" dirty="0" smtClean="0">
                <a:solidFill>
                  <a:schemeClr val="bg1"/>
                </a:solidFill>
              </a:rPr>
              <a:t>Magenic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rgbClr val="FFCC00"/>
              </a:solidFill>
            </a:endParaRPr>
          </a:p>
          <a:p>
            <a:endParaRPr lang="en-US" sz="1400" dirty="0">
              <a:latin typeface="Times New Roman" pitchFamily="-72" charset="0"/>
            </a:endParaRP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6259711" y="3858309"/>
            <a:ext cx="23447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ea typeface="Arial" pitchFamily="-72" charset="0"/>
                <a:cs typeface="Arial" pitchFamily="-72" charset="0"/>
              </a:rPr>
              <a:t>Level: Intermediate</a:t>
            </a:r>
          </a:p>
          <a:p>
            <a:pPr algn="r"/>
            <a:endParaRPr lang="en-US" sz="1600" b="1" dirty="0">
              <a:ea typeface="Arial" pitchFamily="-72" charset="0"/>
              <a:cs typeface="Arial" pitchFamily="-72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07" y="1113238"/>
            <a:ext cx="1315083" cy="207969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SPAs in the Enterprise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00151"/>
            <a:ext cx="5943600" cy="2514599"/>
          </a:xfrm>
        </p:spPr>
        <p:txBody>
          <a:bodyPr>
            <a:normAutofit/>
          </a:bodyPr>
          <a:lstStyle/>
          <a:p>
            <a:r>
              <a:rPr lang="en-US" sz="2200" dirty="0"/>
              <a:t>Well-known JavaScript Applications</a:t>
            </a:r>
          </a:p>
          <a:p>
            <a:pPr lvl="1"/>
            <a:r>
              <a:rPr lang="en-US" sz="2200" dirty="0"/>
              <a:t>Weather.com, Walgreens, MSNBC</a:t>
            </a:r>
          </a:p>
          <a:p>
            <a:r>
              <a:rPr lang="en-US" sz="2200" dirty="0"/>
              <a:t>Making that accounting, shipment tracking, inventory, etc. application as a SPA</a:t>
            </a:r>
          </a:p>
          <a:p>
            <a:r>
              <a:rPr lang="en-US" sz="2200" dirty="0"/>
              <a:t>Considerations before making that next application a modern web application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87" y="3470565"/>
            <a:ext cx="2280841" cy="152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6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915566"/>
            <a:ext cx="1089922" cy="1008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600" dirty="0"/>
              <a:t>Why </a:t>
            </a:r>
            <a:r>
              <a:rPr lang="en-US" sz="2600" dirty="0" smtClean="0"/>
              <a:t>JavaScript Web Applications </a:t>
            </a:r>
            <a:r>
              <a:rPr lang="en-US" sz="2600" dirty="0"/>
              <a:t>are… AWESOME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Lean, mean, fighting machines!</a:t>
            </a:r>
          </a:p>
          <a:p>
            <a:r>
              <a:rPr lang="en-US" dirty="0" smtClean="0"/>
              <a:t>Fluid </a:t>
            </a:r>
            <a:r>
              <a:rPr lang="en-US" dirty="0"/>
              <a:t>and responsive</a:t>
            </a:r>
          </a:p>
          <a:p>
            <a:r>
              <a:rPr lang="en-US" dirty="0"/>
              <a:t>Narrowing the line between desktop and web from UX perspective</a:t>
            </a:r>
          </a:p>
          <a:p>
            <a:r>
              <a:rPr lang="en-US" dirty="0"/>
              <a:t>Mature browsers </a:t>
            </a:r>
          </a:p>
          <a:p>
            <a:pPr lvl="1"/>
            <a:r>
              <a:rPr lang="en-US" dirty="0"/>
              <a:t>HTML5 </a:t>
            </a:r>
          </a:p>
          <a:p>
            <a:pPr lvl="1"/>
            <a:r>
              <a:rPr lang="en-US" dirty="0"/>
              <a:t>CSS3</a:t>
            </a:r>
          </a:p>
          <a:p>
            <a:pPr lvl="1"/>
            <a:r>
              <a:rPr lang="en-US" dirty="0"/>
              <a:t>JS Processing</a:t>
            </a:r>
          </a:p>
          <a:p>
            <a:r>
              <a:rPr lang="en-US" dirty="0" smtClean="0"/>
              <a:t>JavaScript </a:t>
            </a:r>
            <a:r>
              <a:rPr lang="en-US" dirty="0"/>
              <a:t>Frameworks follow familiar patterns</a:t>
            </a:r>
          </a:p>
        </p:txBody>
      </p:sp>
    </p:spTree>
    <p:extLst>
      <p:ext uri="{BB962C8B-B14F-4D97-AF65-F5344CB8AC3E}">
        <p14:creationId xmlns:p14="http://schemas.microsoft.com/office/powerpoint/2010/main" val="285228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/>
              <a:t>Disadvantages and Challenges of </a:t>
            </a:r>
            <a:r>
              <a:rPr lang="en-US" sz="2400" dirty="0" smtClean="0"/>
              <a:t>JS Web Applications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6669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Frameworks are volatile</a:t>
            </a:r>
          </a:p>
          <a:p>
            <a:r>
              <a:rPr lang="en-US" dirty="0" smtClean="0"/>
              <a:t>Take </a:t>
            </a:r>
            <a:r>
              <a:rPr lang="en-US" dirty="0"/>
              <a:t>notice: JavaScript is required</a:t>
            </a:r>
          </a:p>
          <a:p>
            <a:r>
              <a:rPr lang="en-US" dirty="0"/>
              <a:t>Sea of JS frameworks for </a:t>
            </a:r>
            <a:r>
              <a:rPr lang="en-US" dirty="0" smtClean="0"/>
              <a:t>creating modern web apps</a:t>
            </a:r>
            <a:endParaRPr lang="en-US" dirty="0"/>
          </a:p>
          <a:p>
            <a:r>
              <a:rPr lang="en-US" dirty="0"/>
              <a:t>Years of working almost exclusively in managed code on the server (C#/VB.NET)</a:t>
            </a:r>
          </a:p>
          <a:p>
            <a:r>
              <a:rPr lang="en-US" dirty="0"/>
              <a:t>Mindset of doing so much on the client</a:t>
            </a:r>
          </a:p>
          <a:p>
            <a:r>
              <a:rPr lang="en-US" dirty="0"/>
              <a:t>Difference in the way of thinking about web design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184" y="3905739"/>
            <a:ext cx="1569841" cy="98019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8826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2"/>
            <a:ext cx="8229600" cy="319511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VS.NET 2013/5 </a:t>
            </a:r>
            <a:r>
              <a:rPr lang="en-US" i="1" dirty="0" smtClean="0"/>
              <a:t>technically </a:t>
            </a:r>
            <a:r>
              <a:rPr lang="en-US" dirty="0" smtClean="0"/>
              <a:t>have a SPA template</a:t>
            </a:r>
          </a:p>
          <a:p>
            <a:pPr lvl="1"/>
            <a:r>
              <a:rPr lang="en-US" dirty="0" smtClean="0"/>
              <a:t>Biggest Swiss army knife you’ve ever seen</a:t>
            </a:r>
          </a:p>
          <a:p>
            <a:r>
              <a:rPr lang="en-US" dirty="0" smtClean="0"/>
              <a:t>Begin with an empty </a:t>
            </a:r>
            <a:r>
              <a:rPr lang="en-US" sz="3400" dirty="0" smtClean="0"/>
              <a:t>ASP.NET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smtClean="0"/>
              <a:t>Pull in only what is needed</a:t>
            </a:r>
          </a:p>
          <a:p>
            <a:pPr lvl="1"/>
            <a:r>
              <a:rPr lang="en-US" dirty="0" smtClean="0"/>
              <a:t>Start with JS Framework, Bootstrap, Modernizr, Typescript definitions</a:t>
            </a:r>
          </a:p>
          <a:p>
            <a:r>
              <a:rPr lang="en-US" dirty="0" smtClean="0"/>
              <a:t>If unsure of where to start, work backwards cleaning house in SPA template</a:t>
            </a:r>
          </a:p>
          <a:p>
            <a:pPr lvl="1"/>
            <a:r>
              <a:rPr lang="en-US" dirty="0" smtClean="0"/>
              <a:t>Strip out what isn’t needed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4210602"/>
            <a:ext cx="6686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92D050"/>
                </a:solidFill>
              </a:rPr>
              <a:t>https://github.com/AllenConway/SPABasicTemplate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sz="2800" dirty="0"/>
              <a:t>Building a </a:t>
            </a:r>
            <a:r>
              <a:rPr lang="en-US" sz="2800" dirty="0" smtClean="0"/>
              <a:t>modern web app </a:t>
            </a:r>
            <a:r>
              <a:rPr lang="en-US" sz="2800" dirty="0"/>
              <a:t>from the ground up</a:t>
            </a:r>
          </a:p>
        </p:txBody>
      </p:sp>
    </p:spTree>
    <p:extLst>
      <p:ext uri="{BB962C8B-B14F-4D97-AF65-F5344CB8AC3E}">
        <p14:creationId xmlns:p14="http://schemas.microsoft.com/office/powerpoint/2010/main" val="152319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32" y="1113237"/>
            <a:ext cx="4628086" cy="252531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Host your own web applications</a:t>
            </a:r>
          </a:p>
          <a:p>
            <a:r>
              <a:rPr lang="en-US" dirty="0" smtClean="0"/>
              <a:t>Multiple hosting options</a:t>
            </a:r>
          </a:p>
          <a:p>
            <a:r>
              <a:rPr lang="en-US" dirty="0" smtClean="0"/>
              <a:t>Multiple Source Control Integration Options</a:t>
            </a:r>
          </a:p>
          <a:p>
            <a:r>
              <a:rPr lang="en-US" dirty="0" smtClean="0"/>
              <a:t>Azure Management Portal</a:t>
            </a:r>
          </a:p>
          <a:p>
            <a:r>
              <a:rPr lang="en-US" dirty="0" smtClean="0"/>
              <a:t>Easy to use – no IIS or server to manage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978" y="1067291"/>
            <a:ext cx="3151704" cy="27067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529012"/>
            <a:ext cx="1714293" cy="161448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Azure Websites</a:t>
            </a:r>
          </a:p>
        </p:txBody>
      </p:sp>
    </p:spTree>
    <p:extLst>
      <p:ext uri="{BB962C8B-B14F-4D97-AF65-F5344CB8AC3E}">
        <p14:creationId xmlns:p14="http://schemas.microsoft.com/office/powerpoint/2010/main" val="246638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Platform parity</a:t>
            </a:r>
          </a:p>
          <a:p>
            <a:r>
              <a:rPr lang="en-US" dirty="0" smtClean="0"/>
              <a:t>Facilitate a shared experience</a:t>
            </a:r>
          </a:p>
          <a:p>
            <a:pPr lvl="1"/>
            <a:r>
              <a:rPr lang="en-US" dirty="0" smtClean="0"/>
              <a:t>Identity</a:t>
            </a:r>
          </a:p>
          <a:p>
            <a:pPr lvl="1"/>
            <a:r>
              <a:rPr lang="en-US" dirty="0" smtClean="0"/>
              <a:t>Data/Sync</a:t>
            </a:r>
          </a:p>
          <a:p>
            <a:pPr lvl="1"/>
            <a:r>
              <a:rPr lang="en-US" dirty="0" smtClean="0"/>
              <a:t>Notifications</a:t>
            </a:r>
          </a:p>
          <a:p>
            <a:pPr lvl="1"/>
            <a:r>
              <a:rPr lang="en-US" dirty="0" smtClean="0"/>
              <a:t>Backend jobs</a:t>
            </a:r>
          </a:p>
          <a:p>
            <a:r>
              <a:rPr lang="en-US" dirty="0" smtClean="0"/>
              <a:t>Push Notification support</a:t>
            </a:r>
          </a:p>
          <a:p>
            <a:r>
              <a:rPr lang="en-US" dirty="0" smtClean="0"/>
              <a:t>Fastest way to get up and running</a:t>
            </a:r>
          </a:p>
          <a:p>
            <a:pPr marL="403612" lvl="1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065" y="1113259"/>
            <a:ext cx="1357313" cy="200739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Azure Mobile Services</a:t>
            </a:r>
          </a:p>
        </p:txBody>
      </p:sp>
    </p:spTree>
    <p:extLst>
      <p:ext uri="{BB962C8B-B14F-4D97-AF65-F5344CB8AC3E}">
        <p14:creationId xmlns:p14="http://schemas.microsoft.com/office/powerpoint/2010/main" val="73701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/>
          <p:cNvSpPr/>
          <p:nvPr/>
        </p:nvSpPr>
        <p:spPr bwMode="auto">
          <a:xfrm>
            <a:off x="4105275" y="1171575"/>
            <a:ext cx="685800" cy="685800"/>
          </a:xfrm>
          <a:prstGeom prst="smileyFac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762375" y="2524126"/>
            <a:ext cx="1371600" cy="7143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783"/>
            <a:r>
              <a:rPr lang="en-US" sz="1350" dirty="0">
                <a:solidFill>
                  <a:srgbClr val="000000"/>
                </a:solidFill>
              </a:rPr>
              <a:t>STS Provider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076451" y="3600451"/>
            <a:ext cx="1304925" cy="790575"/>
          </a:xfrm>
          <a:prstGeom prst="roundRect">
            <a:avLst/>
          </a:prstGeom>
          <a:solidFill>
            <a:schemeClr val="tx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783"/>
            <a:r>
              <a:rPr lang="en-US" sz="1350" dirty="0">
                <a:solidFill>
                  <a:srgbClr val="FFFFFF"/>
                </a:solidFill>
              </a:rPr>
              <a:t>Facebook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810251" y="3600451"/>
            <a:ext cx="1304925" cy="790575"/>
          </a:xfrm>
          <a:prstGeom prst="roundRect">
            <a:avLst/>
          </a:prstGeom>
          <a:solidFill>
            <a:schemeClr val="tx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783"/>
            <a:r>
              <a:rPr lang="en-US" sz="1350" dirty="0">
                <a:solidFill>
                  <a:srgbClr val="FFFFFF"/>
                </a:solidFill>
              </a:rPr>
              <a:t>Custom Application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4266438" y="1919098"/>
            <a:ext cx="363474" cy="557403"/>
          </a:xfrm>
          <a:prstGeom prst="downArrow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91075" y="2044742"/>
            <a:ext cx="874085" cy="3000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FFFF"/>
                </a:solidFill>
              </a:rPr>
              <a:t>Login Info</a:t>
            </a:r>
          </a:p>
        </p:txBody>
      </p:sp>
      <p:sp>
        <p:nvSpPr>
          <p:cNvPr id="10" name="Bent-Up Arrow 9"/>
          <p:cNvSpPr/>
          <p:nvPr/>
        </p:nvSpPr>
        <p:spPr bwMode="auto">
          <a:xfrm rot="10800000">
            <a:off x="2543175" y="2757488"/>
            <a:ext cx="1104900" cy="709613"/>
          </a:xfrm>
          <a:prstGeom prst="bentUpArrow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11" name="Bent-Up Arrow 10"/>
          <p:cNvSpPr/>
          <p:nvPr/>
        </p:nvSpPr>
        <p:spPr bwMode="auto">
          <a:xfrm>
            <a:off x="3467481" y="3326130"/>
            <a:ext cx="980694" cy="548640"/>
          </a:xfrm>
          <a:prstGeom prst="bentUpArrow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24251" y="3429000"/>
            <a:ext cx="596510" cy="3000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FFFF"/>
                </a:solidFill>
              </a:rPr>
              <a:t>Token</a:t>
            </a:r>
          </a:p>
        </p:txBody>
      </p:sp>
      <p:sp>
        <p:nvSpPr>
          <p:cNvPr id="13" name="Bent-Up Arrow 12"/>
          <p:cNvSpPr/>
          <p:nvPr/>
        </p:nvSpPr>
        <p:spPr bwMode="auto">
          <a:xfrm rot="10800000" flipH="1">
            <a:off x="5323192" y="2757488"/>
            <a:ext cx="1139520" cy="671513"/>
          </a:xfrm>
          <a:prstGeom prst="bentUpArrow">
            <a:avLst>
              <a:gd name="adj1" fmla="val 25000"/>
              <a:gd name="adj2" fmla="val 22396"/>
              <a:gd name="adj3" fmla="val 25000"/>
            </a:avLst>
          </a:prstGeom>
          <a:ln>
            <a:headEnd type="triangle" w="med" len="med"/>
            <a:tailEnd type="triangl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14" name="Left Arrow 13"/>
          <p:cNvSpPr/>
          <p:nvPr/>
        </p:nvSpPr>
        <p:spPr bwMode="auto">
          <a:xfrm>
            <a:off x="3467481" y="3995737"/>
            <a:ext cx="2218944" cy="280988"/>
          </a:xfrm>
          <a:prstGeom prst="leftArrow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Secure Token Service</a:t>
            </a:r>
          </a:p>
        </p:txBody>
      </p:sp>
    </p:spTree>
    <p:extLst>
      <p:ext uri="{BB962C8B-B14F-4D97-AF65-F5344CB8AC3E}">
        <p14:creationId xmlns:p14="http://schemas.microsoft.com/office/powerpoint/2010/main" val="181121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Leverage multiple mainstream identity providers</a:t>
            </a:r>
          </a:p>
          <a:p>
            <a:r>
              <a:rPr lang="en-US" dirty="0"/>
              <a:t>Authorization</a:t>
            </a:r>
          </a:p>
          <a:p>
            <a:pPr lvl="1"/>
            <a:r>
              <a:rPr lang="en-US" dirty="0"/>
              <a:t>Hand roll in </a:t>
            </a:r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Table permissions on Azure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smtClean="0"/>
              <a:t>scripts </a:t>
            </a:r>
            <a:r>
              <a:rPr lang="en-US" dirty="0"/>
              <a:t>in </a:t>
            </a:r>
            <a:r>
              <a:rPr lang="en-US" dirty="0" smtClean="0"/>
              <a:t>Azure</a:t>
            </a:r>
          </a:p>
          <a:p>
            <a:r>
              <a:rPr lang="en-US" dirty="0" smtClean="0"/>
              <a:t>Leverage HTML5 Local Storage</a:t>
            </a:r>
          </a:p>
          <a:p>
            <a:pPr lvl="1"/>
            <a:r>
              <a:rPr lang="en-US" dirty="0" smtClean="0"/>
              <a:t>Store JWT from AMS</a:t>
            </a:r>
          </a:p>
          <a:p>
            <a:pPr lvl="2"/>
            <a:r>
              <a:rPr lang="en-US" dirty="0"/>
              <a:t>https://github.com/Magenic/JWTvalidator</a:t>
            </a:r>
            <a:endParaRPr lang="en-US" dirty="0" smtClean="0"/>
          </a:p>
          <a:p>
            <a:r>
              <a:rPr lang="en-US" dirty="0" smtClean="0"/>
              <a:t>[DEMO]</a:t>
            </a:r>
            <a:endParaRPr lang="en-US" dirty="0"/>
          </a:p>
          <a:p>
            <a:pPr marL="403612" lvl="1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995686"/>
            <a:ext cx="1357313" cy="200739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sz="4000" dirty="0"/>
              <a:t>Azure Mobile Services Security</a:t>
            </a:r>
          </a:p>
        </p:txBody>
      </p:sp>
    </p:spTree>
    <p:extLst>
      <p:ext uri="{BB962C8B-B14F-4D97-AF65-F5344CB8AC3E}">
        <p14:creationId xmlns:p14="http://schemas.microsoft.com/office/powerpoint/2010/main" val="199001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Let’s not sugar coat it – we need JS</a:t>
            </a:r>
          </a:p>
          <a:p>
            <a:r>
              <a:rPr lang="en-US" dirty="0"/>
              <a:t> </a:t>
            </a:r>
            <a:r>
              <a:rPr lang="en-US" strike="sngStrike" dirty="0"/>
              <a:t>Object.prototype.__proto__</a:t>
            </a:r>
          </a:p>
          <a:p>
            <a:r>
              <a:rPr lang="en-US" dirty="0"/>
              <a:t>Follow mainstream JS patterns </a:t>
            </a:r>
          </a:p>
          <a:p>
            <a:pPr lvl="1"/>
            <a:r>
              <a:rPr lang="en-US" dirty="0"/>
              <a:t>Modules (Module &amp; Revealing Module Patterns)</a:t>
            </a:r>
          </a:p>
          <a:p>
            <a:pPr lvl="1"/>
            <a:r>
              <a:rPr lang="en-US" dirty="0"/>
              <a:t>Closures</a:t>
            </a:r>
          </a:p>
          <a:p>
            <a:pPr lvl="1"/>
            <a:r>
              <a:rPr lang="en-US" dirty="0"/>
              <a:t>Promises</a:t>
            </a:r>
          </a:p>
          <a:p>
            <a:r>
              <a:rPr lang="en-US" dirty="0"/>
              <a:t>Leverage JS SPA </a:t>
            </a:r>
            <a:r>
              <a:rPr lang="en-US" dirty="0" smtClean="0"/>
              <a:t>frameworks and Libraries</a:t>
            </a:r>
            <a:endParaRPr lang="en-US" dirty="0"/>
          </a:p>
          <a:p>
            <a:pPr lvl="1"/>
            <a:r>
              <a:rPr lang="en-US" dirty="0"/>
              <a:t>AngularJS</a:t>
            </a:r>
          </a:p>
          <a:p>
            <a:pPr lvl="1"/>
            <a:r>
              <a:rPr lang="en-US" dirty="0"/>
              <a:t>Durandal</a:t>
            </a:r>
          </a:p>
          <a:p>
            <a:pPr lvl="1"/>
            <a:r>
              <a:rPr lang="en-US" dirty="0"/>
              <a:t>Backbone</a:t>
            </a:r>
          </a:p>
          <a:p>
            <a:pPr lvl="1"/>
            <a:r>
              <a:rPr lang="en-US" dirty="0"/>
              <a:t>Ember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sz="3200" dirty="0"/>
              <a:t>JavaScript and </a:t>
            </a:r>
            <a:r>
              <a:rPr lang="en-US" sz="3200" dirty="0" smtClean="0"/>
              <a:t>the Modern Web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9170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1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171950"/>
            <a:ext cx="2965070" cy="74305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Avoiding JavaScript Goo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8955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Understand the global/public nature of JS</a:t>
            </a:r>
          </a:p>
          <a:p>
            <a:pPr lvl="1"/>
            <a:r>
              <a:rPr lang="en-US" dirty="0"/>
              <a:t>Prevent stepping on our own toes</a:t>
            </a:r>
          </a:p>
          <a:p>
            <a:r>
              <a:rPr lang="en-US" dirty="0"/>
              <a:t>Avoid polluting the global namespace </a:t>
            </a:r>
          </a:p>
          <a:p>
            <a:pPr lvl="1"/>
            <a:r>
              <a:rPr lang="en-US" dirty="0"/>
              <a:t>Window object</a:t>
            </a:r>
          </a:p>
          <a:p>
            <a:r>
              <a:rPr lang="en-US" dirty="0"/>
              <a:t>Issues in global namespace</a:t>
            </a:r>
          </a:p>
          <a:p>
            <a:pPr lvl="1"/>
            <a:r>
              <a:rPr lang="en-US" dirty="0"/>
              <a:t>Name collisions and unexpected behavior</a:t>
            </a:r>
          </a:p>
          <a:p>
            <a:r>
              <a:rPr lang="en-US" dirty="0"/>
              <a:t>IIFE - "Immediately-Invoked Function Expression“</a:t>
            </a:r>
          </a:p>
          <a:p>
            <a:pPr lvl="1"/>
            <a:r>
              <a:rPr lang="en-US" dirty="0"/>
              <a:t>Used widely in Angular to define modules</a:t>
            </a:r>
          </a:p>
        </p:txBody>
      </p:sp>
    </p:spTree>
    <p:extLst>
      <p:ext uri="{BB962C8B-B14F-4D97-AF65-F5344CB8AC3E}">
        <p14:creationId xmlns:p14="http://schemas.microsoft.com/office/powerpoint/2010/main" val="255650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00151"/>
            <a:ext cx="7239000" cy="33944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Allen Conway</a:t>
            </a:r>
            <a:endParaRPr lang="en-US" dirty="0"/>
          </a:p>
          <a:p>
            <a:pPr lvl="1"/>
            <a:r>
              <a:rPr lang="en-US" b="1" dirty="0"/>
              <a:t>Blog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www.AllenConway.net</a:t>
            </a:r>
            <a:endParaRPr lang="en-US" dirty="0" smtClean="0"/>
          </a:p>
          <a:p>
            <a:pPr lvl="1"/>
            <a:r>
              <a:rPr lang="en-US" b="1" dirty="0"/>
              <a:t>Twitter</a:t>
            </a:r>
            <a:r>
              <a:rPr lang="en-US" dirty="0"/>
              <a:t>: @AllenConway, http://www.twitter.com/AllenConway</a:t>
            </a:r>
          </a:p>
          <a:p>
            <a:pPr lvl="1"/>
            <a:r>
              <a:rPr lang="en-US" b="1" dirty="0"/>
              <a:t>GitHub</a:t>
            </a:r>
            <a:r>
              <a:rPr lang="en-US" dirty="0"/>
              <a:t>: https://github.com/AllenConway</a:t>
            </a:r>
          </a:p>
          <a:p>
            <a:pPr lvl="1"/>
            <a:r>
              <a:rPr lang="en-US" b="1" dirty="0" smtClean="0"/>
              <a:t>Email</a:t>
            </a:r>
            <a:r>
              <a:rPr lang="en-US" dirty="0" smtClean="0"/>
              <a:t>: AllenC@Magenic.com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81" y="1809750"/>
            <a:ext cx="786437" cy="78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0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Type-safe, statically-verified JavaScript</a:t>
            </a:r>
          </a:p>
          <a:p>
            <a:r>
              <a:rPr lang="en-US" dirty="0"/>
              <a:t>IntelliSense!</a:t>
            </a:r>
          </a:p>
          <a:p>
            <a:r>
              <a:rPr lang="en-US" dirty="0"/>
              <a:t>Familiar paradigms</a:t>
            </a:r>
          </a:p>
          <a:p>
            <a:r>
              <a:rPr lang="en-US" dirty="0"/>
              <a:t>Leverage your C# classes</a:t>
            </a:r>
          </a:p>
          <a:p>
            <a:r>
              <a:rPr lang="en-US" dirty="0"/>
              <a:t>TypeScript with AngularJS</a:t>
            </a:r>
          </a:p>
          <a:p>
            <a:pPr lvl="1"/>
            <a:r>
              <a:rPr lang="en-US" dirty="0"/>
              <a:t>Module = app</a:t>
            </a:r>
          </a:p>
          <a:p>
            <a:pPr lvl="1"/>
            <a:r>
              <a:rPr lang="en-US" dirty="0"/>
              <a:t>Class = controller, service, etc.</a:t>
            </a:r>
          </a:p>
          <a:p>
            <a:r>
              <a:rPr lang="en-US" dirty="0"/>
              <a:t>TypeLITE</a:t>
            </a:r>
          </a:p>
          <a:p>
            <a:pPr lvl="1"/>
            <a:r>
              <a:rPr lang="en-US" dirty="0"/>
              <a:t>Generates TypeScript definitions from .NET </a:t>
            </a:r>
            <a:r>
              <a:rPr lang="en-US" dirty="0" smtClean="0"/>
              <a:t>classes</a:t>
            </a:r>
          </a:p>
          <a:p>
            <a:r>
              <a:rPr lang="en-US" dirty="0" smtClean="0"/>
              <a:t>[DEMO]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TypeScript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37518"/>
            <a:ext cx="994172" cy="99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9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sz="3600" dirty="0" smtClean="0"/>
              <a:t>JavaScript Framework Popularity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435" y="1211343"/>
            <a:ext cx="3156233" cy="17534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435" y="3064846"/>
            <a:ext cx="3156231" cy="1753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1343"/>
            <a:ext cx="2971800" cy="17534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64846"/>
            <a:ext cx="2971800" cy="173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3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Complete client side MV</a:t>
            </a:r>
            <a:r>
              <a:rPr lang="en-US" i="1" dirty="0"/>
              <a:t>W</a:t>
            </a:r>
            <a:r>
              <a:rPr lang="en-US" dirty="0"/>
              <a:t> framework for creating SPAs</a:t>
            </a:r>
          </a:p>
          <a:p>
            <a:r>
              <a:rPr lang="en-US" dirty="0"/>
              <a:t>Compliments the server</a:t>
            </a:r>
          </a:p>
          <a:p>
            <a:r>
              <a:rPr lang="en-US" dirty="0"/>
              <a:t>Originally started at Google, now OSS</a:t>
            </a:r>
          </a:p>
          <a:p>
            <a:r>
              <a:rPr lang="en-US" dirty="0"/>
              <a:t>Declarative style of programming</a:t>
            </a:r>
          </a:p>
          <a:p>
            <a:pPr lvl="1"/>
            <a:r>
              <a:rPr lang="en-US" dirty="0"/>
              <a:t>Manipulating the DOM </a:t>
            </a:r>
          </a:p>
          <a:p>
            <a:r>
              <a:rPr lang="en-US" dirty="0"/>
              <a:t>Imperative style of programming</a:t>
            </a:r>
          </a:p>
          <a:p>
            <a:pPr lvl="1"/>
            <a:r>
              <a:rPr lang="en-US" dirty="0"/>
              <a:t>Expressing logic</a:t>
            </a:r>
          </a:p>
          <a:p>
            <a:r>
              <a:rPr lang="en-US" dirty="0"/>
              <a:t>Easy to use and learn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AngularJS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9170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8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Directives are intermediary to provide </a:t>
            </a:r>
            <a:r>
              <a:rPr lang="en-US" dirty="0" smtClean="0"/>
              <a:t>SoC</a:t>
            </a:r>
            <a:endParaRPr lang="en-US" dirty="0"/>
          </a:p>
          <a:p>
            <a:r>
              <a:rPr lang="en-US" dirty="0"/>
              <a:t>ng-* nomenclature defines an Angular directive</a:t>
            </a:r>
          </a:p>
          <a:p>
            <a:r>
              <a:rPr lang="en-US" dirty="0"/>
              <a:t>M</a:t>
            </a:r>
            <a:r>
              <a:rPr lang="en-US" dirty="0" smtClean="0"/>
              <a:t>arkers </a:t>
            </a:r>
            <a:r>
              <a:rPr lang="en-US" dirty="0"/>
              <a:t>on a DOM </a:t>
            </a:r>
            <a:r>
              <a:rPr lang="en-US" dirty="0" smtClean="0"/>
              <a:t>element</a:t>
            </a:r>
            <a:endParaRPr lang="en-US" dirty="0"/>
          </a:p>
          <a:p>
            <a:r>
              <a:rPr lang="en-US" dirty="0" smtClean="0"/>
              <a:t>Do </a:t>
            </a:r>
            <a:r>
              <a:rPr lang="en-US" dirty="0"/>
              <a:t>not operate on the global namespace</a:t>
            </a:r>
          </a:p>
          <a:p>
            <a:r>
              <a:rPr lang="en-US" dirty="0"/>
              <a:t>Everything inside of the ng-app directive will be controlled by </a:t>
            </a:r>
            <a:r>
              <a:rPr lang="en-US" dirty="0" smtClean="0"/>
              <a:t>Angular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AngularJS – Directives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9527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HTML </a:t>
            </a:r>
            <a:r>
              <a:rPr lang="en-US" dirty="0" smtClean="0"/>
              <a:t>Template</a:t>
            </a:r>
          </a:p>
          <a:p>
            <a:pPr lvl="1"/>
            <a:r>
              <a:rPr lang="en-US" dirty="0" smtClean="0"/>
              <a:t>Angular </a:t>
            </a:r>
            <a:r>
              <a:rPr lang="en-US" dirty="0"/>
              <a:t>directives, 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atabinding </a:t>
            </a:r>
            <a:r>
              <a:rPr lang="en-US" dirty="0"/>
              <a:t>{{}}, 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ontrols</a:t>
            </a:r>
            <a:endParaRPr lang="en-US" dirty="0"/>
          </a:p>
          <a:p>
            <a:r>
              <a:rPr lang="en-US" dirty="0" smtClean="0"/>
              <a:t>Template is combined with information </a:t>
            </a:r>
            <a:r>
              <a:rPr lang="en-US" dirty="0"/>
              <a:t>from the model and </a:t>
            </a:r>
            <a:r>
              <a:rPr lang="en-US" dirty="0" smtClean="0"/>
              <a:t>controller to render view</a:t>
            </a:r>
          </a:p>
          <a:p>
            <a:r>
              <a:rPr lang="en-US" dirty="0" smtClean="0"/>
              <a:t>Main template will contain overall layout </a:t>
            </a:r>
          </a:p>
          <a:p>
            <a:pPr lvl="1"/>
            <a:r>
              <a:rPr lang="en-US" dirty="0" smtClean="0"/>
              <a:t>HTML</a:t>
            </a:r>
            <a:r>
              <a:rPr lang="en-US" dirty="0"/>
              <a:t>, CSS, and Angular directives</a:t>
            </a:r>
          </a:p>
          <a:p>
            <a:r>
              <a:rPr lang="en-US" dirty="0" smtClean="0"/>
              <a:t>“Partial” views loaded from ng-view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sz="3600" dirty="0"/>
              <a:t>AngularJS – Templates/Views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29527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9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JS function used </a:t>
            </a:r>
            <a:r>
              <a:rPr lang="en-US" dirty="0"/>
              <a:t>to augment the Angular Scope</a:t>
            </a:r>
          </a:p>
          <a:p>
            <a:r>
              <a:rPr lang="en-US" dirty="0" smtClean="0"/>
              <a:t>Provides the </a:t>
            </a:r>
            <a:r>
              <a:rPr lang="en-US" dirty="0"/>
              <a:t>application behavior that supports the declarative markup in the template</a:t>
            </a:r>
          </a:p>
          <a:p>
            <a:r>
              <a:rPr lang="en-US" dirty="0" smtClean="0"/>
              <a:t>ng-controller directive</a:t>
            </a:r>
          </a:p>
          <a:p>
            <a:r>
              <a:rPr lang="en-US" dirty="0" smtClean="0"/>
              <a:t>Use an IIFE to prevent pollution</a:t>
            </a:r>
            <a:endParaRPr lang="en-US" dirty="0"/>
          </a:p>
          <a:p>
            <a:r>
              <a:rPr lang="en-US" dirty="0" smtClean="0"/>
              <a:t>$</a:t>
            </a:r>
            <a:r>
              <a:rPr lang="en-US" dirty="0"/>
              <a:t>routeprovider to specify a controller for a </a:t>
            </a:r>
            <a:r>
              <a:rPr lang="en-US" dirty="0" smtClean="0"/>
              <a:t>template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AngularJS – Controllers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9527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8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Encapsulate data and behavior </a:t>
            </a:r>
          </a:p>
          <a:p>
            <a:r>
              <a:rPr lang="en-US" dirty="0"/>
              <a:t>Model does not touch HTML</a:t>
            </a:r>
          </a:p>
          <a:p>
            <a:r>
              <a:rPr lang="en-US" dirty="0"/>
              <a:t>Data binding moves model data to the </a:t>
            </a:r>
            <a:r>
              <a:rPr lang="en-US" dirty="0" smtClean="0"/>
              <a:t>view</a:t>
            </a:r>
          </a:p>
          <a:p>
            <a:r>
              <a:rPr lang="en-US" dirty="0"/>
              <a:t>D</a:t>
            </a:r>
            <a:r>
              <a:rPr lang="en-US" dirty="0" smtClean="0"/>
              <a:t>irectives </a:t>
            </a:r>
            <a:r>
              <a:rPr lang="en-US" dirty="0"/>
              <a:t>provide indirect model view interaction</a:t>
            </a:r>
          </a:p>
          <a:p>
            <a:r>
              <a:rPr lang="en-US" dirty="0"/>
              <a:t>Leverage caching to prevent multiple roundtrips</a:t>
            </a:r>
          </a:p>
          <a:p>
            <a:r>
              <a:rPr lang="en-US" dirty="0"/>
              <a:t>Helps keep data out of the root $</a:t>
            </a:r>
            <a:r>
              <a:rPr lang="en-US" dirty="0" smtClean="0"/>
              <a:t>scope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AngularJS – Models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9527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0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Allows encapsulating functionality related to a specific function</a:t>
            </a:r>
          </a:p>
          <a:p>
            <a:r>
              <a:rPr lang="en-US" dirty="0"/>
              <a:t>Angular provides several built in services ($http, $location, $log, etc.)</a:t>
            </a:r>
          </a:p>
          <a:p>
            <a:r>
              <a:rPr lang="en-US" dirty="0"/>
              <a:t>Services are singletons instantiated once per app</a:t>
            </a:r>
          </a:p>
          <a:p>
            <a:r>
              <a:rPr lang="en-US" dirty="0"/>
              <a:t>Provide reusable functionality</a:t>
            </a:r>
          </a:p>
          <a:p>
            <a:r>
              <a:rPr lang="en-US" dirty="0"/>
              <a:t>Services leverage DI via constructor </a:t>
            </a:r>
            <a:r>
              <a:rPr lang="en-US" dirty="0" smtClean="0"/>
              <a:t>injection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AngularJS – Services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9527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4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8229600" cy="37338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800" dirty="0"/>
              <a:t>User will request a page in your application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Server will deliver main page containing the template (i.e. index.html)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Angular loads into the page and waits for it to be fully loaded and looks for ng-app directive to define the template boundaries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The template is then traversed by Angular looking for directives and bindings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The DOM is manipulated via registration of listeners and getting initial data from the server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The app is bootstrapped and the template is converted into a view</a:t>
            </a:r>
          </a:p>
          <a:p>
            <a:pPr lvl="1"/>
            <a:r>
              <a:rPr lang="en-US" sz="1800" dirty="0"/>
              <a:t>Good idea to use ng-bind on your 1st page as opposed to {{}} so </a:t>
            </a:r>
            <a:r>
              <a:rPr lang="en-US" sz="1800" dirty="0" smtClean="0"/>
              <a:t>users don’t see an </a:t>
            </a:r>
            <a:r>
              <a:rPr lang="en-US" sz="1800" dirty="0" err="1" smtClean="0"/>
              <a:t>unrendered</a:t>
            </a:r>
            <a:r>
              <a:rPr lang="en-US" sz="1800" dirty="0" smtClean="0"/>
              <a:t> view</a:t>
            </a:r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sz="3600" dirty="0"/>
              <a:t>AngularJS – Putting it Together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29527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Plunker (plnkr.co)</a:t>
            </a:r>
          </a:p>
          <a:p>
            <a:r>
              <a:rPr lang="en-US" dirty="0"/>
              <a:t>Integrated web development environment completely written in AngularJS (proof is in the pudding already!)</a:t>
            </a:r>
          </a:p>
          <a:p>
            <a:r>
              <a:rPr lang="en-US" dirty="0"/>
              <a:t>Create ‘plunks’ and share with others</a:t>
            </a:r>
          </a:p>
          <a:p>
            <a:r>
              <a:rPr lang="en-US" dirty="0"/>
              <a:t>Pull in Angular and needed libraries easily</a:t>
            </a:r>
          </a:p>
          <a:p>
            <a:r>
              <a:rPr lang="en-US" dirty="0"/>
              <a:t>Ability to test and review chunks of Angular, JS, CSS quickly and </a:t>
            </a:r>
            <a:r>
              <a:rPr lang="en-US" dirty="0" smtClean="0"/>
              <a:t>easily</a:t>
            </a:r>
          </a:p>
          <a:p>
            <a:r>
              <a:rPr lang="en-US" dirty="0" smtClean="0"/>
              <a:t>[DEMO]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sz="4000" dirty="0"/>
              <a:t>AngularJS playground - Plunker</a:t>
            </a:r>
          </a:p>
        </p:txBody>
      </p:sp>
    </p:spTree>
    <p:extLst>
      <p:ext uri="{BB962C8B-B14F-4D97-AF65-F5344CB8AC3E}">
        <p14:creationId xmlns:p14="http://schemas.microsoft.com/office/powerpoint/2010/main" val="46266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27" y="1113238"/>
            <a:ext cx="7532673" cy="357782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MyVote Application</a:t>
            </a:r>
          </a:p>
          <a:p>
            <a:r>
              <a:rPr lang="en-US" dirty="0" smtClean="0"/>
              <a:t>Modern Web Applications Overview</a:t>
            </a:r>
          </a:p>
          <a:p>
            <a:r>
              <a:rPr lang="en-US" dirty="0" smtClean="0"/>
              <a:t>VS.NET SPA Templates</a:t>
            </a:r>
          </a:p>
          <a:p>
            <a:r>
              <a:rPr lang="en-US" dirty="0" smtClean="0"/>
              <a:t>Azure Websites</a:t>
            </a:r>
          </a:p>
          <a:p>
            <a:r>
              <a:rPr lang="en-US" dirty="0"/>
              <a:t>Azure Mobile Services</a:t>
            </a:r>
          </a:p>
          <a:p>
            <a:r>
              <a:rPr lang="en-US" dirty="0" smtClean="0"/>
              <a:t>JavaScript Primer</a:t>
            </a:r>
            <a:endParaRPr lang="en-US" dirty="0"/>
          </a:p>
          <a:p>
            <a:r>
              <a:rPr lang="en-US" dirty="0"/>
              <a:t>Building an AngularJS app </a:t>
            </a:r>
            <a:r>
              <a:rPr lang="en-US" dirty="0" smtClean="0"/>
              <a:t>with TypeScript</a:t>
            </a:r>
            <a:endParaRPr lang="en-US" dirty="0"/>
          </a:p>
          <a:p>
            <a:r>
              <a:rPr lang="en-US" dirty="0"/>
              <a:t>Responsive Web Design</a:t>
            </a:r>
          </a:p>
          <a:p>
            <a:r>
              <a:rPr lang="en-US" dirty="0" smtClean="0"/>
              <a:t>Real-Time </a:t>
            </a:r>
            <a:r>
              <a:rPr lang="en-US" dirty="0"/>
              <a:t>Messaging with SignalR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What we will cover</a:t>
            </a:r>
          </a:p>
        </p:txBody>
      </p:sp>
    </p:spTree>
    <p:extLst>
      <p:ext uri="{BB962C8B-B14F-4D97-AF65-F5344CB8AC3E}">
        <p14:creationId xmlns:p14="http://schemas.microsoft.com/office/powerpoint/2010/main" val="321484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29" y="1113238"/>
            <a:ext cx="5065150" cy="357782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Further elevate your code :: eyeball ratio </a:t>
            </a:r>
          </a:p>
          <a:p>
            <a:r>
              <a:rPr lang="en-US" dirty="0"/>
              <a:t>Foot in the door for mobile devices</a:t>
            </a:r>
          </a:p>
          <a:p>
            <a:r>
              <a:rPr lang="en-US" dirty="0"/>
              <a:t>Invest in your base template</a:t>
            </a:r>
          </a:p>
          <a:p>
            <a:r>
              <a:rPr lang="en-US" dirty="0"/>
              <a:t>Core technique: CSS Media Queries (CSS3)</a:t>
            </a:r>
          </a:p>
          <a:p>
            <a:r>
              <a:rPr lang="en-US" dirty="0"/>
              <a:t>Tools for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[DEMO]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277" y="1646862"/>
            <a:ext cx="2635212" cy="158112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Responsive Design</a:t>
            </a:r>
          </a:p>
        </p:txBody>
      </p:sp>
    </p:spTree>
    <p:extLst>
      <p:ext uri="{BB962C8B-B14F-4D97-AF65-F5344CB8AC3E}">
        <p14:creationId xmlns:p14="http://schemas.microsoft.com/office/powerpoint/2010/main" val="10826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229600" cy="2819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Real-time push communication</a:t>
            </a:r>
          </a:p>
          <a:p>
            <a:r>
              <a:rPr lang="en-US" dirty="0"/>
              <a:t>Notifications, streaming, etc.</a:t>
            </a:r>
          </a:p>
          <a:p>
            <a:r>
              <a:rPr lang="en-US" dirty="0"/>
              <a:t>Azure Web Sites </a:t>
            </a:r>
            <a:r>
              <a:rPr lang="en-US" dirty="0" smtClean="0"/>
              <a:t>supports </a:t>
            </a:r>
            <a:r>
              <a:rPr lang="en-US" dirty="0"/>
              <a:t>Web </a:t>
            </a:r>
            <a:r>
              <a:rPr lang="en-US" dirty="0" smtClean="0"/>
              <a:t>Sockets</a:t>
            </a:r>
          </a:p>
          <a:p>
            <a:r>
              <a:rPr lang="en-US" dirty="0" smtClean="0"/>
              <a:t>Leverages existing application’s authentication mechanism</a:t>
            </a:r>
          </a:p>
          <a:p>
            <a:r>
              <a:rPr lang="en-US" dirty="0" smtClean="0"/>
              <a:t>[DEMO]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115" y="3943350"/>
            <a:ext cx="5007769" cy="95726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SignalR</a:t>
            </a:r>
          </a:p>
        </p:txBody>
      </p:sp>
    </p:spTree>
    <p:extLst>
      <p:ext uri="{BB962C8B-B14F-4D97-AF65-F5344CB8AC3E}">
        <p14:creationId xmlns:p14="http://schemas.microsoft.com/office/powerpoint/2010/main" val="47488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725" dirty="0"/>
              <a:t>The big payoff – fast, fast, fast and don’t forget… efficient</a:t>
            </a:r>
            <a:r>
              <a:rPr lang="en-US" sz="1725" dirty="0" smtClean="0"/>
              <a:t>!</a:t>
            </a:r>
          </a:p>
          <a:p>
            <a:pPr lvl="1"/>
            <a:r>
              <a:rPr lang="en-US" sz="1730" dirty="0" smtClean="0"/>
              <a:t>Save CPU usage on the server</a:t>
            </a:r>
          </a:p>
          <a:p>
            <a:pPr lvl="1"/>
            <a:r>
              <a:rPr lang="en-US" sz="1730" dirty="0" smtClean="0"/>
              <a:t>Save network bandwidth</a:t>
            </a:r>
            <a:endParaRPr lang="en-US" sz="1730" dirty="0"/>
          </a:p>
          <a:p>
            <a:r>
              <a:rPr lang="en-US" sz="1725" dirty="0"/>
              <a:t>Use ‘Network’ tab in debugging tools</a:t>
            </a:r>
          </a:p>
          <a:p>
            <a:pPr lvl="1"/>
            <a:r>
              <a:rPr lang="en-US" sz="1725" dirty="0"/>
              <a:t>Request count</a:t>
            </a:r>
          </a:p>
          <a:p>
            <a:pPr lvl="1"/>
            <a:r>
              <a:rPr lang="en-US" sz="1725" dirty="0"/>
              <a:t>Size</a:t>
            </a:r>
          </a:p>
          <a:p>
            <a:pPr lvl="1"/>
            <a:r>
              <a:rPr lang="en-US" sz="1725" dirty="0"/>
              <a:t>Time</a:t>
            </a:r>
          </a:p>
          <a:p>
            <a:r>
              <a:rPr lang="en-US" sz="1725" dirty="0"/>
              <a:t>Techniques</a:t>
            </a:r>
          </a:p>
          <a:p>
            <a:pPr lvl="1"/>
            <a:r>
              <a:rPr lang="en-US" sz="1725" dirty="0"/>
              <a:t>Caching</a:t>
            </a:r>
          </a:p>
          <a:p>
            <a:pPr lvl="1"/>
            <a:r>
              <a:rPr lang="en-US" sz="1725" dirty="0"/>
              <a:t>Bundling / Minification</a:t>
            </a:r>
          </a:p>
          <a:p>
            <a:r>
              <a:rPr lang="en-US" sz="1725" dirty="0"/>
              <a:t>Application Insights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294" y="2072122"/>
            <a:ext cx="2986707" cy="199113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SPA Performance</a:t>
            </a:r>
          </a:p>
        </p:txBody>
      </p:sp>
    </p:spTree>
    <p:extLst>
      <p:ext uri="{BB962C8B-B14F-4D97-AF65-F5344CB8AC3E}">
        <p14:creationId xmlns:p14="http://schemas.microsoft.com/office/powerpoint/2010/main" val="279260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350" dirty="0"/>
              <a:t>MyVote on GitHub</a:t>
            </a:r>
          </a:p>
          <a:p>
            <a:pPr lvl="1"/>
            <a:r>
              <a:rPr lang="en-US" sz="1350" dirty="0">
                <a:solidFill>
                  <a:srgbClr val="92D050"/>
                </a:solidFill>
              </a:rPr>
              <a:t>https://github.com/Magenic/MyVote</a:t>
            </a:r>
          </a:p>
          <a:p>
            <a:r>
              <a:rPr lang="en-US" sz="1350" dirty="0"/>
              <a:t>Plunker</a:t>
            </a:r>
          </a:p>
          <a:p>
            <a:pPr lvl="1"/>
            <a:r>
              <a:rPr lang="en-US" sz="1350" dirty="0"/>
              <a:t>http://plnkr.co/ </a:t>
            </a:r>
          </a:p>
          <a:p>
            <a:r>
              <a:rPr lang="en-US" sz="1350" dirty="0"/>
              <a:t>AngularJS API Docs</a:t>
            </a:r>
          </a:p>
          <a:p>
            <a:pPr lvl="1"/>
            <a:r>
              <a:rPr lang="en-US" sz="1350" dirty="0"/>
              <a:t>https://docs.angularjs.org/api </a:t>
            </a:r>
          </a:p>
          <a:p>
            <a:r>
              <a:rPr lang="en-US" sz="1350" dirty="0"/>
              <a:t>AngularJS Training</a:t>
            </a:r>
          </a:p>
          <a:p>
            <a:pPr lvl="1"/>
            <a:r>
              <a:rPr lang="en-US" sz="1350" dirty="0"/>
              <a:t>http://egghead.io/ </a:t>
            </a:r>
          </a:p>
          <a:p>
            <a:pPr lvl="1"/>
            <a:r>
              <a:rPr lang="en-US" sz="1350" dirty="0"/>
              <a:t>http://thinkster.io/ </a:t>
            </a:r>
          </a:p>
          <a:p>
            <a:pPr lvl="1"/>
            <a:r>
              <a:rPr lang="en-US" sz="1350" dirty="0"/>
              <a:t>http://www.pluralsight.com/ </a:t>
            </a:r>
          </a:p>
          <a:p>
            <a:r>
              <a:rPr lang="en-US" sz="1350" dirty="0"/>
              <a:t>Bootstrap</a:t>
            </a:r>
          </a:p>
          <a:p>
            <a:pPr lvl="1"/>
            <a:r>
              <a:rPr lang="en-US" sz="1350" dirty="0"/>
              <a:t>http://getbootstrap.com/ </a:t>
            </a:r>
          </a:p>
          <a:p>
            <a:r>
              <a:rPr lang="en-US" sz="1350" dirty="0"/>
              <a:t>Azure Mobile Services</a:t>
            </a:r>
          </a:p>
          <a:p>
            <a:pPr lvl="1"/>
            <a:r>
              <a:rPr lang="en-US" sz="1350" dirty="0"/>
              <a:t>http://azure.microsoft.com/en-us/documentation/services/mobile-services/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Useful References</a:t>
            </a:r>
          </a:p>
        </p:txBody>
      </p:sp>
    </p:spTree>
    <p:extLst>
      <p:ext uri="{BB962C8B-B14F-4D97-AF65-F5344CB8AC3E}">
        <p14:creationId xmlns:p14="http://schemas.microsoft.com/office/powerpoint/2010/main" val="241539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53" y="1437508"/>
            <a:ext cx="2612231" cy="26122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Questions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86967" y="4552950"/>
            <a:ext cx="4970066" cy="379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7784" tIns="33336" rIns="67784" bIns="33336" numCol="1" anchor="t" anchorCtr="0" compatLnSpc="1">
            <a:prstTxWarp prst="textNoShape">
              <a:avLst/>
            </a:prstTxWarp>
          </a:bodyPr>
          <a:lstStyle>
            <a:lvl1pPr marL="431800" indent="-431800" algn="l" defTabSz="896938" rtl="0" eaLnBrk="0" fontAlgn="base" hangingPunct="0">
              <a:spcBef>
                <a:spcPct val="10000"/>
              </a:spcBef>
              <a:spcAft>
                <a:spcPct val="15000"/>
              </a:spcAft>
              <a:buClr>
                <a:srgbClr val="0095D5"/>
              </a:buClr>
              <a:buSzPct val="75000"/>
              <a:buFont typeface="Times" pitchFamily="28" charset="0"/>
              <a:buChar char="•"/>
              <a:tabLst>
                <a:tab pos="1387475" algn="l"/>
                <a:tab pos="1706563" algn="l"/>
                <a:tab pos="2079625" algn="l"/>
              </a:tabLst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3588" indent="-225425" algn="l" defTabSz="896938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682C7"/>
              </a:buClr>
              <a:buSzPct val="100000"/>
              <a:buChar char="–"/>
              <a:tabLst>
                <a:tab pos="1387475" algn="l"/>
                <a:tab pos="1706563" algn="l"/>
                <a:tab pos="2079625" algn="l"/>
              </a:tabLst>
              <a:defRPr sz="2100">
                <a:solidFill>
                  <a:srgbClr val="D4D4D4"/>
                </a:solidFill>
                <a:latin typeface="+mn-lt"/>
              </a:defRPr>
            </a:lvl2pPr>
            <a:lvl3pPr marL="869950" algn="l" defTabSz="896938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900" b="1">
                <a:solidFill>
                  <a:srgbClr val="FFCC00"/>
                </a:solidFill>
                <a:latin typeface="+mn-lt"/>
              </a:defRPr>
            </a:lvl3pPr>
            <a:lvl4pPr marL="998538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4pPr>
            <a:lvl5pPr marL="13446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5pPr>
            <a:lvl6pPr marL="18018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6pPr>
            <a:lvl7pPr marL="22590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7pPr>
            <a:lvl8pPr marL="27162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8pPr>
            <a:lvl9pPr marL="31734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i="1" kern="0" dirty="0">
                <a:solidFill>
                  <a:srgbClr val="4A7335"/>
                </a:solidFill>
              </a:rPr>
              <a:t>Thank you for attending Modern Apps LIVE!</a:t>
            </a:r>
          </a:p>
        </p:txBody>
      </p:sp>
    </p:spTree>
    <p:extLst>
      <p:ext uri="{BB962C8B-B14F-4D97-AF65-F5344CB8AC3E}">
        <p14:creationId xmlns:p14="http://schemas.microsoft.com/office/powerpoint/2010/main" val="28661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HTML5/CSS3 Responsive Design</a:t>
            </a:r>
          </a:p>
          <a:p>
            <a:r>
              <a:rPr lang="en-US" dirty="0"/>
              <a:t>AngularJS + TypeScript</a:t>
            </a:r>
          </a:p>
          <a:p>
            <a:r>
              <a:rPr lang="en-US" dirty="0"/>
              <a:t>Azure Web Sites and</a:t>
            </a:r>
            <a:br>
              <a:rPr lang="en-US" dirty="0"/>
            </a:br>
            <a:r>
              <a:rPr lang="en-US" dirty="0"/>
              <a:t>Azure Mobile Services</a:t>
            </a:r>
          </a:p>
          <a:p>
            <a:r>
              <a:rPr lang="en-US" dirty="0"/>
              <a:t>ASP.NET Web Pages (not MVC!)</a:t>
            </a:r>
          </a:p>
          <a:p>
            <a:r>
              <a:rPr lang="en-US" dirty="0"/>
              <a:t>ASP.NET Web API</a:t>
            </a:r>
          </a:p>
          <a:p>
            <a:r>
              <a:rPr lang="en-US" dirty="0"/>
              <a:t>CSLA</a:t>
            </a:r>
          </a:p>
          <a:p>
            <a:r>
              <a:rPr lang="en-US" dirty="0"/>
              <a:t>Azure SQL Server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850" y="1345382"/>
            <a:ext cx="2286000" cy="2542032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The </a:t>
            </a:r>
            <a:r>
              <a:rPr lang="en-US" dirty="0" smtClean="0"/>
              <a:t>MyVote Technology </a:t>
            </a:r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59507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27" y="2881549"/>
            <a:ext cx="7369175" cy="180952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Single Page Application</a:t>
            </a:r>
          </a:p>
          <a:p>
            <a:r>
              <a:rPr lang="en-US" dirty="0"/>
              <a:t>What’s with the ‘Single Page’ – Do I have to do everything in 1 page?</a:t>
            </a:r>
          </a:p>
          <a:p>
            <a:r>
              <a:rPr lang="en-US" dirty="0"/>
              <a:t>HTML web page “shell” is sent once to the browser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26" y="1167913"/>
            <a:ext cx="3048675" cy="13165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26" y="1167941"/>
            <a:ext cx="3048675" cy="131658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>
            <a:off x="4616450" y="1414709"/>
            <a:ext cx="416322" cy="177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4616450" y="2175478"/>
            <a:ext cx="416322" cy="177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772" y="985004"/>
            <a:ext cx="1771567" cy="206806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What exactly is a SPA??</a:t>
            </a:r>
          </a:p>
        </p:txBody>
      </p:sp>
    </p:spTree>
    <p:extLst>
      <p:ext uri="{BB962C8B-B14F-4D97-AF65-F5344CB8AC3E}">
        <p14:creationId xmlns:p14="http://schemas.microsoft.com/office/powerpoint/2010/main" val="133901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SPAs + Responsive design </a:t>
            </a:r>
          </a:p>
          <a:p>
            <a:pPr lvl="1"/>
            <a:r>
              <a:rPr lang="en-US" dirty="0"/>
              <a:t>Browser and device agnostic</a:t>
            </a:r>
          </a:p>
          <a:p>
            <a:pPr lvl="1"/>
            <a:r>
              <a:rPr lang="en-US" dirty="0"/>
              <a:t>Best on browsers supporting HTML5 and </a:t>
            </a:r>
            <a:r>
              <a:rPr lang="en-US" dirty="0" smtClean="0"/>
              <a:t>CSS3</a:t>
            </a:r>
          </a:p>
          <a:p>
            <a:pPr lvl="2"/>
            <a:r>
              <a:rPr lang="en-US" dirty="0">
                <a:hlinkClick r:id="rId3"/>
              </a:rPr>
              <a:t>http://caniuse.com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More accepted on mobile devices</a:t>
            </a:r>
          </a:p>
          <a:p>
            <a:r>
              <a:rPr lang="en-US" dirty="0"/>
              <a:t>JavaScript will rule the world!!</a:t>
            </a:r>
          </a:p>
          <a:p>
            <a:r>
              <a:rPr lang="en-US" dirty="0"/>
              <a:t>Should I go to the web?</a:t>
            </a:r>
          </a:p>
          <a:p>
            <a:pPr lvl="1"/>
            <a:r>
              <a:rPr lang="en-US" dirty="0"/>
              <a:t>Native per platform</a:t>
            </a:r>
          </a:p>
          <a:p>
            <a:pPr lvl="1"/>
            <a:r>
              <a:rPr lang="en-US" dirty="0"/>
              <a:t>Xamarin</a:t>
            </a:r>
          </a:p>
          <a:p>
            <a:pPr lvl="1"/>
            <a:r>
              <a:rPr lang="en-US" dirty="0" smtClean="0"/>
              <a:t>Hybrid/PhoneGap</a:t>
            </a:r>
          </a:p>
          <a:p>
            <a:pPr lvl="2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magenic.com/Resources/ID/2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sz="4000" dirty="0"/>
              <a:t>Cross Browser, Platform, Device</a:t>
            </a:r>
          </a:p>
        </p:txBody>
      </p:sp>
    </p:spTree>
    <p:extLst>
      <p:ext uri="{BB962C8B-B14F-4D97-AF65-F5344CB8AC3E}">
        <p14:creationId xmlns:p14="http://schemas.microsoft.com/office/powerpoint/2010/main" val="25095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Shift in application logic from the server to the client</a:t>
            </a:r>
          </a:p>
          <a:p>
            <a:pPr lvl="1"/>
            <a:r>
              <a:rPr lang="en-US" dirty="0"/>
              <a:t>UI and application logic is now done in the browser</a:t>
            </a:r>
          </a:p>
          <a:p>
            <a:r>
              <a:rPr lang="en-US" dirty="0"/>
              <a:t>How HTML is delivered</a:t>
            </a:r>
          </a:p>
          <a:p>
            <a:pPr lvl="1"/>
            <a:r>
              <a:rPr lang="en-US" dirty="0"/>
              <a:t>ASP.NET web apps merge data with HTML before delivering to the client</a:t>
            </a:r>
          </a:p>
          <a:p>
            <a:r>
              <a:rPr lang="en-US" dirty="0"/>
              <a:t>Server’s main responsibility: Data </a:t>
            </a:r>
          </a:p>
          <a:p>
            <a:r>
              <a:rPr lang="en-US" dirty="0"/>
              <a:t>JavaScript MV* Frameworks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>
            <a:noAutofit/>
          </a:bodyPr>
          <a:lstStyle/>
          <a:p>
            <a:r>
              <a:rPr lang="en-US" sz="2600" dirty="0"/>
              <a:t>How are JavaScript Applications different from ASP.NET MVC or </a:t>
            </a:r>
            <a:r>
              <a:rPr lang="en-US" sz="2600" dirty="0" err="1"/>
              <a:t>Webforms</a:t>
            </a:r>
            <a:r>
              <a:rPr lang="en-US" sz="2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0797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>
            <a:spLocks/>
          </p:cNvSpPr>
          <p:nvPr/>
        </p:nvSpPr>
        <p:spPr bwMode="auto">
          <a:xfrm>
            <a:off x="2190196" y="3251264"/>
            <a:ext cx="4725161" cy="555498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Services / Data</a:t>
            </a:r>
          </a:p>
        </p:txBody>
      </p:sp>
      <p:sp>
        <p:nvSpPr>
          <p:cNvPr id="26" name="Rectangle 25"/>
          <p:cNvSpPr>
            <a:spLocks/>
          </p:cNvSpPr>
          <p:nvPr/>
        </p:nvSpPr>
        <p:spPr bwMode="auto">
          <a:xfrm>
            <a:off x="2219731" y="2054543"/>
            <a:ext cx="896291" cy="55549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/>
              <a:t>Code-Behind</a:t>
            </a:r>
          </a:p>
        </p:txBody>
      </p:sp>
      <p:sp>
        <p:nvSpPr>
          <p:cNvPr id="27" name="Rectangle 26"/>
          <p:cNvSpPr>
            <a:spLocks/>
          </p:cNvSpPr>
          <p:nvPr/>
        </p:nvSpPr>
        <p:spPr bwMode="auto">
          <a:xfrm>
            <a:off x="2219731" y="1519619"/>
            <a:ext cx="896291" cy="55549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/>
              <a:t>Static DOM</a:t>
            </a:r>
          </a:p>
        </p:txBody>
      </p:sp>
      <p:sp>
        <p:nvSpPr>
          <p:cNvPr id="28" name="Rectangle 27"/>
          <p:cNvSpPr>
            <a:spLocks/>
          </p:cNvSpPr>
          <p:nvPr/>
        </p:nvSpPr>
        <p:spPr bwMode="auto">
          <a:xfrm>
            <a:off x="3437025" y="1506161"/>
            <a:ext cx="659690" cy="55549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/>
              <a:t>Static DOM</a:t>
            </a:r>
          </a:p>
        </p:txBody>
      </p:sp>
      <p:sp>
        <p:nvSpPr>
          <p:cNvPr id="29" name="Rectangle 28"/>
          <p:cNvSpPr>
            <a:spLocks/>
          </p:cNvSpPr>
          <p:nvPr/>
        </p:nvSpPr>
        <p:spPr bwMode="auto">
          <a:xfrm>
            <a:off x="3437025" y="2236280"/>
            <a:ext cx="1445591" cy="55549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Controller</a:t>
            </a:r>
          </a:p>
        </p:txBody>
      </p:sp>
      <p:sp>
        <p:nvSpPr>
          <p:cNvPr id="30" name="Rectangle 29"/>
          <p:cNvSpPr>
            <a:spLocks/>
          </p:cNvSpPr>
          <p:nvPr/>
        </p:nvSpPr>
        <p:spPr bwMode="auto">
          <a:xfrm>
            <a:off x="4222926" y="1506161"/>
            <a:ext cx="659690" cy="55549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/>
              <a:t>Static DOM</a:t>
            </a:r>
          </a:p>
        </p:txBody>
      </p:sp>
      <p:sp>
        <p:nvSpPr>
          <p:cNvPr id="31" name="Rectangle 30"/>
          <p:cNvSpPr>
            <a:spLocks/>
          </p:cNvSpPr>
          <p:nvPr/>
        </p:nvSpPr>
        <p:spPr bwMode="auto">
          <a:xfrm>
            <a:off x="5173046" y="2236280"/>
            <a:ext cx="1097654" cy="55549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Controller</a:t>
            </a:r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5173053" y="1499045"/>
            <a:ext cx="1742305" cy="55549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/>
              <a:t>Static/Dynamic</a:t>
            </a:r>
          </a:p>
          <a:p>
            <a:pPr algn="ctr" defTabSz="514337"/>
            <a:r>
              <a:rPr lang="en-US" sz="1013" b="1" dirty="0"/>
              <a:t>DOM</a:t>
            </a:r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 bwMode="auto">
          <a:xfrm>
            <a:off x="2667876" y="2605797"/>
            <a:ext cx="5" cy="6521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cxnSpLocks/>
          </p:cNvCxnSpPr>
          <p:nvPr/>
        </p:nvCxnSpPr>
        <p:spPr bwMode="auto">
          <a:xfrm>
            <a:off x="3766870" y="2059542"/>
            <a:ext cx="5" cy="187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cxnSpLocks/>
          </p:cNvCxnSpPr>
          <p:nvPr/>
        </p:nvCxnSpPr>
        <p:spPr bwMode="auto">
          <a:xfrm flipH="1">
            <a:off x="4560104" y="2055913"/>
            <a:ext cx="5367" cy="187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>
            <a:cxnSpLocks/>
          </p:cNvCxnSpPr>
          <p:nvPr/>
        </p:nvCxnSpPr>
        <p:spPr bwMode="auto">
          <a:xfrm flipH="1">
            <a:off x="4156469" y="2783246"/>
            <a:ext cx="2681" cy="4670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cxnSpLocks/>
          </p:cNvCxnSpPr>
          <p:nvPr/>
        </p:nvCxnSpPr>
        <p:spPr bwMode="auto">
          <a:xfrm>
            <a:off x="5516297" y="2051845"/>
            <a:ext cx="6858" cy="1950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cxnSpLocks/>
          </p:cNvCxnSpPr>
          <p:nvPr/>
        </p:nvCxnSpPr>
        <p:spPr bwMode="auto">
          <a:xfrm>
            <a:off x="6618614" y="2075146"/>
            <a:ext cx="0" cy="11690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cxnSpLocks/>
            <a:stCxn id="31" idx="2"/>
          </p:cNvCxnSpPr>
          <p:nvPr/>
        </p:nvCxnSpPr>
        <p:spPr bwMode="auto">
          <a:xfrm>
            <a:off x="5721873" y="2791779"/>
            <a:ext cx="153" cy="4317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Where did we come from?</a:t>
            </a:r>
          </a:p>
        </p:txBody>
      </p:sp>
    </p:spTree>
    <p:extLst>
      <p:ext uri="{BB962C8B-B14F-4D97-AF65-F5344CB8AC3E}">
        <p14:creationId xmlns:p14="http://schemas.microsoft.com/office/powerpoint/2010/main" val="346980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2053971" y="3406592"/>
            <a:ext cx="4793742" cy="555498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Services / Data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2053971" y="1253457"/>
            <a:ext cx="4793742" cy="159766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Master Layout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4557653" y="2046593"/>
            <a:ext cx="2245594" cy="30572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Controller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3626407" y="1446511"/>
            <a:ext cx="1445591" cy="30572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Model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241250" y="2046593"/>
            <a:ext cx="1844382" cy="30572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View</a:t>
            </a:r>
          </a:p>
          <a:p>
            <a:pPr algn="ctr" defTabSz="514337"/>
            <a:r>
              <a:rPr lang="en-US" sz="1013" b="1" dirty="0">
                <a:latin typeface="+mj-lt"/>
              </a:rPr>
              <a:t>(Dynamic DOM)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2054001" y="2937318"/>
            <a:ext cx="2031661" cy="35523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Renderer</a:t>
            </a:r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4853841" y="1756789"/>
            <a:ext cx="6680" cy="2852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Arrow Connector 67"/>
          <p:cNvCxnSpPr/>
          <p:nvPr/>
        </p:nvCxnSpPr>
        <p:spPr bwMode="auto">
          <a:xfrm>
            <a:off x="3831797" y="1756789"/>
            <a:ext cx="0" cy="2852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/>
          <p:nvPr/>
        </p:nvCxnSpPr>
        <p:spPr bwMode="auto">
          <a:xfrm flipH="1" flipV="1">
            <a:off x="3069831" y="2363708"/>
            <a:ext cx="1" cy="5876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Arrow Connector 69"/>
          <p:cNvCxnSpPr/>
          <p:nvPr/>
        </p:nvCxnSpPr>
        <p:spPr bwMode="auto">
          <a:xfrm flipH="1">
            <a:off x="5680421" y="2770606"/>
            <a:ext cx="8379" cy="6360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Rectangle 70"/>
          <p:cNvSpPr/>
          <p:nvPr/>
        </p:nvSpPr>
        <p:spPr bwMode="auto">
          <a:xfrm>
            <a:off x="4557653" y="2523361"/>
            <a:ext cx="2245594" cy="247221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Services</a:t>
            </a:r>
          </a:p>
        </p:txBody>
      </p:sp>
      <p:cxnSp>
        <p:nvCxnSpPr>
          <p:cNvPr id="72" name="Straight Arrow Connector 71"/>
          <p:cNvCxnSpPr>
            <a:stCxn id="71" idx="0"/>
            <a:endCxn id="63" idx="2"/>
          </p:cNvCxnSpPr>
          <p:nvPr/>
        </p:nvCxnSpPr>
        <p:spPr bwMode="auto">
          <a:xfrm flipV="1">
            <a:off x="5680450" y="2352319"/>
            <a:ext cx="0" cy="1710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/>
              <a:t>The Modern Web: Single Page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67818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71" grpId="0" animBg="1"/>
    </p:bldLst>
  </p:timing>
</p:sld>
</file>

<file path=ppt/theme/theme1.xml><?xml version="1.0" encoding="utf-8"?>
<a:theme xmlns:a="http://schemas.openxmlformats.org/drawingml/2006/main" name="Visual Studio Live! New York 2015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3011</TotalTime>
  <Words>1729</Words>
  <Application>Microsoft Office PowerPoint</Application>
  <PresentationFormat>On-screen Show (16:9)</PresentationFormat>
  <Paragraphs>335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ＭＳ Ｐゴシック</vt:lpstr>
      <vt:lpstr>Arial</vt:lpstr>
      <vt:lpstr>Arial Bold</vt:lpstr>
      <vt:lpstr>Calibri</vt:lpstr>
      <vt:lpstr>Times</vt:lpstr>
      <vt:lpstr>Times New Roman</vt:lpstr>
      <vt:lpstr>Wingdings</vt:lpstr>
      <vt:lpstr>Visual Studio Live! New York 2015</vt:lpstr>
      <vt:lpstr>PowerPoint Presentation</vt:lpstr>
      <vt:lpstr>Intro</vt:lpstr>
      <vt:lpstr>What we will cover</vt:lpstr>
      <vt:lpstr>The MyVote Technology Stack</vt:lpstr>
      <vt:lpstr>What exactly is a SPA??</vt:lpstr>
      <vt:lpstr>Cross Browser, Platform, Device</vt:lpstr>
      <vt:lpstr>How are JavaScript Applications different from ASP.NET MVC or Webforms?</vt:lpstr>
      <vt:lpstr>Where did we come from?</vt:lpstr>
      <vt:lpstr>The Modern Web: Single Page Applications</vt:lpstr>
      <vt:lpstr>SPAs in the Enterprise</vt:lpstr>
      <vt:lpstr>Why JavaScript Web Applications are… AWESOME</vt:lpstr>
      <vt:lpstr>Disadvantages and Challenges of JS Web Applications</vt:lpstr>
      <vt:lpstr>Building a modern web app from the ground up</vt:lpstr>
      <vt:lpstr>Azure Websites</vt:lpstr>
      <vt:lpstr>Azure Mobile Services</vt:lpstr>
      <vt:lpstr>Secure Token Service</vt:lpstr>
      <vt:lpstr>Azure Mobile Services Security</vt:lpstr>
      <vt:lpstr>JavaScript and the Modern Web</vt:lpstr>
      <vt:lpstr>Avoiding JavaScript Goo</vt:lpstr>
      <vt:lpstr>TypeScript</vt:lpstr>
      <vt:lpstr>JavaScript Framework Popularity</vt:lpstr>
      <vt:lpstr>AngularJS</vt:lpstr>
      <vt:lpstr>AngularJS – Directives</vt:lpstr>
      <vt:lpstr>AngularJS – Templates/Views</vt:lpstr>
      <vt:lpstr>AngularJS – Controllers</vt:lpstr>
      <vt:lpstr>AngularJS – Models</vt:lpstr>
      <vt:lpstr>AngularJS – Services</vt:lpstr>
      <vt:lpstr>AngularJS – Putting it Together</vt:lpstr>
      <vt:lpstr>AngularJS playground - Plunker</vt:lpstr>
      <vt:lpstr>Responsive Design</vt:lpstr>
      <vt:lpstr>SignalR</vt:lpstr>
      <vt:lpstr>SPA Performance</vt:lpstr>
      <vt:lpstr>Useful References</vt:lpstr>
      <vt:lpstr>Questions</vt:lpstr>
    </vt:vector>
  </TitlesOfParts>
  <Company>1105 Media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Allen Conway</cp:lastModifiedBy>
  <cp:revision>137</cp:revision>
  <dcterms:created xsi:type="dcterms:W3CDTF">2012-12-07T00:48:42Z</dcterms:created>
  <dcterms:modified xsi:type="dcterms:W3CDTF">2015-10-16T16:44:44Z</dcterms:modified>
</cp:coreProperties>
</file>