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handoutMasterIdLst>
    <p:handoutMasterId r:id="rId81"/>
  </p:handoutMasterIdLst>
  <p:sldIdLst>
    <p:sldId id="258" r:id="rId2"/>
    <p:sldId id="261" r:id="rId3"/>
    <p:sldId id="324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326" r:id="rId35"/>
    <p:sldId id="325" r:id="rId36"/>
    <p:sldId id="327" r:id="rId37"/>
    <p:sldId id="328" r:id="rId38"/>
    <p:sldId id="338" r:id="rId39"/>
    <p:sldId id="330" r:id="rId40"/>
    <p:sldId id="329" r:id="rId41"/>
    <p:sldId id="337" r:id="rId42"/>
    <p:sldId id="336" r:id="rId43"/>
    <p:sldId id="332" r:id="rId44"/>
    <p:sldId id="331" r:id="rId45"/>
    <p:sldId id="333" r:id="rId46"/>
    <p:sldId id="334" r:id="rId47"/>
    <p:sldId id="335" r:id="rId48"/>
    <p:sldId id="339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306" r:id="rId62"/>
    <p:sldId id="307" r:id="rId63"/>
    <p:sldId id="308" r:id="rId64"/>
    <p:sldId id="309" r:id="rId65"/>
    <p:sldId id="310" r:id="rId66"/>
    <p:sldId id="311" r:id="rId67"/>
    <p:sldId id="312" r:id="rId68"/>
    <p:sldId id="313" r:id="rId69"/>
    <p:sldId id="314" r:id="rId70"/>
    <p:sldId id="315" r:id="rId71"/>
    <p:sldId id="316" r:id="rId72"/>
    <p:sldId id="317" r:id="rId73"/>
    <p:sldId id="318" r:id="rId74"/>
    <p:sldId id="319" r:id="rId75"/>
    <p:sldId id="320" r:id="rId76"/>
    <p:sldId id="321" r:id="rId77"/>
    <p:sldId id="322" r:id="rId78"/>
    <p:sldId id="323" r:id="rId79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B26"/>
    <a:srgbClr val="007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94628" autoAdjust="0"/>
  </p:normalViewPr>
  <p:slideViewPr>
    <p:cSldViewPr>
      <p:cViewPr varScale="1">
        <p:scale>
          <a:sx n="85" d="100"/>
          <a:sy n="85" d="100"/>
        </p:scale>
        <p:origin x="60" y="18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2020D7-516D-4BEA-930A-CA5A5759C0F7}" type="doc">
      <dgm:prSet loTypeId="urn:microsoft.com/office/officeart/2005/8/layout/hierarchy2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EE03163-DFE6-4501-84EF-66368550E3DB}">
      <dgm:prSet/>
      <dgm:spPr/>
      <dgm:t>
        <a:bodyPr/>
        <a:lstStyle/>
        <a:p>
          <a:pPr rtl="0"/>
          <a:r>
            <a:rPr lang="en-US" dirty="0" err="1" smtClean="0"/>
            <a:t>Xamarin.Forms</a:t>
          </a:r>
          <a:r>
            <a:rPr lang="en-US" dirty="0" smtClean="0"/>
            <a:t> Solution</a:t>
          </a:r>
          <a:endParaRPr lang="en-US" dirty="0"/>
        </a:p>
      </dgm:t>
    </dgm:pt>
    <dgm:pt modelId="{425E766E-9053-45E4-9211-0810D8E54A5D}" type="parTrans" cxnId="{94016CD8-50E2-4DBE-8A3F-0F95C5BB29D7}">
      <dgm:prSet/>
      <dgm:spPr/>
      <dgm:t>
        <a:bodyPr/>
        <a:lstStyle/>
        <a:p>
          <a:endParaRPr lang="en-US"/>
        </a:p>
      </dgm:t>
    </dgm:pt>
    <dgm:pt modelId="{5415EF45-303F-4EFA-B3FB-9CE98DE924AD}" type="sibTrans" cxnId="{94016CD8-50E2-4DBE-8A3F-0F95C5BB29D7}">
      <dgm:prSet/>
      <dgm:spPr/>
      <dgm:t>
        <a:bodyPr/>
        <a:lstStyle/>
        <a:p>
          <a:endParaRPr lang="en-US"/>
        </a:p>
      </dgm:t>
    </dgm:pt>
    <dgm:pt modelId="{5447559E-B8A0-4D0C-86F5-68831641D690}">
      <dgm:prSet/>
      <dgm:spPr/>
      <dgm:t>
        <a:bodyPr/>
        <a:lstStyle/>
        <a:p>
          <a:pPr rtl="0"/>
          <a:r>
            <a:rPr lang="en-US" dirty="0" err="1" smtClean="0"/>
            <a:t>Xamarin.Android</a:t>
          </a:r>
          <a:r>
            <a:rPr lang="en-US" dirty="0" smtClean="0"/>
            <a:t> Project</a:t>
          </a:r>
          <a:endParaRPr lang="en-US" dirty="0"/>
        </a:p>
      </dgm:t>
    </dgm:pt>
    <dgm:pt modelId="{2805D8B0-8044-455A-A9A9-13BCF6F0E437}" type="parTrans" cxnId="{892EFAA8-089A-464C-839A-9AAF74727AB6}">
      <dgm:prSet/>
      <dgm:spPr/>
      <dgm:t>
        <a:bodyPr/>
        <a:lstStyle/>
        <a:p>
          <a:endParaRPr lang="en-US"/>
        </a:p>
      </dgm:t>
    </dgm:pt>
    <dgm:pt modelId="{28C9A6AE-2E3B-4F5E-9AD2-0829CC36F6A4}" type="sibTrans" cxnId="{892EFAA8-089A-464C-839A-9AAF74727AB6}">
      <dgm:prSet/>
      <dgm:spPr/>
      <dgm:t>
        <a:bodyPr/>
        <a:lstStyle/>
        <a:p>
          <a:endParaRPr lang="en-US"/>
        </a:p>
      </dgm:t>
    </dgm:pt>
    <dgm:pt modelId="{73480187-6DDC-4545-8F76-367554945888}">
      <dgm:prSet/>
      <dgm:spPr/>
      <dgm:t>
        <a:bodyPr/>
        <a:lstStyle/>
        <a:p>
          <a:pPr rtl="0"/>
          <a:r>
            <a:rPr lang="en-US" dirty="0" smtClean="0"/>
            <a:t>Native Android</a:t>
          </a:r>
          <a:endParaRPr lang="en-US" dirty="0"/>
        </a:p>
      </dgm:t>
    </dgm:pt>
    <dgm:pt modelId="{F7BAE835-353C-4ECD-B8D1-B8E58C4733E3}" type="parTrans" cxnId="{92C3B5DB-B977-479A-BE6E-680416F24A72}">
      <dgm:prSet/>
      <dgm:spPr/>
      <dgm:t>
        <a:bodyPr/>
        <a:lstStyle/>
        <a:p>
          <a:endParaRPr lang="en-US"/>
        </a:p>
      </dgm:t>
    </dgm:pt>
    <dgm:pt modelId="{BAC6E43F-58B3-4B36-B9AF-639079403AE9}" type="sibTrans" cxnId="{92C3B5DB-B977-479A-BE6E-680416F24A72}">
      <dgm:prSet/>
      <dgm:spPr/>
      <dgm:t>
        <a:bodyPr/>
        <a:lstStyle/>
        <a:p>
          <a:endParaRPr lang="en-US"/>
        </a:p>
      </dgm:t>
    </dgm:pt>
    <dgm:pt modelId="{90CB22E6-C4A5-4AAE-9725-1AFD090C8753}">
      <dgm:prSet/>
      <dgm:spPr/>
      <dgm:t>
        <a:bodyPr/>
        <a:lstStyle/>
        <a:p>
          <a:pPr rtl="0"/>
          <a:r>
            <a:rPr lang="en-US" dirty="0" err="1" smtClean="0"/>
            <a:t>Xamarin.iOS</a:t>
          </a:r>
          <a:r>
            <a:rPr lang="en-US" dirty="0" smtClean="0"/>
            <a:t> Project</a:t>
          </a:r>
          <a:endParaRPr lang="en-US" dirty="0"/>
        </a:p>
      </dgm:t>
    </dgm:pt>
    <dgm:pt modelId="{E96D02D4-E2D3-4336-A1E9-973389D438C0}" type="parTrans" cxnId="{99EFF6C7-3472-4E6F-A813-852AA7550B73}">
      <dgm:prSet/>
      <dgm:spPr/>
      <dgm:t>
        <a:bodyPr/>
        <a:lstStyle/>
        <a:p>
          <a:endParaRPr lang="en-US"/>
        </a:p>
      </dgm:t>
    </dgm:pt>
    <dgm:pt modelId="{F464E36B-1008-44AD-8EA9-E0040271A652}" type="sibTrans" cxnId="{99EFF6C7-3472-4E6F-A813-852AA7550B73}">
      <dgm:prSet/>
      <dgm:spPr/>
      <dgm:t>
        <a:bodyPr/>
        <a:lstStyle/>
        <a:p>
          <a:endParaRPr lang="en-US"/>
        </a:p>
      </dgm:t>
    </dgm:pt>
    <dgm:pt modelId="{F45BBD49-9331-4B57-A2F8-0783C3CB2F43}">
      <dgm:prSet/>
      <dgm:spPr/>
      <dgm:t>
        <a:bodyPr/>
        <a:lstStyle/>
        <a:p>
          <a:pPr rtl="0"/>
          <a:r>
            <a:rPr lang="en-US" dirty="0" smtClean="0"/>
            <a:t>Native iOS</a:t>
          </a:r>
          <a:endParaRPr lang="en-US" dirty="0"/>
        </a:p>
      </dgm:t>
    </dgm:pt>
    <dgm:pt modelId="{1BD2EB04-9E4C-4E41-85B8-458353CE5618}" type="parTrans" cxnId="{1D0F1405-8A57-4B08-B969-A3EDCE3CEA51}">
      <dgm:prSet/>
      <dgm:spPr/>
      <dgm:t>
        <a:bodyPr/>
        <a:lstStyle/>
        <a:p>
          <a:endParaRPr lang="en-US"/>
        </a:p>
      </dgm:t>
    </dgm:pt>
    <dgm:pt modelId="{B17E4726-1E28-422E-84C9-4285594D4667}" type="sibTrans" cxnId="{1D0F1405-8A57-4B08-B969-A3EDCE3CEA51}">
      <dgm:prSet/>
      <dgm:spPr/>
      <dgm:t>
        <a:bodyPr/>
        <a:lstStyle/>
        <a:p>
          <a:endParaRPr lang="en-US"/>
        </a:p>
      </dgm:t>
    </dgm:pt>
    <dgm:pt modelId="{849747FF-CC8C-4577-9552-5A79D6BF00E9}">
      <dgm:prSet/>
      <dgm:spPr/>
      <dgm:t>
        <a:bodyPr/>
        <a:lstStyle/>
        <a:p>
          <a:pPr rtl="0"/>
          <a:r>
            <a:rPr lang="en-US" dirty="0" smtClean="0"/>
            <a:t>Windows Phone Project</a:t>
          </a:r>
          <a:endParaRPr lang="en-US" dirty="0"/>
        </a:p>
      </dgm:t>
    </dgm:pt>
    <dgm:pt modelId="{B5E46783-2905-4BF9-8940-3E4F595C82CF}" type="parTrans" cxnId="{0F49D2A2-1C47-45D8-92F5-904F912DE5A1}">
      <dgm:prSet/>
      <dgm:spPr/>
      <dgm:t>
        <a:bodyPr/>
        <a:lstStyle/>
        <a:p>
          <a:endParaRPr lang="en-US"/>
        </a:p>
      </dgm:t>
    </dgm:pt>
    <dgm:pt modelId="{AC4206C7-AFA8-40B0-A347-D6C30E92E1F6}" type="sibTrans" cxnId="{0F49D2A2-1C47-45D8-92F5-904F912DE5A1}">
      <dgm:prSet/>
      <dgm:spPr/>
      <dgm:t>
        <a:bodyPr/>
        <a:lstStyle/>
        <a:p>
          <a:endParaRPr lang="en-US"/>
        </a:p>
      </dgm:t>
    </dgm:pt>
    <dgm:pt modelId="{5B72355E-DA0B-47F5-9D44-C4AB14F9F542}">
      <dgm:prSet/>
      <dgm:spPr/>
      <dgm:t>
        <a:bodyPr/>
        <a:lstStyle/>
        <a:p>
          <a:pPr rtl="0"/>
          <a:r>
            <a:rPr lang="en-US" dirty="0" smtClean="0"/>
            <a:t>Native Windows Phone</a:t>
          </a:r>
          <a:endParaRPr lang="en-US" dirty="0"/>
        </a:p>
      </dgm:t>
    </dgm:pt>
    <dgm:pt modelId="{39971BD1-E8DE-4B43-B415-F237D66B3B32}" type="parTrans" cxnId="{E28BD271-7EA3-42E6-B68C-DF534D542EA6}">
      <dgm:prSet/>
      <dgm:spPr/>
      <dgm:t>
        <a:bodyPr/>
        <a:lstStyle/>
        <a:p>
          <a:endParaRPr lang="en-US"/>
        </a:p>
      </dgm:t>
    </dgm:pt>
    <dgm:pt modelId="{B6367F75-E8A7-4B2F-9D91-D2B96A8DBFA9}" type="sibTrans" cxnId="{E28BD271-7EA3-42E6-B68C-DF534D542EA6}">
      <dgm:prSet/>
      <dgm:spPr/>
      <dgm:t>
        <a:bodyPr/>
        <a:lstStyle/>
        <a:p>
          <a:endParaRPr lang="en-US"/>
        </a:p>
      </dgm:t>
    </dgm:pt>
    <dgm:pt modelId="{61E5ACEF-BABE-42B3-B775-3A810E48346A}" type="pres">
      <dgm:prSet presAssocID="{4F2020D7-516D-4BEA-930A-CA5A5759C0F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15B1A2-3741-49CF-9559-8B09968DEEB9}" type="pres">
      <dgm:prSet presAssocID="{8EE03163-DFE6-4501-84EF-66368550E3DB}" presName="root1" presStyleCnt="0"/>
      <dgm:spPr/>
    </dgm:pt>
    <dgm:pt modelId="{4FE9AE57-C038-48AD-A69E-8CBB9D8D8A6A}" type="pres">
      <dgm:prSet presAssocID="{8EE03163-DFE6-4501-84EF-66368550E3D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FC1228-1A9A-4C00-8CEE-F631FCF5F1A9}" type="pres">
      <dgm:prSet presAssocID="{8EE03163-DFE6-4501-84EF-66368550E3DB}" presName="level2hierChild" presStyleCnt="0"/>
      <dgm:spPr/>
    </dgm:pt>
    <dgm:pt modelId="{AAAA23B8-5C0D-4758-809B-75AE1823D4F5}" type="pres">
      <dgm:prSet presAssocID="{2805D8B0-8044-455A-A9A9-13BCF6F0E437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F09571A7-4D45-4809-9AF9-B0DFA9A8F1BA}" type="pres">
      <dgm:prSet presAssocID="{2805D8B0-8044-455A-A9A9-13BCF6F0E437}" presName="connTx" presStyleLbl="parChTrans1D2" presStyleIdx="0" presStyleCnt="3"/>
      <dgm:spPr/>
      <dgm:t>
        <a:bodyPr/>
        <a:lstStyle/>
        <a:p>
          <a:endParaRPr lang="en-US"/>
        </a:p>
      </dgm:t>
    </dgm:pt>
    <dgm:pt modelId="{2C3B3D43-89F9-48FF-93FB-76D06F1D381B}" type="pres">
      <dgm:prSet presAssocID="{5447559E-B8A0-4D0C-86F5-68831641D690}" presName="root2" presStyleCnt="0"/>
      <dgm:spPr/>
    </dgm:pt>
    <dgm:pt modelId="{BD159EF6-7390-4055-A31C-A2B082C8CA33}" type="pres">
      <dgm:prSet presAssocID="{5447559E-B8A0-4D0C-86F5-68831641D690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20C954-2964-4AF2-9F11-ECA6800E8D44}" type="pres">
      <dgm:prSet presAssocID="{5447559E-B8A0-4D0C-86F5-68831641D690}" presName="level3hierChild" presStyleCnt="0"/>
      <dgm:spPr/>
    </dgm:pt>
    <dgm:pt modelId="{98E1CD5A-E02C-4BE6-945D-307910BF8DC4}" type="pres">
      <dgm:prSet presAssocID="{F7BAE835-353C-4ECD-B8D1-B8E58C4733E3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D62CD387-E774-4A8C-BD22-C91D95E91609}" type="pres">
      <dgm:prSet presAssocID="{F7BAE835-353C-4ECD-B8D1-B8E58C4733E3}" presName="connTx" presStyleLbl="parChTrans1D3" presStyleIdx="0" presStyleCnt="3"/>
      <dgm:spPr/>
      <dgm:t>
        <a:bodyPr/>
        <a:lstStyle/>
        <a:p>
          <a:endParaRPr lang="en-US"/>
        </a:p>
      </dgm:t>
    </dgm:pt>
    <dgm:pt modelId="{CD9C6926-F53B-4265-ACD8-54FD710B79FB}" type="pres">
      <dgm:prSet presAssocID="{73480187-6DDC-4545-8F76-367554945888}" presName="root2" presStyleCnt="0"/>
      <dgm:spPr/>
    </dgm:pt>
    <dgm:pt modelId="{DD1641BD-4EB1-4467-BE8E-5BEF0497AD9C}" type="pres">
      <dgm:prSet presAssocID="{73480187-6DDC-4545-8F76-367554945888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E8F35B-ABCA-4891-AC3D-E05256C062F5}" type="pres">
      <dgm:prSet presAssocID="{73480187-6DDC-4545-8F76-367554945888}" presName="level3hierChild" presStyleCnt="0"/>
      <dgm:spPr/>
    </dgm:pt>
    <dgm:pt modelId="{4022D85D-C5C4-42B8-B251-EEF77A3C3488}" type="pres">
      <dgm:prSet presAssocID="{E96D02D4-E2D3-4336-A1E9-973389D438C0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4DA7FA67-6A1F-4631-BA9C-8B14A1650B44}" type="pres">
      <dgm:prSet presAssocID="{E96D02D4-E2D3-4336-A1E9-973389D438C0}" presName="connTx" presStyleLbl="parChTrans1D2" presStyleIdx="1" presStyleCnt="3"/>
      <dgm:spPr/>
      <dgm:t>
        <a:bodyPr/>
        <a:lstStyle/>
        <a:p>
          <a:endParaRPr lang="en-US"/>
        </a:p>
      </dgm:t>
    </dgm:pt>
    <dgm:pt modelId="{C0CFB090-A2A4-4815-AA48-B406911276E5}" type="pres">
      <dgm:prSet presAssocID="{90CB22E6-C4A5-4AAE-9725-1AFD090C8753}" presName="root2" presStyleCnt="0"/>
      <dgm:spPr/>
    </dgm:pt>
    <dgm:pt modelId="{CA3F486E-8B34-40BC-8A15-C29093560472}" type="pres">
      <dgm:prSet presAssocID="{90CB22E6-C4A5-4AAE-9725-1AFD090C8753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6DE0DB-AD1F-4806-AF7C-E0F43ABD43E1}" type="pres">
      <dgm:prSet presAssocID="{90CB22E6-C4A5-4AAE-9725-1AFD090C8753}" presName="level3hierChild" presStyleCnt="0"/>
      <dgm:spPr/>
    </dgm:pt>
    <dgm:pt modelId="{D2D017CF-682D-4EC1-B5AF-C441F7B52421}" type="pres">
      <dgm:prSet presAssocID="{1BD2EB04-9E4C-4E41-85B8-458353CE5618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E808B955-5D5B-4A29-A6F1-8993A75D1849}" type="pres">
      <dgm:prSet presAssocID="{1BD2EB04-9E4C-4E41-85B8-458353CE5618}" presName="connTx" presStyleLbl="parChTrans1D3" presStyleIdx="1" presStyleCnt="3"/>
      <dgm:spPr/>
      <dgm:t>
        <a:bodyPr/>
        <a:lstStyle/>
        <a:p>
          <a:endParaRPr lang="en-US"/>
        </a:p>
      </dgm:t>
    </dgm:pt>
    <dgm:pt modelId="{2367D96D-D3FA-4624-A3B7-5DE9C1668405}" type="pres">
      <dgm:prSet presAssocID="{F45BBD49-9331-4B57-A2F8-0783C3CB2F43}" presName="root2" presStyleCnt="0"/>
      <dgm:spPr/>
    </dgm:pt>
    <dgm:pt modelId="{2A5CD9D7-2D27-4EB2-825D-8FE27F9DC6A5}" type="pres">
      <dgm:prSet presAssocID="{F45BBD49-9331-4B57-A2F8-0783C3CB2F43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D24E33-1E9F-4CA9-B566-128DA69CF367}" type="pres">
      <dgm:prSet presAssocID="{F45BBD49-9331-4B57-A2F8-0783C3CB2F43}" presName="level3hierChild" presStyleCnt="0"/>
      <dgm:spPr/>
    </dgm:pt>
    <dgm:pt modelId="{9D3A4D6E-A3AA-40E9-83E5-5D8B68DA84E8}" type="pres">
      <dgm:prSet presAssocID="{B5E46783-2905-4BF9-8940-3E4F595C82CF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C36B983C-E9FF-494C-971F-FE12653887D3}" type="pres">
      <dgm:prSet presAssocID="{B5E46783-2905-4BF9-8940-3E4F595C82CF}" presName="connTx" presStyleLbl="parChTrans1D2" presStyleIdx="2" presStyleCnt="3"/>
      <dgm:spPr/>
      <dgm:t>
        <a:bodyPr/>
        <a:lstStyle/>
        <a:p>
          <a:endParaRPr lang="en-US"/>
        </a:p>
      </dgm:t>
    </dgm:pt>
    <dgm:pt modelId="{E5D3F579-2099-4F4B-B2FB-0878AC71244A}" type="pres">
      <dgm:prSet presAssocID="{849747FF-CC8C-4577-9552-5A79D6BF00E9}" presName="root2" presStyleCnt="0"/>
      <dgm:spPr/>
    </dgm:pt>
    <dgm:pt modelId="{C85A7070-47E7-4EDE-A372-8CCEACCC6651}" type="pres">
      <dgm:prSet presAssocID="{849747FF-CC8C-4577-9552-5A79D6BF00E9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4FC76F-7898-45D3-BA5F-506E0307FFDC}" type="pres">
      <dgm:prSet presAssocID="{849747FF-CC8C-4577-9552-5A79D6BF00E9}" presName="level3hierChild" presStyleCnt="0"/>
      <dgm:spPr/>
    </dgm:pt>
    <dgm:pt modelId="{15B8AD97-0F56-4C4B-838B-A8C87FEF68D8}" type="pres">
      <dgm:prSet presAssocID="{39971BD1-E8DE-4B43-B415-F237D66B3B32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8E906CD8-CB77-4229-9BBC-649FF443D17C}" type="pres">
      <dgm:prSet presAssocID="{39971BD1-E8DE-4B43-B415-F237D66B3B32}" presName="connTx" presStyleLbl="parChTrans1D3" presStyleIdx="2" presStyleCnt="3"/>
      <dgm:spPr/>
      <dgm:t>
        <a:bodyPr/>
        <a:lstStyle/>
        <a:p>
          <a:endParaRPr lang="en-US"/>
        </a:p>
      </dgm:t>
    </dgm:pt>
    <dgm:pt modelId="{5BE1AD65-3C93-4568-B493-C5E3A14CC699}" type="pres">
      <dgm:prSet presAssocID="{5B72355E-DA0B-47F5-9D44-C4AB14F9F542}" presName="root2" presStyleCnt="0"/>
      <dgm:spPr/>
    </dgm:pt>
    <dgm:pt modelId="{D8268A4E-8F1D-463E-BA02-9831D58F5A1A}" type="pres">
      <dgm:prSet presAssocID="{5B72355E-DA0B-47F5-9D44-C4AB14F9F542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F01953-81B3-4FDC-AD70-901BD2046C1C}" type="pres">
      <dgm:prSet presAssocID="{5B72355E-DA0B-47F5-9D44-C4AB14F9F542}" presName="level3hierChild" presStyleCnt="0"/>
      <dgm:spPr/>
    </dgm:pt>
  </dgm:ptLst>
  <dgm:cxnLst>
    <dgm:cxn modelId="{74272574-7E12-4BED-B7CB-CD35EBE20042}" type="presOf" srcId="{2805D8B0-8044-455A-A9A9-13BCF6F0E437}" destId="{F09571A7-4D45-4809-9AF9-B0DFA9A8F1BA}" srcOrd="1" destOrd="0" presId="urn:microsoft.com/office/officeart/2005/8/layout/hierarchy2"/>
    <dgm:cxn modelId="{009E2B87-C45E-4CB7-81E9-D221CF37D786}" type="presOf" srcId="{73480187-6DDC-4545-8F76-367554945888}" destId="{DD1641BD-4EB1-4467-BE8E-5BEF0497AD9C}" srcOrd="0" destOrd="0" presId="urn:microsoft.com/office/officeart/2005/8/layout/hierarchy2"/>
    <dgm:cxn modelId="{94016CD8-50E2-4DBE-8A3F-0F95C5BB29D7}" srcId="{4F2020D7-516D-4BEA-930A-CA5A5759C0F7}" destId="{8EE03163-DFE6-4501-84EF-66368550E3DB}" srcOrd="0" destOrd="0" parTransId="{425E766E-9053-45E4-9211-0810D8E54A5D}" sibTransId="{5415EF45-303F-4EFA-B3FB-9CE98DE924AD}"/>
    <dgm:cxn modelId="{E28BD271-7EA3-42E6-B68C-DF534D542EA6}" srcId="{849747FF-CC8C-4577-9552-5A79D6BF00E9}" destId="{5B72355E-DA0B-47F5-9D44-C4AB14F9F542}" srcOrd="0" destOrd="0" parTransId="{39971BD1-E8DE-4B43-B415-F237D66B3B32}" sibTransId="{B6367F75-E8A7-4B2F-9D91-D2B96A8DBFA9}"/>
    <dgm:cxn modelId="{15747132-F797-4BC6-A63E-BFDF595D03B5}" type="presOf" srcId="{E96D02D4-E2D3-4336-A1E9-973389D438C0}" destId="{4022D85D-C5C4-42B8-B251-EEF77A3C3488}" srcOrd="0" destOrd="0" presId="urn:microsoft.com/office/officeart/2005/8/layout/hierarchy2"/>
    <dgm:cxn modelId="{46D4914A-2C3B-475B-9D40-5D5F76AC419D}" type="presOf" srcId="{F45BBD49-9331-4B57-A2F8-0783C3CB2F43}" destId="{2A5CD9D7-2D27-4EB2-825D-8FE27F9DC6A5}" srcOrd="0" destOrd="0" presId="urn:microsoft.com/office/officeart/2005/8/layout/hierarchy2"/>
    <dgm:cxn modelId="{892EFAA8-089A-464C-839A-9AAF74727AB6}" srcId="{8EE03163-DFE6-4501-84EF-66368550E3DB}" destId="{5447559E-B8A0-4D0C-86F5-68831641D690}" srcOrd="0" destOrd="0" parTransId="{2805D8B0-8044-455A-A9A9-13BCF6F0E437}" sibTransId="{28C9A6AE-2E3B-4F5E-9AD2-0829CC36F6A4}"/>
    <dgm:cxn modelId="{F2C31C69-3EA7-488C-844A-334AADBE1910}" type="presOf" srcId="{B5E46783-2905-4BF9-8940-3E4F595C82CF}" destId="{C36B983C-E9FF-494C-971F-FE12653887D3}" srcOrd="1" destOrd="0" presId="urn:microsoft.com/office/officeart/2005/8/layout/hierarchy2"/>
    <dgm:cxn modelId="{1D0F1405-8A57-4B08-B969-A3EDCE3CEA51}" srcId="{90CB22E6-C4A5-4AAE-9725-1AFD090C8753}" destId="{F45BBD49-9331-4B57-A2F8-0783C3CB2F43}" srcOrd="0" destOrd="0" parTransId="{1BD2EB04-9E4C-4E41-85B8-458353CE5618}" sibTransId="{B17E4726-1E28-422E-84C9-4285594D4667}"/>
    <dgm:cxn modelId="{80A69EC0-85A7-4CA3-8727-F5E24DD5C461}" type="presOf" srcId="{39971BD1-E8DE-4B43-B415-F237D66B3B32}" destId="{15B8AD97-0F56-4C4B-838B-A8C87FEF68D8}" srcOrd="0" destOrd="0" presId="urn:microsoft.com/office/officeart/2005/8/layout/hierarchy2"/>
    <dgm:cxn modelId="{AFFA5EB9-2AEF-4208-BC6E-D1CA16B239A4}" type="presOf" srcId="{1BD2EB04-9E4C-4E41-85B8-458353CE5618}" destId="{D2D017CF-682D-4EC1-B5AF-C441F7B52421}" srcOrd="0" destOrd="0" presId="urn:microsoft.com/office/officeart/2005/8/layout/hierarchy2"/>
    <dgm:cxn modelId="{1F7B03A7-677A-401B-911B-EF918A553DF7}" type="presOf" srcId="{4F2020D7-516D-4BEA-930A-CA5A5759C0F7}" destId="{61E5ACEF-BABE-42B3-B775-3A810E48346A}" srcOrd="0" destOrd="0" presId="urn:microsoft.com/office/officeart/2005/8/layout/hierarchy2"/>
    <dgm:cxn modelId="{0C59D70B-6D01-4C14-9083-9EB857709190}" type="presOf" srcId="{5447559E-B8A0-4D0C-86F5-68831641D690}" destId="{BD159EF6-7390-4055-A31C-A2B082C8CA33}" srcOrd="0" destOrd="0" presId="urn:microsoft.com/office/officeart/2005/8/layout/hierarchy2"/>
    <dgm:cxn modelId="{56D4D271-AE7E-400F-9953-8435AF78B2DE}" type="presOf" srcId="{B5E46783-2905-4BF9-8940-3E4F595C82CF}" destId="{9D3A4D6E-A3AA-40E9-83E5-5D8B68DA84E8}" srcOrd="0" destOrd="0" presId="urn:microsoft.com/office/officeart/2005/8/layout/hierarchy2"/>
    <dgm:cxn modelId="{0F49D2A2-1C47-45D8-92F5-904F912DE5A1}" srcId="{8EE03163-DFE6-4501-84EF-66368550E3DB}" destId="{849747FF-CC8C-4577-9552-5A79D6BF00E9}" srcOrd="2" destOrd="0" parTransId="{B5E46783-2905-4BF9-8940-3E4F595C82CF}" sibTransId="{AC4206C7-AFA8-40B0-A347-D6C30E92E1F6}"/>
    <dgm:cxn modelId="{92C3B5DB-B977-479A-BE6E-680416F24A72}" srcId="{5447559E-B8A0-4D0C-86F5-68831641D690}" destId="{73480187-6DDC-4545-8F76-367554945888}" srcOrd="0" destOrd="0" parTransId="{F7BAE835-353C-4ECD-B8D1-B8E58C4733E3}" sibTransId="{BAC6E43F-58B3-4B36-B9AF-639079403AE9}"/>
    <dgm:cxn modelId="{D2A40F3C-0118-47E4-8A74-A2EA43CDCEE6}" type="presOf" srcId="{8EE03163-DFE6-4501-84EF-66368550E3DB}" destId="{4FE9AE57-C038-48AD-A69E-8CBB9D8D8A6A}" srcOrd="0" destOrd="0" presId="urn:microsoft.com/office/officeart/2005/8/layout/hierarchy2"/>
    <dgm:cxn modelId="{25A5FB8E-6A45-4AFC-B60C-6A44F127D6F1}" type="presOf" srcId="{90CB22E6-C4A5-4AAE-9725-1AFD090C8753}" destId="{CA3F486E-8B34-40BC-8A15-C29093560472}" srcOrd="0" destOrd="0" presId="urn:microsoft.com/office/officeart/2005/8/layout/hierarchy2"/>
    <dgm:cxn modelId="{CBA20695-E57A-42EB-AD2A-F7594A612219}" type="presOf" srcId="{F7BAE835-353C-4ECD-B8D1-B8E58C4733E3}" destId="{D62CD387-E774-4A8C-BD22-C91D95E91609}" srcOrd="1" destOrd="0" presId="urn:microsoft.com/office/officeart/2005/8/layout/hierarchy2"/>
    <dgm:cxn modelId="{DAB9D35C-F232-4F6B-8D9C-9287ED02ACE5}" type="presOf" srcId="{1BD2EB04-9E4C-4E41-85B8-458353CE5618}" destId="{E808B955-5D5B-4A29-A6F1-8993A75D1849}" srcOrd="1" destOrd="0" presId="urn:microsoft.com/office/officeart/2005/8/layout/hierarchy2"/>
    <dgm:cxn modelId="{9204348A-6C12-4E22-822D-74F92CA13138}" type="presOf" srcId="{5B72355E-DA0B-47F5-9D44-C4AB14F9F542}" destId="{D8268A4E-8F1D-463E-BA02-9831D58F5A1A}" srcOrd="0" destOrd="0" presId="urn:microsoft.com/office/officeart/2005/8/layout/hierarchy2"/>
    <dgm:cxn modelId="{FEDBB885-B2C1-479D-AB92-2BC7DEF80814}" type="presOf" srcId="{E96D02D4-E2D3-4336-A1E9-973389D438C0}" destId="{4DA7FA67-6A1F-4631-BA9C-8B14A1650B44}" srcOrd="1" destOrd="0" presId="urn:microsoft.com/office/officeart/2005/8/layout/hierarchy2"/>
    <dgm:cxn modelId="{83DDCBFC-FBB3-4EA4-97DB-2ED67B867022}" type="presOf" srcId="{2805D8B0-8044-455A-A9A9-13BCF6F0E437}" destId="{AAAA23B8-5C0D-4758-809B-75AE1823D4F5}" srcOrd="0" destOrd="0" presId="urn:microsoft.com/office/officeart/2005/8/layout/hierarchy2"/>
    <dgm:cxn modelId="{99EFF6C7-3472-4E6F-A813-852AA7550B73}" srcId="{8EE03163-DFE6-4501-84EF-66368550E3DB}" destId="{90CB22E6-C4A5-4AAE-9725-1AFD090C8753}" srcOrd="1" destOrd="0" parTransId="{E96D02D4-E2D3-4336-A1E9-973389D438C0}" sibTransId="{F464E36B-1008-44AD-8EA9-E0040271A652}"/>
    <dgm:cxn modelId="{1F73954A-A6AA-44DC-BA84-38FA843FAC48}" type="presOf" srcId="{849747FF-CC8C-4577-9552-5A79D6BF00E9}" destId="{C85A7070-47E7-4EDE-A372-8CCEACCC6651}" srcOrd="0" destOrd="0" presId="urn:microsoft.com/office/officeart/2005/8/layout/hierarchy2"/>
    <dgm:cxn modelId="{C95E0222-B1E6-4770-81F9-B4FBC236C4F8}" type="presOf" srcId="{F7BAE835-353C-4ECD-B8D1-B8E58C4733E3}" destId="{98E1CD5A-E02C-4BE6-945D-307910BF8DC4}" srcOrd="0" destOrd="0" presId="urn:microsoft.com/office/officeart/2005/8/layout/hierarchy2"/>
    <dgm:cxn modelId="{B9C6B080-4F55-43C9-B493-206D31BE8522}" type="presOf" srcId="{39971BD1-E8DE-4B43-B415-F237D66B3B32}" destId="{8E906CD8-CB77-4229-9BBC-649FF443D17C}" srcOrd="1" destOrd="0" presId="urn:microsoft.com/office/officeart/2005/8/layout/hierarchy2"/>
    <dgm:cxn modelId="{BB15AE9E-859E-4E3F-9B2C-36D7BBEEE016}" type="presParOf" srcId="{61E5ACEF-BABE-42B3-B775-3A810E48346A}" destId="{3915B1A2-3741-49CF-9559-8B09968DEEB9}" srcOrd="0" destOrd="0" presId="urn:microsoft.com/office/officeart/2005/8/layout/hierarchy2"/>
    <dgm:cxn modelId="{C1238681-8E93-463C-B1C6-9ED133483FE6}" type="presParOf" srcId="{3915B1A2-3741-49CF-9559-8B09968DEEB9}" destId="{4FE9AE57-C038-48AD-A69E-8CBB9D8D8A6A}" srcOrd="0" destOrd="0" presId="urn:microsoft.com/office/officeart/2005/8/layout/hierarchy2"/>
    <dgm:cxn modelId="{F8006290-C4B7-423C-8203-69B74CD7356E}" type="presParOf" srcId="{3915B1A2-3741-49CF-9559-8B09968DEEB9}" destId="{42FC1228-1A9A-4C00-8CEE-F631FCF5F1A9}" srcOrd="1" destOrd="0" presId="urn:microsoft.com/office/officeart/2005/8/layout/hierarchy2"/>
    <dgm:cxn modelId="{185A5EC0-FD95-4E2E-BF02-8DBF33C56425}" type="presParOf" srcId="{42FC1228-1A9A-4C00-8CEE-F631FCF5F1A9}" destId="{AAAA23B8-5C0D-4758-809B-75AE1823D4F5}" srcOrd="0" destOrd="0" presId="urn:microsoft.com/office/officeart/2005/8/layout/hierarchy2"/>
    <dgm:cxn modelId="{4E88B6B6-2D40-4491-9058-1006592086BF}" type="presParOf" srcId="{AAAA23B8-5C0D-4758-809B-75AE1823D4F5}" destId="{F09571A7-4D45-4809-9AF9-B0DFA9A8F1BA}" srcOrd="0" destOrd="0" presId="urn:microsoft.com/office/officeart/2005/8/layout/hierarchy2"/>
    <dgm:cxn modelId="{A9007D7A-418E-4D06-981B-188CD7E8192A}" type="presParOf" srcId="{42FC1228-1A9A-4C00-8CEE-F631FCF5F1A9}" destId="{2C3B3D43-89F9-48FF-93FB-76D06F1D381B}" srcOrd="1" destOrd="0" presId="urn:microsoft.com/office/officeart/2005/8/layout/hierarchy2"/>
    <dgm:cxn modelId="{6D847AA0-CA7C-4B9B-9CB9-C86A15274E6E}" type="presParOf" srcId="{2C3B3D43-89F9-48FF-93FB-76D06F1D381B}" destId="{BD159EF6-7390-4055-A31C-A2B082C8CA33}" srcOrd="0" destOrd="0" presId="urn:microsoft.com/office/officeart/2005/8/layout/hierarchy2"/>
    <dgm:cxn modelId="{F2082A96-6CA4-4F47-8821-4113EFBF762A}" type="presParOf" srcId="{2C3B3D43-89F9-48FF-93FB-76D06F1D381B}" destId="{DF20C954-2964-4AF2-9F11-ECA6800E8D44}" srcOrd="1" destOrd="0" presId="urn:microsoft.com/office/officeart/2005/8/layout/hierarchy2"/>
    <dgm:cxn modelId="{768BCBCB-CBDA-4FC1-96F5-402DB8BE2214}" type="presParOf" srcId="{DF20C954-2964-4AF2-9F11-ECA6800E8D44}" destId="{98E1CD5A-E02C-4BE6-945D-307910BF8DC4}" srcOrd="0" destOrd="0" presId="urn:microsoft.com/office/officeart/2005/8/layout/hierarchy2"/>
    <dgm:cxn modelId="{606BFF92-D2B2-4EE8-AA45-AF9F41D894D5}" type="presParOf" srcId="{98E1CD5A-E02C-4BE6-945D-307910BF8DC4}" destId="{D62CD387-E774-4A8C-BD22-C91D95E91609}" srcOrd="0" destOrd="0" presId="urn:microsoft.com/office/officeart/2005/8/layout/hierarchy2"/>
    <dgm:cxn modelId="{A1D333F6-9DAC-4F37-B87A-47404F00E3AD}" type="presParOf" srcId="{DF20C954-2964-4AF2-9F11-ECA6800E8D44}" destId="{CD9C6926-F53B-4265-ACD8-54FD710B79FB}" srcOrd="1" destOrd="0" presId="urn:microsoft.com/office/officeart/2005/8/layout/hierarchy2"/>
    <dgm:cxn modelId="{B789BD38-8F76-4AF8-8C2C-0628DA5FBA41}" type="presParOf" srcId="{CD9C6926-F53B-4265-ACD8-54FD710B79FB}" destId="{DD1641BD-4EB1-4467-BE8E-5BEF0497AD9C}" srcOrd="0" destOrd="0" presId="urn:microsoft.com/office/officeart/2005/8/layout/hierarchy2"/>
    <dgm:cxn modelId="{CE2C9022-66A8-4C1D-929A-BF331306DCE4}" type="presParOf" srcId="{CD9C6926-F53B-4265-ACD8-54FD710B79FB}" destId="{45E8F35B-ABCA-4891-AC3D-E05256C062F5}" srcOrd="1" destOrd="0" presId="urn:microsoft.com/office/officeart/2005/8/layout/hierarchy2"/>
    <dgm:cxn modelId="{9E69168C-8713-4C66-99C8-13D9FBFA2952}" type="presParOf" srcId="{42FC1228-1A9A-4C00-8CEE-F631FCF5F1A9}" destId="{4022D85D-C5C4-42B8-B251-EEF77A3C3488}" srcOrd="2" destOrd="0" presId="urn:microsoft.com/office/officeart/2005/8/layout/hierarchy2"/>
    <dgm:cxn modelId="{9874BD43-0456-4F5F-8C36-CE4A453ECA40}" type="presParOf" srcId="{4022D85D-C5C4-42B8-B251-EEF77A3C3488}" destId="{4DA7FA67-6A1F-4631-BA9C-8B14A1650B44}" srcOrd="0" destOrd="0" presId="urn:microsoft.com/office/officeart/2005/8/layout/hierarchy2"/>
    <dgm:cxn modelId="{48C4CC3E-8387-42FA-A15B-0BEFC4D575C9}" type="presParOf" srcId="{42FC1228-1A9A-4C00-8CEE-F631FCF5F1A9}" destId="{C0CFB090-A2A4-4815-AA48-B406911276E5}" srcOrd="3" destOrd="0" presId="urn:microsoft.com/office/officeart/2005/8/layout/hierarchy2"/>
    <dgm:cxn modelId="{63326BF2-D9AF-4CCA-A401-DC59B9435818}" type="presParOf" srcId="{C0CFB090-A2A4-4815-AA48-B406911276E5}" destId="{CA3F486E-8B34-40BC-8A15-C29093560472}" srcOrd="0" destOrd="0" presId="urn:microsoft.com/office/officeart/2005/8/layout/hierarchy2"/>
    <dgm:cxn modelId="{791272D3-5C37-4BA0-B62B-7D6EF6EED610}" type="presParOf" srcId="{C0CFB090-A2A4-4815-AA48-B406911276E5}" destId="{3D6DE0DB-AD1F-4806-AF7C-E0F43ABD43E1}" srcOrd="1" destOrd="0" presId="urn:microsoft.com/office/officeart/2005/8/layout/hierarchy2"/>
    <dgm:cxn modelId="{5D6A1C6D-31D5-4843-B5D1-48A178B557C3}" type="presParOf" srcId="{3D6DE0DB-AD1F-4806-AF7C-E0F43ABD43E1}" destId="{D2D017CF-682D-4EC1-B5AF-C441F7B52421}" srcOrd="0" destOrd="0" presId="urn:microsoft.com/office/officeart/2005/8/layout/hierarchy2"/>
    <dgm:cxn modelId="{EFAD757A-750B-4E10-8140-EB835CCEF9DA}" type="presParOf" srcId="{D2D017CF-682D-4EC1-B5AF-C441F7B52421}" destId="{E808B955-5D5B-4A29-A6F1-8993A75D1849}" srcOrd="0" destOrd="0" presId="urn:microsoft.com/office/officeart/2005/8/layout/hierarchy2"/>
    <dgm:cxn modelId="{9940AC2B-5FAC-46D5-8DD1-D61F921CD858}" type="presParOf" srcId="{3D6DE0DB-AD1F-4806-AF7C-E0F43ABD43E1}" destId="{2367D96D-D3FA-4624-A3B7-5DE9C1668405}" srcOrd="1" destOrd="0" presId="urn:microsoft.com/office/officeart/2005/8/layout/hierarchy2"/>
    <dgm:cxn modelId="{E8394924-8969-4ACB-B5C8-A4E1FE500142}" type="presParOf" srcId="{2367D96D-D3FA-4624-A3B7-5DE9C1668405}" destId="{2A5CD9D7-2D27-4EB2-825D-8FE27F9DC6A5}" srcOrd="0" destOrd="0" presId="urn:microsoft.com/office/officeart/2005/8/layout/hierarchy2"/>
    <dgm:cxn modelId="{09CBDB05-2296-4D1E-B501-27BD4CD51A1D}" type="presParOf" srcId="{2367D96D-D3FA-4624-A3B7-5DE9C1668405}" destId="{D3D24E33-1E9F-4CA9-B566-128DA69CF367}" srcOrd="1" destOrd="0" presId="urn:microsoft.com/office/officeart/2005/8/layout/hierarchy2"/>
    <dgm:cxn modelId="{F3E92B8A-3028-4672-BAB7-A345F5FD8A96}" type="presParOf" srcId="{42FC1228-1A9A-4C00-8CEE-F631FCF5F1A9}" destId="{9D3A4D6E-A3AA-40E9-83E5-5D8B68DA84E8}" srcOrd="4" destOrd="0" presId="urn:microsoft.com/office/officeart/2005/8/layout/hierarchy2"/>
    <dgm:cxn modelId="{C4704BBA-74C3-4808-870E-6B071E1377F7}" type="presParOf" srcId="{9D3A4D6E-A3AA-40E9-83E5-5D8B68DA84E8}" destId="{C36B983C-E9FF-494C-971F-FE12653887D3}" srcOrd="0" destOrd="0" presId="urn:microsoft.com/office/officeart/2005/8/layout/hierarchy2"/>
    <dgm:cxn modelId="{52260E7C-52F0-4422-9B8E-93F37C75A18F}" type="presParOf" srcId="{42FC1228-1A9A-4C00-8CEE-F631FCF5F1A9}" destId="{E5D3F579-2099-4F4B-B2FB-0878AC71244A}" srcOrd="5" destOrd="0" presId="urn:microsoft.com/office/officeart/2005/8/layout/hierarchy2"/>
    <dgm:cxn modelId="{A738DB54-60D0-42A6-A9C3-1B13EFD03086}" type="presParOf" srcId="{E5D3F579-2099-4F4B-B2FB-0878AC71244A}" destId="{C85A7070-47E7-4EDE-A372-8CCEACCC6651}" srcOrd="0" destOrd="0" presId="urn:microsoft.com/office/officeart/2005/8/layout/hierarchy2"/>
    <dgm:cxn modelId="{213B0A6C-9B8F-4FA2-A523-5BF95303F6E0}" type="presParOf" srcId="{E5D3F579-2099-4F4B-B2FB-0878AC71244A}" destId="{994FC76F-7898-45D3-BA5F-506E0307FFDC}" srcOrd="1" destOrd="0" presId="urn:microsoft.com/office/officeart/2005/8/layout/hierarchy2"/>
    <dgm:cxn modelId="{F9641BA5-5A15-449A-A06D-966171011346}" type="presParOf" srcId="{994FC76F-7898-45D3-BA5F-506E0307FFDC}" destId="{15B8AD97-0F56-4C4B-838B-A8C87FEF68D8}" srcOrd="0" destOrd="0" presId="urn:microsoft.com/office/officeart/2005/8/layout/hierarchy2"/>
    <dgm:cxn modelId="{F61F35B6-0F3C-4826-B406-143A422610BE}" type="presParOf" srcId="{15B8AD97-0F56-4C4B-838B-A8C87FEF68D8}" destId="{8E906CD8-CB77-4229-9BBC-649FF443D17C}" srcOrd="0" destOrd="0" presId="urn:microsoft.com/office/officeart/2005/8/layout/hierarchy2"/>
    <dgm:cxn modelId="{2E45AC55-56D3-4F55-8650-08F4EC54F9CE}" type="presParOf" srcId="{994FC76F-7898-45D3-BA5F-506E0307FFDC}" destId="{5BE1AD65-3C93-4568-B493-C5E3A14CC699}" srcOrd="1" destOrd="0" presId="urn:microsoft.com/office/officeart/2005/8/layout/hierarchy2"/>
    <dgm:cxn modelId="{57CBEF77-AC52-4185-9246-0BC37904A2C0}" type="presParOf" srcId="{5BE1AD65-3C93-4568-B493-C5E3A14CC699}" destId="{D8268A4E-8F1D-463E-BA02-9831D58F5A1A}" srcOrd="0" destOrd="0" presId="urn:microsoft.com/office/officeart/2005/8/layout/hierarchy2"/>
    <dgm:cxn modelId="{5F1A2D14-8713-4D07-9A44-A1D34566F397}" type="presParOf" srcId="{5BE1AD65-3C93-4568-B493-C5E3A14CC699}" destId="{DFF01953-81B3-4FDC-AD70-901BD2046C1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b="1" dirty="0" smtClean="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Live! 360 Orlando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48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4D1145D-0C6A-427A-BFFB-BA49C7DEF5D3}" type="datetimeFigureOut">
              <a:rPr lang="en-US"/>
              <a:pPr>
                <a:defRPr/>
              </a:pPr>
              <a:t>11/6/2015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BE5AA1C-3A4A-4E86-88DD-FDD0A0056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28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988B0C-D0FA-4593-BF38-A7BA3E9A5D6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798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</a:t>
            </a:r>
            <a:r>
              <a:rPr lang="en-US" dirty="0" err="1" smtClean="0"/>
              <a:t>MyVote</a:t>
            </a:r>
            <a:r>
              <a:rPr lang="en-US" baseline="0" dirty="0" smtClean="0"/>
              <a:t> architecture as it stands today.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We’re going to look at how we got to this 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02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time?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79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all team members may be</a:t>
            </a:r>
            <a:r>
              <a:rPr lang="en-US" baseline="0" dirty="0" smtClean="0"/>
              <a:t> working on </a:t>
            </a:r>
            <a:r>
              <a:rPr lang="en-US" baseline="0" dirty="0" err="1" smtClean="0"/>
              <a:t>Xamarin</a:t>
            </a:r>
            <a:r>
              <a:rPr lang="en-US" baseline="0" dirty="0" smtClean="0"/>
              <a:t>. Do them a favor and keep the </a:t>
            </a:r>
            <a:r>
              <a:rPr lang="en-US" baseline="0" dirty="0" err="1" smtClean="0"/>
              <a:t>Xamarin</a:t>
            </a:r>
            <a:r>
              <a:rPr lang="en-US" baseline="0" dirty="0" smtClean="0"/>
              <a:t> stuff </a:t>
            </a:r>
            <a:r>
              <a:rPr lang="en-US" baseline="0" dirty="0" err="1" smtClean="0"/>
              <a:t>seperate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42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/>
              <a:pPr>
                <a:defRPr/>
              </a:pPr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/>
              <a:pPr>
                <a:defRPr/>
              </a:pPr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/>
              <a:pPr>
                <a:defRPr/>
              </a:pPr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/>
              <a:pPr>
                <a:defRPr/>
              </a:pPr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/>
              <a:pPr>
                <a:defRPr/>
              </a:pPr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/>
              <a:pPr>
                <a:defRPr/>
              </a:pPr>
              <a:t>11/6/2015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/>
              <a:pPr>
                <a:defRPr/>
              </a:pPr>
              <a:t>11/6/2015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/>
              <a:pPr>
                <a:defRPr/>
              </a:pPr>
              <a:t>11/6/2015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/>
              <a:pPr>
                <a:defRPr/>
              </a:pPr>
              <a:t>11/6/2015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/>
              <a:pPr>
                <a:defRPr/>
              </a:pPr>
              <a:t>11/6/2015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/>
              <a:pPr>
                <a:defRPr/>
              </a:pPr>
              <a:t>11/6/2015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/>
              <a:pPr>
                <a:defRPr/>
              </a:pPr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rgbClr val="F15B26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xamarin.com/guides/cross-platform/xamarin-forms/controls/pages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css_boxmodel.asp" TargetMode="External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xamarin.com/guides/cross-platform/xamarin-forms/controls/layouts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msdn.microsoft.com/en-us/library/windows/apps/dn894631.aspx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msdn.microsoft.com/en-us/library/windows/apps/dn894631.aspx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msdn.microsoft.com/library/windows/apps/windows.ui.xaml.controls.relativepanel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msdn.microsoft.com/en-us/library/windows/apps/dn997787.aspx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msdn.microsoft.com/en-us/library/windows/apps/dn449149.aspx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msdn.microsoft.com/en-us/library/windows/apps/hh465302.aspx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msdn.microsoft.com/en-us/library/windows/apps/dn997761.aspx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msdn.microsoft.com/en-us/library/windows/apps/dn997765.aspx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msdn.microsoft.com/en-us/library/windows/apps/dn997766.aspx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msdn.microsoft.com/en-us/library/windows/apps/dn997788.aspx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studiogallery.msdn.microsoft.com/315c13a7-2787-4f57-bdf7-adae6ed54450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650875" y="1255018"/>
            <a:ext cx="7313613" cy="10287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379" tIns="44448" rIns="90379" bIns="44448" anchor="b">
            <a:prstTxWarp prst="textNoShape">
              <a:avLst/>
            </a:prstTxWarp>
          </a:bodyPr>
          <a:lstStyle/>
          <a:p>
            <a:pPr algn="ctr" defTabSz="896938" eaLnBrk="0" hangingPunct="0"/>
            <a:r>
              <a:rPr lang="en-US" sz="4000" b="1" dirty="0" smtClean="0">
                <a:solidFill>
                  <a:schemeClr val="bg1"/>
                </a:solidFill>
                <a:latin typeface="Arial Bold" pitchFamily="-72" charset="0"/>
              </a:rPr>
              <a:t>Building a </a:t>
            </a:r>
            <a:r>
              <a:rPr lang="en-US" sz="4000" b="1" smtClean="0">
                <a:solidFill>
                  <a:schemeClr val="bg1"/>
                </a:solidFill>
                <a:latin typeface="Arial Bold" pitchFamily="-72" charset="0"/>
              </a:rPr>
              <a:t>Modern </a:t>
            </a:r>
            <a:r>
              <a:rPr lang="en-US" sz="4000" b="1" smtClean="0">
                <a:solidFill>
                  <a:schemeClr val="bg1"/>
                </a:solidFill>
                <a:latin typeface="Arial Bold" pitchFamily="-72" charset="0"/>
              </a:rPr>
              <a:t>Cross-Platform </a:t>
            </a:r>
            <a:r>
              <a:rPr lang="en-US" sz="4000" b="1" dirty="0" smtClean="0">
                <a:solidFill>
                  <a:schemeClr val="bg1"/>
                </a:solidFill>
                <a:latin typeface="Arial Bold" pitchFamily="-72" charset="0"/>
              </a:rPr>
              <a:t>App</a:t>
            </a:r>
            <a:endParaRPr lang="en-US" sz="4000" b="1" dirty="0">
              <a:solidFill>
                <a:schemeClr val="bg1"/>
              </a:solidFill>
              <a:latin typeface="Arial Bold" pitchFamily="-72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16648" y="2433340"/>
            <a:ext cx="3987800" cy="10025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5923" tIns="42962" rIns="85923" bIns="42962">
            <a:prstTxWarp prst="textNoShape">
              <a:avLst/>
            </a:prstTxWarp>
          </a:bodyPr>
          <a:lstStyle/>
          <a:p>
            <a:pPr algn="r"/>
            <a:r>
              <a:rPr lang="en-US" sz="2800" b="1" dirty="0" smtClean="0">
                <a:solidFill>
                  <a:srgbClr val="F15B26"/>
                </a:solidFill>
              </a:rPr>
              <a:t>Brent Edwards</a:t>
            </a:r>
            <a:endParaRPr lang="en-US" sz="2800" b="1" dirty="0">
              <a:solidFill>
                <a:srgbClr val="F15B26"/>
              </a:solidFill>
            </a:endParaRPr>
          </a:p>
          <a:p>
            <a:pPr algn="r"/>
            <a:r>
              <a:rPr lang="en-US" sz="2400" b="1" dirty="0" smtClean="0">
                <a:solidFill>
                  <a:schemeClr val="bg1"/>
                </a:solidFill>
              </a:rPr>
              <a:t>Principal Lead Consultant</a:t>
            </a:r>
            <a:endParaRPr lang="en-US" sz="2400" b="1" dirty="0">
              <a:solidFill>
                <a:schemeClr val="bg1"/>
              </a:solidFill>
            </a:endParaRPr>
          </a:p>
          <a:p>
            <a:pPr algn="r"/>
            <a:r>
              <a:rPr lang="en-US" sz="2400" b="1" dirty="0" err="1" smtClean="0">
                <a:solidFill>
                  <a:schemeClr val="bg1"/>
                </a:solidFill>
              </a:rPr>
              <a:t>Magenic</a:t>
            </a:r>
            <a:endParaRPr lang="en-US" sz="24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rgbClr val="FFCC00"/>
              </a:solidFill>
            </a:endParaRPr>
          </a:p>
          <a:p>
            <a:endParaRPr lang="en-US" sz="1400" dirty="0">
              <a:latin typeface="Times New Roman" pitchFamily="-72" charset="0"/>
            </a:endParaRPr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6259711" y="3858309"/>
            <a:ext cx="23447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ea typeface="Arial" pitchFamily="-72" charset="0"/>
                <a:cs typeface="Arial" pitchFamily="-72" charset="0"/>
              </a:rPr>
              <a:t>Level: Intermediate</a:t>
            </a:r>
          </a:p>
          <a:p>
            <a:pPr algn="r"/>
            <a:endParaRPr lang="en-US" sz="1600" b="1" dirty="0">
              <a:ea typeface="Arial" pitchFamily="-72" charset="0"/>
              <a:cs typeface="Arial" pitchFamily="-72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XAMARIN.FORMS?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9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Xamarin.Forms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026" name="Picture 2" descr="http://developer.xamarin.com/guides/cross-platform/xamarin-forms/introduction-to-xamarin-forms/Images/image05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3773" y="1200151"/>
            <a:ext cx="5396454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0" y="4632724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Source: </a:t>
            </a:r>
            <a:r>
              <a:rPr lang="en-US" sz="900" dirty="0">
                <a:solidFill>
                  <a:srgbClr val="FF6600"/>
                </a:solidFill>
              </a:rPr>
              <a:t>http://developer.xamarin.com/guides/cross-platform/xamarin-forms/introduction-to-xamarin-forms</a:t>
            </a:r>
            <a:r>
              <a:rPr lang="en-US" sz="1200" dirty="0">
                <a:solidFill>
                  <a:srgbClr val="FF6600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52396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Xamarin.Forms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UI abstraction layer for </a:t>
            </a:r>
            <a:r>
              <a:rPr lang="en-US" dirty="0" err="1" smtClean="0"/>
              <a:t>Xamarin</a:t>
            </a:r>
            <a:endParaRPr lang="en-US" dirty="0" smtClean="0"/>
          </a:p>
          <a:p>
            <a:r>
              <a:rPr lang="en-US" dirty="0" smtClean="0"/>
              <a:t>Write apps once, run on:</a:t>
            </a:r>
          </a:p>
          <a:p>
            <a:pPr lvl="1"/>
            <a:r>
              <a:rPr lang="en-US" dirty="0" smtClean="0"/>
              <a:t>iOS</a:t>
            </a:r>
          </a:p>
          <a:p>
            <a:pPr lvl="1"/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Windows Phone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16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Xamarin.Forms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Suite of controls that map to native controls on each platform</a:t>
            </a:r>
          </a:p>
          <a:p>
            <a:pPr lvl="1"/>
            <a:r>
              <a:rPr lang="en-US" dirty="0" smtClean="0"/>
              <a:t>Rendered with native look-and-feel</a:t>
            </a:r>
          </a:p>
          <a:p>
            <a:r>
              <a:rPr lang="en-US" dirty="0" smtClean="0"/>
              <a:t>Framework for navigation and data binding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00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900113" y="1113236"/>
          <a:ext cx="7368779" cy="357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377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FE9AE57-C038-48AD-A69E-8CBB9D8D8A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4FE9AE57-C038-48AD-A69E-8CBB9D8D8A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AA23B8-5C0D-4758-809B-75AE1823D4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AAAA23B8-5C0D-4758-809B-75AE1823D4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159EF6-7390-4055-A31C-A2B082C8CA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BD159EF6-7390-4055-A31C-A2B082C8CA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22D85D-C5C4-42B8-B251-EEF77A3C34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4022D85D-C5C4-42B8-B251-EEF77A3C34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3F486E-8B34-40BC-8A15-C290935604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CA3F486E-8B34-40BC-8A15-C290935604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D3A4D6E-A3AA-40E9-83E5-5D8B68DA8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graphicEl>
                                              <a:dgm id="{9D3A4D6E-A3AA-40E9-83E5-5D8B68DA84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5A7070-47E7-4EDE-A372-8CCEACCC66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C85A7070-47E7-4EDE-A372-8CCEACCC66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E1CD5A-E02C-4BE6-945D-307910BF8D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98E1CD5A-E02C-4BE6-945D-307910BF8D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1641BD-4EB1-4467-BE8E-5BEF0497AD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DD1641BD-4EB1-4467-BE8E-5BEF0497AD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2D017CF-682D-4EC1-B5AF-C441F7B524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graphicEl>
                                              <a:dgm id="{D2D017CF-682D-4EC1-B5AF-C441F7B524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5CD9D7-2D27-4EB2-825D-8FE27F9DC6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graphicEl>
                                              <a:dgm id="{2A5CD9D7-2D27-4EB2-825D-8FE27F9DC6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B8AD97-0F56-4C4B-838B-A8C87FEF68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15B8AD97-0F56-4C4B-838B-A8C87FEF68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268A4E-8F1D-463E-BA02-9831D58F5A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D8268A4E-8F1D-463E-BA02-9831D58F5A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AtOnc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9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Xamarin.Forms</a:t>
            </a:r>
            <a:r>
              <a:rPr lang="en-US" dirty="0" smtClean="0"/>
              <a:t> Foundation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Main Classes everything is built on</a:t>
            </a:r>
          </a:p>
          <a:p>
            <a:pPr lvl="1"/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Page</a:t>
            </a:r>
          </a:p>
          <a:p>
            <a:pPr lvl="1"/>
            <a:r>
              <a:rPr lang="en-US" dirty="0" smtClean="0"/>
              <a:t>Layout</a:t>
            </a:r>
          </a:p>
          <a:p>
            <a:pPr lvl="1"/>
            <a:r>
              <a:rPr lang="en-US" dirty="0" smtClean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8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developer.xamarin.com/guides/cross-platform/xamarin-forms/controls/views/Images/But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431" y="2131309"/>
            <a:ext cx="5119509" cy="255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developer.xamarin.com/guides/cross-platform/xamarin-forms/controls/views/Images/Edi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431" y="2131309"/>
            <a:ext cx="5119509" cy="255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developer.xamarin.com/guides/cross-platform/xamarin-forms/controls/views/Images/DatePick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606" y="2131308"/>
            <a:ext cx="5125859" cy="256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Typically called control or widget on native platforms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Button</a:t>
            </a:r>
          </a:p>
          <a:p>
            <a:pPr lvl="1"/>
            <a:r>
              <a:rPr lang="en-US" dirty="0" smtClean="0"/>
              <a:t>Editor</a:t>
            </a:r>
          </a:p>
          <a:p>
            <a:pPr lvl="1"/>
            <a:r>
              <a:rPr lang="en-US" dirty="0" err="1" smtClean="0"/>
              <a:t>DatePicker</a:t>
            </a:r>
            <a:endParaRPr lang="en-US" dirty="0" smtClean="0"/>
          </a:p>
          <a:p>
            <a:pPr lvl="1"/>
            <a:r>
              <a:rPr lang="en-US" dirty="0" err="1" smtClean="0"/>
              <a:t>ListView</a:t>
            </a:r>
            <a:endParaRPr lang="en-US" dirty="0" smtClean="0"/>
          </a:p>
          <a:p>
            <a:pPr lvl="1"/>
            <a:r>
              <a:rPr lang="en-US" dirty="0" smtClean="0"/>
              <a:t>Switch</a:t>
            </a:r>
          </a:p>
        </p:txBody>
      </p:sp>
      <p:pic>
        <p:nvPicPr>
          <p:cNvPr id="3088" name="Picture 16" descr="http://developer.xamarin.com/guides/cross-platform/xamarin-forms/controls/views/Images/ListVie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430" y="2131308"/>
            <a:ext cx="5119510" cy="255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://developer.xamarin.com/guides/cross-platform/xamarin-forms/controls/views/Images/Switch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255" y="2131307"/>
            <a:ext cx="5122685" cy="256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45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Activity</a:t>
            </a:r>
          </a:p>
          <a:p>
            <a:r>
              <a:rPr lang="en-US" dirty="0" smtClean="0"/>
              <a:t>iOS</a:t>
            </a:r>
          </a:p>
          <a:p>
            <a:pPr lvl="1"/>
            <a:r>
              <a:rPr lang="en-US" dirty="0" smtClean="0"/>
              <a:t>View Controller</a:t>
            </a:r>
          </a:p>
          <a:p>
            <a:r>
              <a:rPr lang="en-US" dirty="0" smtClean="0"/>
              <a:t>Windows Phone</a:t>
            </a:r>
          </a:p>
          <a:p>
            <a:pPr lvl="1"/>
            <a:r>
              <a:rPr lang="en-US" dirty="0" smtClean="0"/>
              <a:t>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68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Examples</a:t>
            </a:r>
            <a:endParaRPr lang="en-US" dirty="0"/>
          </a:p>
        </p:txBody>
      </p:sp>
      <p:pic>
        <p:nvPicPr>
          <p:cNvPr id="1030" name="Picture 6" descr="http://developer.xamarin.com/guides/cross-platform/xamarin-forms/controls/pages/Images/Page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525589"/>
            <a:ext cx="8229600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4193862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http://developer.xamarin.com/guides/cross-platform/xamarin-forms/controls/pages/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9530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Brent Edwards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6600"/>
                </a:solidFill>
              </a:rPr>
              <a:t>BrentE@magenic.com</a:t>
            </a:r>
          </a:p>
          <a:p>
            <a:r>
              <a:rPr lang="en-US" dirty="0">
                <a:solidFill>
                  <a:srgbClr val="FF6600"/>
                </a:solidFill>
              </a:rPr>
              <a:t>@</a:t>
            </a:r>
            <a:r>
              <a:rPr lang="en-US" dirty="0" err="1">
                <a:solidFill>
                  <a:srgbClr val="FF6600"/>
                </a:solidFill>
              </a:rPr>
              <a:t>brentledwards</a:t>
            </a:r>
            <a:endParaRPr lang="en-US" dirty="0">
              <a:solidFill>
                <a:srgbClr val="FF6600"/>
              </a:solidFill>
            </a:endParaRPr>
          </a:p>
          <a:p>
            <a:r>
              <a:rPr lang="en-US" dirty="0">
                <a:solidFill>
                  <a:srgbClr val="FF6600"/>
                </a:solidFill>
              </a:rPr>
              <a:t>http://www.brentedwards.net</a:t>
            </a:r>
          </a:p>
          <a:p>
            <a:r>
              <a:rPr lang="en-US" dirty="0">
                <a:solidFill>
                  <a:srgbClr val="FF6600"/>
                </a:solidFill>
              </a:rPr>
              <a:t>https://</a:t>
            </a:r>
            <a:r>
              <a:rPr lang="en-US" dirty="0" smtClean="0">
                <a:solidFill>
                  <a:srgbClr val="FF6600"/>
                </a:solidFill>
              </a:rPr>
              <a:t>github.com/brentedwards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78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of view used for… Layout!</a:t>
            </a:r>
          </a:p>
          <a:p>
            <a:r>
              <a:rPr lang="en-US" dirty="0" smtClean="0"/>
              <a:t>Container for other Layouts or Views</a:t>
            </a:r>
          </a:p>
          <a:p>
            <a:r>
              <a:rPr lang="en-US" dirty="0" smtClean="0"/>
              <a:t>2 Types</a:t>
            </a:r>
          </a:p>
          <a:p>
            <a:pPr lvl="1"/>
            <a:r>
              <a:rPr lang="en-US" dirty="0" smtClean="0"/>
              <a:t>Managed</a:t>
            </a:r>
          </a:p>
          <a:p>
            <a:pPr lvl="1"/>
            <a:r>
              <a:rPr lang="en-US" dirty="0" smtClean="0"/>
              <a:t>Unmanaged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6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Handles sizing and positioning child views</a:t>
            </a:r>
          </a:p>
          <a:p>
            <a:r>
              <a:rPr lang="en-US" dirty="0" smtClean="0"/>
              <a:t>Follow CSS Box Model</a:t>
            </a:r>
            <a:endParaRPr lang="en-US" dirty="0"/>
          </a:p>
        </p:txBody>
      </p:sp>
      <p:pic>
        <p:nvPicPr>
          <p:cNvPr id="2050" name="Picture 2" descr="CSS box-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643944"/>
            <a:ext cx="3829050" cy="206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8650" y="4768235"/>
            <a:ext cx="7886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Source: </a:t>
            </a:r>
            <a:r>
              <a:rPr lang="en-US" sz="900" dirty="0">
                <a:hlinkClick r:id="rId3"/>
              </a:rPr>
              <a:t>http://www.w3schools.com/css/css_boxmodel.asp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05608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Unmanaged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handle sizing and positioning of child views</a:t>
            </a:r>
          </a:p>
          <a:p>
            <a:pPr lvl="1"/>
            <a:r>
              <a:rPr lang="en-US" dirty="0" smtClean="0"/>
              <a:t>Developer sets this</a:t>
            </a:r>
          </a:p>
          <a:p>
            <a:pPr lvl="1"/>
            <a:endParaRPr lang="en-US" dirty="0"/>
          </a:p>
          <a:p>
            <a:r>
              <a:rPr lang="en-US" dirty="0" smtClean="0"/>
              <a:t>Allows for precise positioning</a:t>
            </a:r>
          </a:p>
          <a:p>
            <a:pPr lvl="1"/>
            <a:r>
              <a:rPr lang="en-US" dirty="0" smtClean="0"/>
              <a:t>Requires testing on many device sizes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8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Examples</a:t>
            </a:r>
            <a:endParaRPr lang="en-US" dirty="0"/>
          </a:p>
        </p:txBody>
      </p:sp>
      <p:pic>
        <p:nvPicPr>
          <p:cNvPr id="2050" name="Picture 2" descr="http://developer.xamarin.com/guides/cross-platform/xamarin-forms/controls/layouts/Images/Layout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914396"/>
            <a:ext cx="8229600" cy="196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3843228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http://developer.xamarin.com/guides/cross-platform/xamarin-forms/controls/layouts/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1757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Describes how items in a list or table should be drawn</a:t>
            </a:r>
          </a:p>
          <a:p>
            <a:pPr lvl="1"/>
            <a:r>
              <a:rPr lang="en-US" dirty="0" smtClean="0"/>
              <a:t>Not a visual element</a:t>
            </a:r>
          </a:p>
          <a:p>
            <a:pPr lvl="1"/>
            <a:r>
              <a:rPr lang="en-US" dirty="0" smtClean="0"/>
              <a:t>Like a </a:t>
            </a:r>
            <a:r>
              <a:rPr lang="en-US" dirty="0" err="1" smtClean="0"/>
              <a:t>DataTemplate</a:t>
            </a:r>
            <a:r>
              <a:rPr lang="en-US" dirty="0" smtClean="0"/>
              <a:t> in XAML</a:t>
            </a:r>
          </a:p>
          <a:p>
            <a:r>
              <a:rPr lang="en-US" dirty="0" smtClean="0"/>
              <a:t>Designed for </a:t>
            </a:r>
            <a:r>
              <a:rPr lang="en-US" dirty="0" err="1" smtClean="0"/>
              <a:t>ListView</a:t>
            </a:r>
            <a:r>
              <a:rPr lang="en-US" dirty="0" smtClean="0"/>
              <a:t> and </a:t>
            </a:r>
            <a:r>
              <a:rPr lang="en-US" dirty="0" err="1" smtClean="0"/>
              <a:t>TableView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82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developer.xamarin.com/guides/cross-platform/xamarin-forms/controls/cells/Images/EntryCe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605" y="2129720"/>
            <a:ext cx="5122685" cy="256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EntryCell</a:t>
            </a:r>
            <a:endParaRPr lang="en-US" dirty="0" smtClean="0"/>
          </a:p>
          <a:p>
            <a:pPr lvl="1"/>
            <a:r>
              <a:rPr lang="en-US" dirty="0" err="1" smtClean="0"/>
              <a:t>SwitchCell</a:t>
            </a:r>
            <a:endParaRPr lang="en-US" dirty="0" smtClean="0"/>
          </a:p>
          <a:p>
            <a:pPr lvl="1"/>
            <a:r>
              <a:rPr lang="en-US" dirty="0" err="1" smtClean="0"/>
              <a:t>TextCell</a:t>
            </a:r>
            <a:endParaRPr lang="en-US" dirty="0" smtClean="0"/>
          </a:p>
          <a:p>
            <a:pPr lvl="1"/>
            <a:r>
              <a:rPr lang="en-US" dirty="0" err="1" smtClean="0"/>
              <a:t>ImageCell</a:t>
            </a:r>
            <a:endParaRPr lang="en-US" dirty="0" smtClean="0"/>
          </a:p>
        </p:txBody>
      </p:sp>
      <p:pic>
        <p:nvPicPr>
          <p:cNvPr id="4100" name="Picture 4" descr="http://developer.xamarin.com/guides/cross-platform/xamarin-forms/controls/cells/Images/SwitchCe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253" y="2129720"/>
            <a:ext cx="5122686" cy="256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developer.xamarin.com/guides/cross-platform/xamarin-forms/controls/cells/Images/TextCe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251" y="2129718"/>
            <a:ext cx="5122688" cy="256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developer.xamarin.com/guides/cross-platform/xamarin-forms/controls/cells/Images/ImageCel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251" y="2129717"/>
            <a:ext cx="5122689" cy="256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91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Xamarin.Forms</a:t>
            </a:r>
            <a:r>
              <a:rPr lang="en-US" dirty="0" smtClean="0"/>
              <a:t> UI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>
                <a:solidFill>
                  <a:srgbClr val="FF6600"/>
                </a:solidFill>
              </a:rPr>
              <a:t>DEMO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07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Custom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9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Custom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about custom controls?</a:t>
            </a:r>
          </a:p>
          <a:p>
            <a:pPr lvl="1"/>
            <a:r>
              <a:rPr lang="en-US" dirty="0" smtClean="0"/>
              <a:t>Create a custom Renderer!</a:t>
            </a:r>
          </a:p>
          <a:p>
            <a:pPr lvl="1"/>
            <a:endParaRPr lang="en-US" dirty="0"/>
          </a:p>
          <a:p>
            <a:r>
              <a:rPr lang="en-US" dirty="0" smtClean="0"/>
              <a:t>Renderers output native controls for each platform</a:t>
            </a:r>
          </a:p>
          <a:p>
            <a:endParaRPr lang="en-US" dirty="0"/>
          </a:p>
          <a:p>
            <a:r>
              <a:rPr lang="en-US" dirty="0" smtClean="0"/>
              <a:t>All controls use Renderers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92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Renderers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tweak existing controls</a:t>
            </a:r>
          </a:p>
          <a:p>
            <a:r>
              <a:rPr lang="en-US" dirty="0" smtClean="0"/>
              <a:t>Can create completely new controls</a:t>
            </a:r>
          </a:p>
          <a:p>
            <a:pPr lvl="1"/>
            <a:r>
              <a:rPr lang="en-US" dirty="0" smtClean="0"/>
              <a:t>Lots of power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98823"/>
            <a:ext cx="7056783" cy="60550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MyVote</a:t>
            </a:r>
            <a:r>
              <a:rPr lang="en-US" dirty="0" smtClean="0"/>
              <a:t> App Architecture</a:t>
            </a:r>
            <a:endParaRPr lang="en-US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3314705" y="4102450"/>
            <a:ext cx="2187146" cy="444842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SQL Database</a:t>
            </a:r>
          </a:p>
        </p:txBody>
      </p:sp>
      <p:sp>
        <p:nvSpPr>
          <p:cNvPr id="4" name="Rectangle 3"/>
          <p:cNvSpPr/>
          <p:nvPr/>
        </p:nvSpPr>
        <p:spPr>
          <a:xfrm>
            <a:off x="3314705" y="3768817"/>
            <a:ext cx="2187146" cy="2656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DAL</a:t>
            </a:r>
          </a:p>
        </p:txBody>
      </p:sp>
      <p:sp>
        <p:nvSpPr>
          <p:cNvPr id="5" name="Rectangle 4"/>
          <p:cNvSpPr/>
          <p:nvPr/>
        </p:nvSpPr>
        <p:spPr>
          <a:xfrm>
            <a:off x="3314704" y="3503147"/>
            <a:ext cx="2187146" cy="2656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BL</a:t>
            </a:r>
          </a:p>
        </p:txBody>
      </p:sp>
      <p:sp>
        <p:nvSpPr>
          <p:cNvPr id="6" name="Rectangle 5"/>
          <p:cNvSpPr/>
          <p:nvPr/>
        </p:nvSpPr>
        <p:spPr>
          <a:xfrm>
            <a:off x="3314706" y="3237477"/>
            <a:ext cx="1093573" cy="2656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ASP.NET WA</a:t>
            </a:r>
          </a:p>
        </p:txBody>
      </p:sp>
      <p:sp>
        <p:nvSpPr>
          <p:cNvPr id="7" name="Rectangle 6"/>
          <p:cNvSpPr/>
          <p:nvPr/>
        </p:nvSpPr>
        <p:spPr>
          <a:xfrm>
            <a:off x="4408278" y="2971806"/>
            <a:ext cx="1093573" cy="5313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Data Portal</a:t>
            </a:r>
          </a:p>
        </p:txBody>
      </p:sp>
      <p:sp>
        <p:nvSpPr>
          <p:cNvPr id="8" name="Rectangle 7"/>
          <p:cNvSpPr/>
          <p:nvPr/>
        </p:nvSpPr>
        <p:spPr>
          <a:xfrm>
            <a:off x="3314706" y="2971807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REST API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8981" y="1556080"/>
            <a:ext cx="1093573" cy="2656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BL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58981" y="1290409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prstClr val="white"/>
                </a:solidFill>
              </a:rPr>
              <a:t>iOS</a:t>
            </a:r>
            <a:r>
              <a:rPr lang="en-US" sz="1350" dirty="0">
                <a:solidFill>
                  <a:prstClr val="white"/>
                </a:solidFill>
              </a:rPr>
              <a:t> UI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01979" y="1556080"/>
            <a:ext cx="1093573" cy="2656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BL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01979" y="1290409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prstClr val="white"/>
                </a:solidFill>
              </a:rPr>
              <a:t>UWP </a:t>
            </a:r>
            <a:r>
              <a:rPr lang="en-US" sz="1300" dirty="0">
                <a:solidFill>
                  <a:prstClr val="white"/>
                </a:solidFill>
              </a:rPr>
              <a:t>UI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01979" y="1821750"/>
            <a:ext cx="1093573" cy="2656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Data Portal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58981" y="1821749"/>
            <a:ext cx="1093573" cy="2656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Data Portal</a:t>
            </a:r>
          </a:p>
        </p:txBody>
      </p:sp>
      <p:cxnSp>
        <p:nvCxnSpPr>
          <p:cNvPr id="18" name="Straight Arrow Connector 17"/>
          <p:cNvCxnSpPr>
            <a:stCxn id="52" idx="2"/>
            <a:endCxn id="8" idx="0"/>
          </p:cNvCxnSpPr>
          <p:nvPr/>
        </p:nvCxnSpPr>
        <p:spPr>
          <a:xfrm>
            <a:off x="2756587" y="2087419"/>
            <a:ext cx="1104906" cy="884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2"/>
          </p:cNvCxnSpPr>
          <p:nvPr/>
        </p:nvCxnSpPr>
        <p:spPr>
          <a:xfrm flipH="1">
            <a:off x="4621011" y="2087420"/>
            <a:ext cx="427755" cy="8599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765921" y="3448113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Excel</a:t>
            </a:r>
          </a:p>
        </p:txBody>
      </p:sp>
      <p:cxnSp>
        <p:nvCxnSpPr>
          <p:cNvPr id="22" name="Straight Arrow Connector 21"/>
          <p:cNvCxnSpPr>
            <a:stCxn id="24" idx="1"/>
            <a:endCxn id="3" idx="4"/>
          </p:cNvCxnSpPr>
          <p:nvPr/>
        </p:nvCxnSpPr>
        <p:spPr>
          <a:xfrm flipH="1">
            <a:off x="5501851" y="2964635"/>
            <a:ext cx="1260977" cy="1360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765921" y="3713783"/>
            <a:ext cx="1093573" cy="2552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prstClr val="white"/>
                </a:solidFill>
              </a:rPr>
              <a:t>PowerPivot</a:t>
            </a:r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62828" y="2837024"/>
            <a:ext cx="1154751" cy="2552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prstClr val="white"/>
                </a:solidFill>
              </a:rPr>
              <a:t>SQL Reporting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762828" y="2571354"/>
            <a:ext cx="1154751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Reports</a:t>
            </a:r>
          </a:p>
        </p:txBody>
      </p:sp>
      <p:cxnSp>
        <p:nvCxnSpPr>
          <p:cNvPr id="26" name="Straight Arrow Connector 25"/>
          <p:cNvCxnSpPr>
            <a:stCxn id="23" idx="1"/>
            <a:endCxn id="3" idx="4"/>
          </p:cNvCxnSpPr>
          <p:nvPr/>
        </p:nvCxnSpPr>
        <p:spPr>
          <a:xfrm flipH="1">
            <a:off x="5501851" y="3841394"/>
            <a:ext cx="1264070" cy="483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Cube 26"/>
          <p:cNvSpPr/>
          <p:nvPr/>
        </p:nvSpPr>
        <p:spPr>
          <a:xfrm>
            <a:off x="3314704" y="4646152"/>
            <a:ext cx="2187146" cy="265670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Blobs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638800" y="1565346"/>
            <a:ext cx="1093573" cy="2656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BL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638800" y="1299676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Android UI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638800" y="1831015"/>
            <a:ext cx="1093573" cy="2656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Data Portal</a:t>
            </a:r>
          </a:p>
        </p:txBody>
      </p:sp>
      <p:cxnSp>
        <p:nvCxnSpPr>
          <p:cNvPr id="31" name="Straight Arrow Connector 30"/>
          <p:cNvCxnSpPr>
            <a:endCxn id="7" idx="0"/>
          </p:cNvCxnSpPr>
          <p:nvPr/>
        </p:nvCxnSpPr>
        <p:spPr>
          <a:xfrm flipH="1">
            <a:off x="4955065" y="2095590"/>
            <a:ext cx="1287646" cy="876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209800" y="1556080"/>
            <a:ext cx="1093573" cy="2656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JavaScript BL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209800" y="1290409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HTML 5 UI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209800" y="1821749"/>
            <a:ext cx="1093573" cy="2656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prstClr val="white"/>
                </a:solidFill>
              </a:rPr>
              <a:t>Service Proxy</a:t>
            </a:r>
          </a:p>
        </p:txBody>
      </p:sp>
      <p:cxnSp>
        <p:nvCxnSpPr>
          <p:cNvPr id="56" name="Straight Arrow Connector 55"/>
          <p:cNvCxnSpPr>
            <a:stCxn id="17" idx="2"/>
          </p:cNvCxnSpPr>
          <p:nvPr/>
        </p:nvCxnSpPr>
        <p:spPr>
          <a:xfrm>
            <a:off x="3905768" y="2087419"/>
            <a:ext cx="285232" cy="884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3687255" y="806655"/>
            <a:ext cx="437024" cy="381934"/>
            <a:chOff x="9604388" y="4349919"/>
            <a:chExt cx="1080338" cy="931326"/>
          </a:xfrm>
        </p:grpSpPr>
        <p:sp>
          <p:nvSpPr>
            <p:cNvPr id="60" name="Hexagon 59"/>
            <p:cNvSpPr/>
            <p:nvPr/>
          </p:nvSpPr>
          <p:spPr>
            <a:xfrm>
              <a:off x="9604388" y="4349919"/>
              <a:ext cx="1080338" cy="931326"/>
            </a:xfrm>
            <a:prstGeom prst="hexagon">
              <a:avLst/>
            </a:prstGeom>
            <a:solidFill>
              <a:srgbClr val="660066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9801658" y="4430351"/>
              <a:ext cx="685799" cy="685799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4836239" y="809556"/>
            <a:ext cx="414872" cy="380000"/>
            <a:chOff x="10552655" y="3795352"/>
            <a:chExt cx="1080338" cy="931326"/>
          </a:xfrm>
        </p:grpSpPr>
        <p:sp>
          <p:nvSpPr>
            <p:cNvPr id="63" name="Hexagon 62"/>
            <p:cNvSpPr/>
            <p:nvPr/>
          </p:nvSpPr>
          <p:spPr>
            <a:xfrm>
              <a:off x="10552655" y="3795352"/>
              <a:ext cx="1080338" cy="931326"/>
            </a:xfrm>
            <a:prstGeom prst="hexagon">
              <a:avLst/>
            </a:prstGeom>
            <a:solidFill>
              <a:srgbClr val="5B9BD5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10809616" y="3975260"/>
              <a:ext cx="548215" cy="548215"/>
            </a:xfrm>
            <a:prstGeom prst="rect">
              <a:avLst/>
            </a:prstGeom>
          </p:spPr>
        </p:pic>
      </p:grpSp>
      <p:grpSp>
        <p:nvGrpSpPr>
          <p:cNvPr id="68" name="Group 67"/>
          <p:cNvGrpSpPr/>
          <p:nvPr/>
        </p:nvGrpSpPr>
        <p:grpSpPr>
          <a:xfrm>
            <a:off x="5978150" y="815614"/>
            <a:ext cx="414872" cy="372974"/>
            <a:chOff x="10550539" y="4872736"/>
            <a:chExt cx="1080338" cy="931326"/>
          </a:xfrm>
        </p:grpSpPr>
        <p:sp>
          <p:nvSpPr>
            <p:cNvPr id="69" name="Hexagon 68"/>
            <p:cNvSpPr/>
            <p:nvPr/>
          </p:nvSpPr>
          <p:spPr>
            <a:xfrm>
              <a:off x="10550539" y="4872736"/>
              <a:ext cx="1080338" cy="931326"/>
            </a:xfrm>
            <a:prstGeom prst="hexagon">
              <a:avLst/>
            </a:prstGeom>
            <a:solidFill>
              <a:srgbClr val="70AD47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10756698" y="4980678"/>
              <a:ext cx="685799" cy="685799"/>
            </a:xfrm>
            <a:prstGeom prst="rect">
              <a:avLst/>
            </a:prstGeom>
          </p:spPr>
        </p:pic>
      </p:grpSp>
      <p:pic>
        <p:nvPicPr>
          <p:cNvPr id="71" name="Picture 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570" y="812522"/>
            <a:ext cx="380377" cy="38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3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Renderers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63559" indent="-457189"/>
            <a:r>
              <a:rPr lang="en-US" dirty="0" smtClean="0"/>
              <a:t>How to do it</a:t>
            </a:r>
          </a:p>
          <a:p>
            <a:pPr marL="995338" lvl="1" indent="-457189">
              <a:buFont typeface="+mj-lt"/>
              <a:buAutoNum type="arabicPeriod"/>
            </a:pPr>
            <a:r>
              <a:rPr lang="en-US" dirty="0" smtClean="0"/>
              <a:t>Create custom control</a:t>
            </a:r>
          </a:p>
          <a:p>
            <a:pPr lvl="2"/>
            <a:r>
              <a:rPr lang="en-US" dirty="0" smtClean="0"/>
              <a:t>Can inherit from existing types</a:t>
            </a:r>
          </a:p>
          <a:p>
            <a:pPr marL="995338" lvl="1" indent="-457189">
              <a:buFont typeface="+mj-lt"/>
              <a:buAutoNum type="arabicPeriod"/>
            </a:pPr>
            <a:r>
              <a:rPr lang="en-US" dirty="0" smtClean="0"/>
              <a:t>Create custom renderer for each platform</a:t>
            </a:r>
          </a:p>
          <a:p>
            <a:pPr lvl="2"/>
            <a:r>
              <a:rPr lang="en-US" dirty="0" smtClean="0"/>
              <a:t>This dives into </a:t>
            </a:r>
            <a:r>
              <a:rPr lang="en-US" dirty="0" err="1" smtClean="0"/>
              <a:t>Xamarin</a:t>
            </a:r>
            <a:r>
              <a:rPr lang="en-US" dirty="0" smtClean="0"/>
              <a:t> proper</a:t>
            </a:r>
          </a:p>
          <a:p>
            <a:pPr marL="995338" lvl="1" indent="-457189">
              <a:buFont typeface="+mj-lt"/>
              <a:buAutoNum type="arabicPeriod"/>
            </a:pPr>
            <a:r>
              <a:rPr lang="en-US" dirty="0" smtClean="0"/>
              <a:t>Bind them together with </a:t>
            </a:r>
            <a:r>
              <a:rPr lang="en-US" dirty="0" err="1" smtClean="0"/>
              <a:t>ExportRenderer</a:t>
            </a:r>
            <a:r>
              <a:rPr lang="en-US" dirty="0" smtClean="0"/>
              <a:t> attribute</a:t>
            </a:r>
          </a:p>
          <a:p>
            <a:pPr lvl="2"/>
            <a:r>
              <a:rPr lang="en-US" dirty="0" smtClean="0"/>
              <a:t>Tells </a:t>
            </a:r>
            <a:r>
              <a:rPr lang="en-US" dirty="0" err="1" smtClean="0"/>
              <a:t>Xamarin</a:t>
            </a:r>
            <a:r>
              <a:rPr lang="en-US" dirty="0" smtClean="0"/>
              <a:t> that they are a pair</a:t>
            </a:r>
          </a:p>
        </p:txBody>
      </p:sp>
    </p:spTree>
    <p:extLst>
      <p:ext uri="{BB962C8B-B14F-4D97-AF65-F5344CB8AC3E}">
        <p14:creationId xmlns:p14="http://schemas.microsoft.com/office/powerpoint/2010/main" val="265721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Renderers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>
                <a:solidFill>
                  <a:srgbClr val="FF6600"/>
                </a:solidFill>
              </a:rPr>
              <a:t>DEMO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Windows Platform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46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Windows Platform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>
                <a:solidFill>
                  <a:schemeClr val="tx1"/>
                </a:solidFill>
              </a:rPr>
              <a:t>Source: </a:t>
            </a:r>
            <a:r>
              <a:rPr lang="en-US" sz="825" dirty="0">
                <a:hlinkClick r:id="rId2"/>
              </a:rPr>
              <a:t>https://</a:t>
            </a:r>
            <a:r>
              <a:rPr lang="en-US" sz="825" dirty="0" smtClean="0">
                <a:hlinkClick r:id="rId2"/>
              </a:rPr>
              <a:t>msdn.microsoft.com/en-us/library/windows/apps/dn894631.aspx</a:t>
            </a:r>
            <a:endParaRPr lang="en-US" sz="825" dirty="0"/>
          </a:p>
        </p:txBody>
      </p:sp>
      <p:pic>
        <p:nvPicPr>
          <p:cNvPr id="8" name="Picture 2" descr="Windows universal apps run on a variety of devices, support adaptive user interface, natural user input, one store, one dev center, and cloud services 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199" y="1200150"/>
            <a:ext cx="6769601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92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UWP Device Families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8.1/Windows Phone 8.1 target an OS</a:t>
            </a:r>
          </a:p>
          <a:p>
            <a:r>
              <a:rPr lang="en-US" dirty="0" smtClean="0"/>
              <a:t>Windows 10 provides common app platform</a:t>
            </a:r>
          </a:p>
          <a:p>
            <a:pPr lvl="1"/>
            <a:r>
              <a:rPr lang="en-US" dirty="0" smtClean="0"/>
              <a:t>Targets Device Families</a:t>
            </a:r>
          </a:p>
          <a:p>
            <a:pPr lvl="1"/>
            <a:r>
              <a:rPr lang="en-US" dirty="0" smtClean="0"/>
              <a:t>One package for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0717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UWP Device Families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>
                <a:solidFill>
                  <a:schemeClr val="tx1"/>
                </a:solidFill>
              </a:rPr>
              <a:t>Source: </a:t>
            </a:r>
            <a:r>
              <a:rPr lang="en-US" sz="825" dirty="0">
                <a:hlinkClick r:id="rId2"/>
              </a:rPr>
              <a:t>https://</a:t>
            </a:r>
            <a:r>
              <a:rPr lang="en-US" sz="825" dirty="0" smtClean="0">
                <a:hlinkClick r:id="rId2"/>
              </a:rPr>
              <a:t>msdn.microsoft.com/en-us/library/windows/apps/dn894631.aspx</a:t>
            </a:r>
            <a:endParaRPr lang="en-US" sz="825" dirty="0"/>
          </a:p>
        </p:txBody>
      </p:sp>
      <p:pic>
        <p:nvPicPr>
          <p:cNvPr id="7" name="Picture 2" descr="Device familie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333" y="1968616"/>
            <a:ext cx="6533333" cy="18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01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UWP Foundation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25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Stuff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</a:p>
          <a:p>
            <a:r>
              <a:rPr lang="en-US" dirty="0" smtClean="0"/>
              <a:t>Controls</a:t>
            </a:r>
          </a:p>
          <a:p>
            <a:r>
              <a:rPr lang="en-US" dirty="0" smtClean="0"/>
              <a:t>Styles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5915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Controls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31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RelativePanel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>
                <a:solidFill>
                  <a:schemeClr val="tx1"/>
                </a:solidFill>
              </a:rPr>
              <a:t>Source: 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msdn.microsoft.com/library/windows/apps/windows.ui.xaml.controls.relativepanel.aspx</a:t>
            </a:r>
            <a:endParaRPr lang="en-US" sz="825" dirty="0"/>
          </a:p>
        </p:txBody>
      </p:sp>
      <p:pic>
        <p:nvPicPr>
          <p:cNvPr id="7" name="Picture 2" descr="Relative panel control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115" y="1953831"/>
            <a:ext cx="1905770" cy="188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87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r>
              <a:rPr lang="en-US" dirty="0" smtClean="0"/>
              <a:t> Client Apps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800265" y="2876550"/>
            <a:ext cx="437024" cy="381934"/>
            <a:chOff x="9604388" y="4349919"/>
            <a:chExt cx="1080338" cy="931326"/>
          </a:xfrm>
        </p:grpSpPr>
        <p:sp>
          <p:nvSpPr>
            <p:cNvPr id="26" name="Hexagon 25"/>
            <p:cNvSpPr/>
            <p:nvPr/>
          </p:nvSpPr>
          <p:spPr>
            <a:xfrm>
              <a:off x="9604388" y="4349919"/>
              <a:ext cx="1080338" cy="931326"/>
            </a:xfrm>
            <a:prstGeom prst="hexagon">
              <a:avLst/>
            </a:prstGeom>
            <a:solidFill>
              <a:srgbClr val="660066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9801658" y="4430351"/>
              <a:ext cx="685799" cy="685799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2878861" y="2877517"/>
            <a:ext cx="414872" cy="380000"/>
            <a:chOff x="10552655" y="3795352"/>
            <a:chExt cx="1080338" cy="931326"/>
          </a:xfrm>
        </p:grpSpPr>
        <p:sp>
          <p:nvSpPr>
            <p:cNvPr id="29" name="Hexagon 28"/>
            <p:cNvSpPr/>
            <p:nvPr/>
          </p:nvSpPr>
          <p:spPr>
            <a:xfrm>
              <a:off x="10552655" y="3795352"/>
              <a:ext cx="1080338" cy="931326"/>
            </a:xfrm>
            <a:prstGeom prst="hexagon">
              <a:avLst/>
            </a:prstGeom>
            <a:solidFill>
              <a:srgbClr val="5B9BD5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10809616" y="3975260"/>
              <a:ext cx="548215" cy="548215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3935305" y="2884543"/>
            <a:ext cx="414872" cy="372974"/>
            <a:chOff x="10550539" y="4872736"/>
            <a:chExt cx="1080338" cy="931326"/>
          </a:xfrm>
        </p:grpSpPr>
        <p:sp>
          <p:nvSpPr>
            <p:cNvPr id="35" name="Hexagon 34"/>
            <p:cNvSpPr/>
            <p:nvPr/>
          </p:nvSpPr>
          <p:spPr>
            <a:xfrm>
              <a:off x="10550539" y="4872736"/>
              <a:ext cx="1080338" cy="931326"/>
            </a:xfrm>
            <a:prstGeom prst="hexagon">
              <a:avLst/>
            </a:prstGeom>
            <a:solidFill>
              <a:srgbClr val="70AD47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10756698" y="4980678"/>
              <a:ext cx="685799" cy="685799"/>
            </a:xfrm>
            <a:prstGeom prst="rect">
              <a:avLst/>
            </a:prstGeom>
          </p:spPr>
        </p:pic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16" y="2877330"/>
            <a:ext cx="380377" cy="38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7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SplitView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>
                <a:solidFill>
                  <a:schemeClr val="tx1"/>
                </a:solidFill>
              </a:rPr>
              <a:t>Source: 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msdn.microsoft.com/en-us/library/windows/apps/dn997787.aspx</a:t>
            </a:r>
            <a:endParaRPr lang="en-US" sz="825" dirty="0"/>
          </a:p>
        </p:txBody>
      </p:sp>
      <p:pic>
        <p:nvPicPr>
          <p:cNvPr id="8" name="Picture 4" descr="https://i-msdn.sec.s-msft.com/dynimg/IC794071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307" y="1200150"/>
            <a:ext cx="4821385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71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>
                <a:solidFill>
                  <a:schemeClr val="tx1"/>
                </a:solidFill>
              </a:rPr>
              <a:t>Source: 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msdn.microsoft.com/en-us/library/windows/apps/dn449149.aspx</a:t>
            </a:r>
            <a:endParaRPr lang="en-US" sz="825" dirty="0"/>
          </a:p>
        </p:txBody>
      </p:sp>
      <p:pic>
        <p:nvPicPr>
          <p:cNvPr id="10242" name="Picture 2" descr="Example of a hub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740" y="1200150"/>
            <a:ext cx="5430520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69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CommandBar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>
                <a:solidFill>
                  <a:schemeClr val="tx1"/>
                </a:solidFill>
              </a:rPr>
              <a:t>Source: 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msdn.microsoft.com/en-us/library/windows/apps/hh465302.aspx</a:t>
            </a:r>
            <a:endParaRPr lang="en-US" sz="825" dirty="0"/>
          </a:p>
        </p:txBody>
      </p:sp>
      <p:pic>
        <p:nvPicPr>
          <p:cNvPr id="9218" name="Picture 2" descr="https://i-msdn.sec.s-msft.com/dynimg/IC798037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726" y="1200150"/>
            <a:ext cx="6352547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7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Patterns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497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Canvas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>
                <a:solidFill>
                  <a:schemeClr val="tx1"/>
                </a:solidFill>
              </a:rPr>
              <a:t>Source: 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msdn.microsoft.com/en-us/library/windows/apps/dn997761.aspx</a:t>
            </a:r>
            <a:endParaRPr lang="en-US" sz="825" dirty="0"/>
          </a:p>
        </p:txBody>
      </p:sp>
      <p:pic>
        <p:nvPicPr>
          <p:cNvPr id="8" name="Picture 2" descr="Example of an active canva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086" y="1200150"/>
            <a:ext cx="3361827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59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Master/Detail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>
                <a:solidFill>
                  <a:schemeClr val="tx1"/>
                </a:solidFill>
              </a:rPr>
              <a:t>Source: 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msdn.microsoft.com/en-us/library/windows/apps/dn997765.aspx</a:t>
            </a:r>
            <a:endParaRPr lang="en-US" sz="825" dirty="0"/>
          </a:p>
        </p:txBody>
      </p:sp>
      <p:pic>
        <p:nvPicPr>
          <p:cNvPr id="9" name="Picture 4" descr="Example of master-details pattern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962" y="1200150"/>
            <a:ext cx="3394075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5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</a:t>
            </a:r>
            <a:r>
              <a:rPr lang="en-US" dirty="0" smtClean="0"/>
              <a:t> Pane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>
                <a:solidFill>
                  <a:schemeClr val="tx1"/>
                </a:solidFill>
              </a:rPr>
              <a:t>Source: 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msdn.microsoft.com/en-us/library/windows/apps/dn997766.aspx</a:t>
            </a:r>
            <a:endParaRPr lang="en-US" sz="825" dirty="0"/>
          </a:p>
        </p:txBody>
      </p:sp>
      <p:pic>
        <p:nvPicPr>
          <p:cNvPr id="8" name="Picture 2" descr="Example of a nav pan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121" y="1200150"/>
            <a:ext cx="3639758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58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Tabs and Pivots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>
                <a:solidFill>
                  <a:schemeClr val="tx1"/>
                </a:solidFill>
              </a:rPr>
              <a:t>Source: 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msdn.microsoft.com/en-us/library/windows/apps/dn997788.aspx</a:t>
            </a:r>
            <a:endParaRPr lang="en-US" sz="825" dirty="0"/>
          </a:p>
        </p:txBody>
      </p:sp>
      <p:pic>
        <p:nvPicPr>
          <p:cNvPr id="8196" name="Picture 4" descr="An examples of tab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784" y="1200150"/>
            <a:ext cx="3410432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13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60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Shared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Essentially a code placeholder project</a:t>
            </a:r>
          </a:p>
          <a:p>
            <a:pPr lvl="1"/>
            <a:r>
              <a:rPr lang="en-US" dirty="0" smtClean="0"/>
              <a:t>Does not compile on its own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654" y="2427734"/>
            <a:ext cx="3546547" cy="164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5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MyVote</a:t>
            </a:r>
            <a:r>
              <a:rPr lang="en-US" dirty="0" smtClean="0"/>
              <a:t> Client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As many platforms as possible (for us)</a:t>
            </a:r>
          </a:p>
          <a:p>
            <a:pPr lvl="1"/>
            <a:r>
              <a:rPr lang="en-US" dirty="0" smtClean="0"/>
              <a:t>Match </a:t>
            </a:r>
            <a:r>
              <a:rPr lang="en-US" dirty="0"/>
              <a:t>platform look-and-feel</a:t>
            </a:r>
          </a:p>
          <a:p>
            <a:pPr lvl="1"/>
            <a:r>
              <a:rPr lang="en-US" dirty="0" smtClean="0"/>
              <a:t>Maximize code re-use</a:t>
            </a:r>
          </a:p>
        </p:txBody>
      </p:sp>
    </p:spTree>
    <p:extLst>
      <p:ext uri="{BB962C8B-B14F-4D97-AF65-F5344CB8AC3E}">
        <p14:creationId xmlns:p14="http://schemas.microsoft.com/office/powerpoint/2010/main" val="275038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Shared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Put common code in universal shared project</a:t>
            </a:r>
          </a:p>
          <a:p>
            <a:pPr lvl="1"/>
            <a:r>
              <a:rPr lang="en-US" dirty="0" smtClean="0"/>
              <a:t>Platform-specific code in platform-specific projects</a:t>
            </a:r>
          </a:p>
          <a:p>
            <a:pPr lvl="1"/>
            <a:endParaRPr lang="en-US" dirty="0"/>
          </a:p>
          <a:p>
            <a:r>
              <a:rPr lang="en-US" dirty="0" smtClean="0"/>
              <a:t>What is common?</a:t>
            </a:r>
          </a:p>
          <a:p>
            <a:pPr lvl="1"/>
            <a:r>
              <a:rPr lang="en-US" dirty="0" smtClean="0"/>
              <a:t>Models</a:t>
            </a:r>
          </a:p>
          <a:p>
            <a:pPr lvl="1"/>
            <a:r>
              <a:rPr lang="en-US" dirty="0" err="1" smtClean="0"/>
              <a:t>ViewModels</a:t>
            </a:r>
            <a:endParaRPr lang="en-US" dirty="0" smtClean="0"/>
          </a:p>
          <a:p>
            <a:pPr lvl="1"/>
            <a:r>
              <a:rPr lang="en-US" dirty="0" smtClean="0"/>
              <a:t>Converters</a:t>
            </a:r>
          </a:p>
          <a:p>
            <a:pPr lvl="1"/>
            <a:r>
              <a:rPr lang="en-US" dirty="0" smtClean="0"/>
              <a:t>Services</a:t>
            </a:r>
          </a:p>
          <a:p>
            <a:pPr lvl="1"/>
            <a:endParaRPr lang="en-US" dirty="0"/>
          </a:p>
          <a:p>
            <a:r>
              <a:rPr lang="en-US" dirty="0" smtClean="0"/>
              <a:t>What about views?</a:t>
            </a:r>
          </a:p>
          <a:p>
            <a:pPr lvl="1"/>
            <a:r>
              <a:rPr lang="en-US" dirty="0" smtClean="0"/>
              <a:t>That depends…</a:t>
            </a:r>
          </a:p>
        </p:txBody>
      </p:sp>
    </p:spTree>
    <p:extLst>
      <p:ext uri="{BB962C8B-B14F-4D97-AF65-F5344CB8AC3E}">
        <p14:creationId xmlns:p14="http://schemas.microsoft.com/office/powerpoint/2010/main" val="118220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about Portable Class Library?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a PCL?</a:t>
            </a:r>
          </a:p>
          <a:p>
            <a:pPr lvl="1"/>
            <a:r>
              <a:rPr lang="en-US" dirty="0" smtClean="0"/>
              <a:t>Single project that compiles for multiple platforms</a:t>
            </a:r>
          </a:p>
          <a:p>
            <a:pPr lvl="1"/>
            <a:endParaRPr lang="en-US" dirty="0"/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Lowest common denominator between platforms</a:t>
            </a:r>
          </a:p>
          <a:p>
            <a:pPr lvl="1"/>
            <a:r>
              <a:rPr lang="en-US" dirty="0" smtClean="0"/>
              <a:t>Referenced assemblies must be PCL also</a:t>
            </a:r>
          </a:p>
          <a:p>
            <a:pPr lvl="1"/>
            <a:r>
              <a:rPr lang="en-US" dirty="0" smtClean="0"/>
              <a:t>CSLA doesn’t support PCL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33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Shared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Included with VS 2015</a:t>
            </a:r>
          </a:p>
          <a:p>
            <a:r>
              <a:rPr lang="en-US" dirty="0" smtClean="0"/>
              <a:t>For VS 2013</a:t>
            </a:r>
          </a:p>
          <a:p>
            <a:pPr lvl="1"/>
            <a:r>
              <a:rPr lang="en-US" dirty="0" smtClean="0"/>
              <a:t>Shared Project Reference Manager</a:t>
            </a:r>
          </a:p>
          <a:p>
            <a:pPr lvl="2"/>
            <a:r>
              <a:rPr lang="en-US" dirty="0">
                <a:hlinkClick r:id="rId2"/>
              </a:rPr>
              <a:t>http://visualstudiogallery.msdn.microsoft.com/315c13a7-2787-4f57-bdf7-adae6ed54450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332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and </a:t>
            </a:r>
            <a:r>
              <a:rPr lang="en-US" dirty="0" err="1" smtClean="0"/>
              <a:t>Xamarin</a:t>
            </a:r>
            <a:r>
              <a:rPr lang="en-US" dirty="0" smtClean="0"/>
              <a:t> Apps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2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and </a:t>
            </a:r>
            <a:r>
              <a:rPr lang="en-US" dirty="0" err="1" smtClean="0"/>
              <a:t>Xamarin</a:t>
            </a:r>
            <a:r>
              <a:rPr lang="en-US" dirty="0" smtClean="0"/>
              <a:t>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can be re-used?</a:t>
            </a:r>
          </a:p>
          <a:p>
            <a:pPr lvl="1"/>
            <a:r>
              <a:rPr lang="en-US" dirty="0" smtClean="0"/>
              <a:t>Core functionality</a:t>
            </a:r>
          </a:p>
          <a:p>
            <a:pPr lvl="1"/>
            <a:r>
              <a:rPr lang="en-US" dirty="0" smtClean="0"/>
              <a:t>Business objects</a:t>
            </a:r>
          </a:p>
          <a:p>
            <a:pPr lvl="1"/>
            <a:r>
              <a:rPr lang="en-US" dirty="0" smtClean="0"/>
              <a:t>View Models</a:t>
            </a:r>
          </a:p>
          <a:p>
            <a:pPr lvl="2"/>
            <a:r>
              <a:rPr lang="en-US" dirty="0" smtClean="0"/>
              <a:t>Wait… What? How?</a:t>
            </a:r>
          </a:p>
          <a:p>
            <a:pPr lvl="3"/>
            <a:r>
              <a:rPr lang="en-US" dirty="0" smtClean="0"/>
              <a:t>We’ll get to that shortly…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49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and </a:t>
            </a:r>
            <a:r>
              <a:rPr lang="en-US" dirty="0" err="1" smtClean="0"/>
              <a:t>Xamarin</a:t>
            </a:r>
            <a:r>
              <a:rPr lang="en-US" dirty="0" smtClean="0"/>
              <a:t>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can’t be re-used?</a:t>
            </a:r>
          </a:p>
          <a:p>
            <a:pPr lvl="1"/>
            <a:r>
              <a:rPr lang="en-US" dirty="0" smtClean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53892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Solutions</a:t>
            </a:r>
          </a:p>
          <a:p>
            <a:pPr lvl="1"/>
            <a:r>
              <a:rPr lang="en-US" sz="2400" dirty="0" smtClean="0"/>
              <a:t>Windows/Server</a:t>
            </a:r>
          </a:p>
          <a:p>
            <a:pPr lvl="1"/>
            <a:r>
              <a:rPr lang="en-US" sz="2400" dirty="0" err="1" smtClean="0"/>
              <a:t>Xamarin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1" y="1312056"/>
            <a:ext cx="1741753" cy="31706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1312055"/>
            <a:ext cx="2590800" cy="368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4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Maximizing Code Re-Use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5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Maximizing Code Re-Use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738" y="2078037"/>
            <a:ext cx="5724525" cy="16383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81200" y="2343150"/>
            <a:ext cx="2895600" cy="3048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4953000" y="2305050"/>
            <a:ext cx="1295400" cy="381000"/>
          </a:xfrm>
          <a:prstGeom prst="lef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9" name="Rectangle 8"/>
          <p:cNvSpPr/>
          <p:nvPr/>
        </p:nvSpPr>
        <p:spPr>
          <a:xfrm>
            <a:off x="1981200" y="2897188"/>
            <a:ext cx="5410200" cy="512763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7477217" y="2963068"/>
            <a:ext cx="1295400" cy="381000"/>
          </a:xfrm>
          <a:prstGeom prst="leftArrow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81200" y="3445277"/>
            <a:ext cx="3124200" cy="230187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804864" y="3368532"/>
            <a:ext cx="1100137" cy="382981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43550" y="1352551"/>
            <a:ext cx="6038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Universal Shared Projects FTW!</a:t>
            </a:r>
          </a:p>
        </p:txBody>
      </p:sp>
    </p:spTree>
    <p:extLst>
      <p:ext uri="{BB962C8B-B14F-4D97-AF65-F5344CB8AC3E}">
        <p14:creationId xmlns:p14="http://schemas.microsoft.com/office/powerpoint/2010/main" val="225479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3" grpId="0" animBg="1"/>
      <p:bldP spid="15" grpId="0" animBg="1"/>
      <p:bldP spid="1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Re-Using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Foundation</a:t>
            </a:r>
          </a:p>
          <a:p>
            <a:pPr lvl="1"/>
            <a:r>
              <a:rPr lang="en-US" dirty="0" smtClean="0"/>
              <a:t>Common code in Universal Shared Projects</a:t>
            </a:r>
          </a:p>
          <a:p>
            <a:pPr lvl="1"/>
            <a:r>
              <a:rPr lang="en-US" dirty="0" smtClean="0"/>
              <a:t>Platform-specific projects for each client</a:t>
            </a:r>
          </a:p>
          <a:p>
            <a:r>
              <a:rPr lang="en-US" dirty="0" smtClean="0"/>
              <a:t>Can use</a:t>
            </a:r>
          </a:p>
          <a:p>
            <a:pPr lvl="1"/>
            <a:r>
              <a:rPr lang="en-US" dirty="0" smtClean="0"/>
              <a:t>Compiler Directives</a:t>
            </a:r>
          </a:p>
          <a:p>
            <a:pPr lvl="1"/>
            <a:r>
              <a:rPr lang="en-US" dirty="0" smtClean="0"/>
              <a:t>Abstraction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63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r>
              <a:rPr lang="en-US" dirty="0" smtClean="0"/>
              <a:t> Client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Technology Options</a:t>
            </a:r>
          </a:p>
          <a:p>
            <a:pPr lvl="1"/>
            <a:r>
              <a:rPr lang="en-US" dirty="0" smtClean="0"/>
              <a:t>Fully Native</a:t>
            </a:r>
          </a:p>
          <a:p>
            <a:pPr lvl="2"/>
            <a:r>
              <a:rPr lang="en-US" dirty="0" smtClean="0"/>
              <a:t>No code re-use</a:t>
            </a:r>
          </a:p>
          <a:p>
            <a:pPr lvl="1"/>
            <a:r>
              <a:rPr lang="en-US" dirty="0" smtClean="0"/>
              <a:t>Cross-platform solution</a:t>
            </a:r>
          </a:p>
          <a:p>
            <a:pPr lvl="2"/>
            <a:r>
              <a:rPr lang="en-US" dirty="0" err="1" smtClean="0"/>
              <a:t>Xamarin</a:t>
            </a:r>
            <a:endParaRPr lang="en-US" dirty="0" smtClean="0"/>
          </a:p>
          <a:p>
            <a:pPr lvl="2"/>
            <a:r>
              <a:rPr lang="en-US" dirty="0" err="1" smtClean="0"/>
              <a:t>PhoneGap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030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Re-Using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>
                <a:solidFill>
                  <a:srgbClr val="FF6600"/>
                </a:solidFill>
              </a:rPr>
              <a:t>DEMO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4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Model-View-</a:t>
            </a:r>
            <a:r>
              <a:rPr lang="en-US" dirty="0" err="1" smtClean="0"/>
              <a:t>ViewModel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97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200400" y="1123951"/>
            <a:ext cx="2743200" cy="68579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View</a:t>
            </a:r>
          </a:p>
          <a:p>
            <a:pPr algn="ctr"/>
            <a:r>
              <a:rPr lang="en-US" dirty="0"/>
              <a:t>Presentation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00400" y="2543141"/>
            <a:ext cx="2743200" cy="688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View Model</a:t>
            </a:r>
          </a:p>
          <a:p>
            <a:pPr algn="ctr"/>
            <a:r>
              <a:rPr lang="en-US" dirty="0"/>
              <a:t>Presentation Logic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200400" y="3964736"/>
            <a:ext cx="2743200" cy="68820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Model</a:t>
            </a:r>
          </a:p>
          <a:p>
            <a:pPr algn="ctr"/>
            <a:r>
              <a:rPr lang="en-US" dirty="0"/>
              <a:t>Business Logic</a:t>
            </a:r>
          </a:p>
        </p:txBody>
      </p:sp>
      <p:sp>
        <p:nvSpPr>
          <p:cNvPr id="19" name="Up-Down Arrow 18"/>
          <p:cNvSpPr/>
          <p:nvPr/>
        </p:nvSpPr>
        <p:spPr>
          <a:xfrm>
            <a:off x="4381500" y="1854938"/>
            <a:ext cx="381000" cy="6430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-Down Arrow 19"/>
          <p:cNvSpPr/>
          <p:nvPr/>
        </p:nvSpPr>
        <p:spPr>
          <a:xfrm>
            <a:off x="4381500" y="3276533"/>
            <a:ext cx="381000" cy="6430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4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MVVM Cool?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Separates Presentation from Functionality</a:t>
            </a:r>
          </a:p>
          <a:p>
            <a:r>
              <a:rPr lang="en-US" dirty="0"/>
              <a:t>Promotes Testability</a:t>
            </a:r>
          </a:p>
          <a:p>
            <a:r>
              <a:rPr lang="en-US" dirty="0"/>
              <a:t>Works great with Data Binding</a:t>
            </a:r>
          </a:p>
          <a:p>
            <a:r>
              <a:rPr lang="en-US" dirty="0"/>
              <a:t>Easy collaboration with </a:t>
            </a:r>
            <a:r>
              <a:rPr lang="en-US" dirty="0" smtClean="0"/>
              <a:t>Designers</a:t>
            </a:r>
          </a:p>
          <a:p>
            <a:endParaRPr lang="en-US" dirty="0"/>
          </a:p>
          <a:p>
            <a:r>
              <a:rPr lang="en-US" dirty="0"/>
              <a:t>Makes it easy to change out the View layer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25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MvvmCross</a:t>
            </a:r>
            <a:endParaRPr lang="en-US" dirty="0"/>
          </a:p>
        </p:txBody>
      </p:sp>
      <p:pic>
        <p:nvPicPr>
          <p:cNvPr id="1028" name="Picture 4" descr="http://twincoders.com/blog/wp-content/uploads/2013/06/2bf0648c70764ad5a6085f51b2f69e3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19376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5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MvvmCross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use it?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 err="1" smtClean="0"/>
              <a:t>Xamarin.iOS</a:t>
            </a:r>
            <a:r>
              <a:rPr lang="en-US" dirty="0" smtClean="0"/>
              <a:t>, </a:t>
            </a:r>
            <a:r>
              <a:rPr lang="en-US" dirty="0" err="1" smtClean="0"/>
              <a:t>Xamarin.Android</a:t>
            </a:r>
            <a:r>
              <a:rPr lang="en-US" dirty="0" smtClean="0"/>
              <a:t>, UWP</a:t>
            </a:r>
            <a:endParaRPr lang="en-US" dirty="0"/>
          </a:p>
          <a:p>
            <a:pPr lvl="1"/>
            <a:r>
              <a:rPr lang="en-US" dirty="0" smtClean="0"/>
              <a:t>Write view model layer once for all platforms</a:t>
            </a:r>
          </a:p>
        </p:txBody>
      </p:sp>
    </p:spTree>
    <p:extLst>
      <p:ext uri="{BB962C8B-B14F-4D97-AF65-F5344CB8AC3E}">
        <p14:creationId xmlns:p14="http://schemas.microsoft.com/office/powerpoint/2010/main" val="367838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MvvmCross</a:t>
            </a:r>
            <a:r>
              <a:rPr lang="en-US" dirty="0" smtClean="0"/>
              <a:t> Foundation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Stuff</a:t>
            </a:r>
          </a:p>
          <a:p>
            <a:pPr lvl="1"/>
            <a:r>
              <a:rPr lang="en-US" dirty="0" smtClean="0"/>
              <a:t>Inherit </a:t>
            </a:r>
            <a:r>
              <a:rPr lang="en-US" dirty="0" err="1" smtClean="0"/>
              <a:t>MvxApplication</a:t>
            </a:r>
            <a:endParaRPr lang="en-US" dirty="0" smtClean="0"/>
          </a:p>
          <a:p>
            <a:pPr lvl="2"/>
            <a:r>
              <a:rPr lang="en-US" dirty="0" smtClean="0"/>
              <a:t>Set first View Model or an </a:t>
            </a:r>
            <a:r>
              <a:rPr lang="en-US" dirty="0" err="1" smtClean="0"/>
              <a:t>AppStart</a:t>
            </a:r>
            <a:endParaRPr lang="en-US" dirty="0" smtClean="0"/>
          </a:p>
          <a:p>
            <a:pPr lvl="1"/>
            <a:r>
              <a:rPr lang="en-US" dirty="0" smtClean="0"/>
              <a:t>View Models inherit </a:t>
            </a:r>
            <a:r>
              <a:rPr lang="en-US" dirty="0" err="1" smtClean="0"/>
              <a:t>MvxViewModel</a:t>
            </a:r>
            <a:endParaRPr lang="en-US" dirty="0" smtClean="0"/>
          </a:p>
          <a:p>
            <a:pPr lvl="2"/>
            <a:r>
              <a:rPr lang="en-US" dirty="0" smtClean="0"/>
              <a:t>Better yet, implement a base </a:t>
            </a:r>
            <a:r>
              <a:rPr lang="en-US" dirty="0" err="1" smtClean="0"/>
              <a:t>ViewModel</a:t>
            </a:r>
            <a:r>
              <a:rPr lang="en-US" dirty="0" smtClean="0"/>
              <a:t> of your own</a:t>
            </a:r>
          </a:p>
          <a:p>
            <a:pPr lvl="1"/>
            <a:r>
              <a:rPr lang="en-US" dirty="0" err="1"/>
              <a:t>Xamarin.iOS</a:t>
            </a:r>
            <a:endParaRPr lang="en-US" dirty="0"/>
          </a:p>
          <a:p>
            <a:pPr lvl="2"/>
            <a:r>
              <a:rPr lang="en-US" dirty="0"/>
              <a:t>Inherit </a:t>
            </a:r>
            <a:r>
              <a:rPr lang="en-US" dirty="0" err="1"/>
              <a:t>MvxSetup</a:t>
            </a:r>
            <a:endParaRPr lang="en-US" dirty="0"/>
          </a:p>
          <a:p>
            <a:pPr lvl="1"/>
            <a:r>
              <a:rPr lang="en-US" dirty="0" err="1" smtClean="0"/>
              <a:t>Xamarin.Android</a:t>
            </a:r>
            <a:endParaRPr lang="en-US" dirty="0" smtClean="0"/>
          </a:p>
          <a:p>
            <a:pPr lvl="2"/>
            <a:r>
              <a:rPr lang="en-US" dirty="0" smtClean="0"/>
              <a:t>Inherit </a:t>
            </a:r>
            <a:r>
              <a:rPr lang="en-US" dirty="0" err="1" smtClean="0"/>
              <a:t>MvxAndroidSetup</a:t>
            </a:r>
            <a:r>
              <a:rPr lang="en-US" dirty="0" smtClean="0"/>
              <a:t> (which inherits </a:t>
            </a:r>
            <a:r>
              <a:rPr lang="en-US" dirty="0" err="1" smtClean="0"/>
              <a:t>MvxSetup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4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MvvmCross</a:t>
            </a:r>
            <a:r>
              <a:rPr lang="en-US" dirty="0" smtClean="0"/>
              <a:t> Foundation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>
                <a:solidFill>
                  <a:srgbClr val="FF6600"/>
                </a:solidFill>
              </a:rPr>
              <a:t>DEMO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19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on Multiple Platforms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5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on Multiple Platforms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Views have to be different</a:t>
            </a:r>
          </a:p>
          <a:p>
            <a:pPr lvl="1"/>
            <a:r>
              <a:rPr lang="en-US" dirty="0" smtClean="0"/>
              <a:t>XAML can keep things similar</a:t>
            </a:r>
          </a:p>
          <a:p>
            <a:r>
              <a:rPr lang="en-US" dirty="0" smtClean="0"/>
              <a:t>UWP has great support for responsive layouts</a:t>
            </a:r>
          </a:p>
          <a:p>
            <a:r>
              <a:rPr lang="en-US" dirty="0" err="1"/>
              <a:t>Xamarin.Forms</a:t>
            </a:r>
            <a:r>
              <a:rPr lang="en-US" dirty="0"/>
              <a:t> supports their own XAML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890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r>
              <a:rPr lang="en-US" dirty="0" smtClean="0"/>
              <a:t> Client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Technology Decision</a:t>
            </a:r>
          </a:p>
          <a:p>
            <a:pPr lvl="1"/>
            <a:r>
              <a:rPr lang="en-US" dirty="0" smtClean="0"/>
              <a:t>Universal Windows Platform</a:t>
            </a:r>
          </a:p>
          <a:p>
            <a:pPr lvl="1"/>
            <a:r>
              <a:rPr lang="en-US" dirty="0" err="1" smtClean="0"/>
              <a:t>Xamarin.Forms</a:t>
            </a:r>
            <a:r>
              <a:rPr lang="en-US" dirty="0" smtClean="0"/>
              <a:t> for Android/iOS</a:t>
            </a:r>
          </a:p>
          <a:p>
            <a:pPr lvl="1"/>
            <a:r>
              <a:rPr lang="en-US" dirty="0" smtClean="0"/>
              <a:t>JavaScript for Web</a:t>
            </a:r>
          </a:p>
          <a:p>
            <a:pPr lvl="2"/>
            <a:r>
              <a:rPr lang="en-US" dirty="0" smtClean="0"/>
              <a:t>Least ability for re-use</a:t>
            </a:r>
          </a:p>
          <a:p>
            <a:pPr lvl="2"/>
            <a:r>
              <a:rPr lang="en-US" dirty="0" smtClean="0"/>
              <a:t>Allen will cover this later</a:t>
            </a:r>
          </a:p>
        </p:txBody>
      </p:sp>
    </p:spTree>
    <p:extLst>
      <p:ext uri="{BB962C8B-B14F-4D97-AF65-F5344CB8AC3E}">
        <p14:creationId xmlns:p14="http://schemas.microsoft.com/office/powerpoint/2010/main" val="133058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62001" y="2925177"/>
            <a:ext cx="414872" cy="380000"/>
            <a:chOff x="10552655" y="3795352"/>
            <a:chExt cx="1080338" cy="931326"/>
          </a:xfrm>
        </p:grpSpPr>
        <p:sp>
          <p:nvSpPr>
            <p:cNvPr id="7" name="Hexagon 6"/>
            <p:cNvSpPr/>
            <p:nvPr/>
          </p:nvSpPr>
          <p:spPr>
            <a:xfrm>
              <a:off x="10552655" y="3795352"/>
              <a:ext cx="1080338" cy="931326"/>
            </a:xfrm>
            <a:prstGeom prst="hexagon">
              <a:avLst/>
            </a:prstGeom>
            <a:solidFill>
              <a:srgbClr val="5B9BD5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10809616" y="3975260"/>
              <a:ext cx="548215" cy="5482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662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XAML not as full featured as WPF</a:t>
            </a:r>
          </a:p>
          <a:p>
            <a:r>
              <a:rPr lang="en-US" dirty="0" smtClean="0"/>
              <a:t>Lots of controls to choose from</a:t>
            </a:r>
          </a:p>
          <a:p>
            <a:pPr lvl="1"/>
            <a:r>
              <a:rPr lang="en-US" dirty="0" smtClean="0"/>
              <a:t>Too many to list</a:t>
            </a:r>
          </a:p>
          <a:p>
            <a:r>
              <a:rPr lang="en-US" dirty="0" smtClean="0"/>
              <a:t>Support for styling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5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Device Families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create responsive layouts</a:t>
            </a:r>
            <a:endParaRPr lang="en-US" dirty="0"/>
          </a:p>
          <a:p>
            <a:r>
              <a:rPr lang="en-US" dirty="0" smtClean="0"/>
              <a:t>Lean on</a:t>
            </a:r>
          </a:p>
          <a:p>
            <a:pPr lvl="1"/>
            <a:r>
              <a:rPr lang="en-US" dirty="0" err="1" smtClean="0"/>
              <a:t>GridView</a:t>
            </a:r>
            <a:endParaRPr lang="en-US" dirty="0" smtClean="0"/>
          </a:p>
          <a:p>
            <a:pPr lvl="1"/>
            <a:r>
              <a:rPr lang="en-US" dirty="0" err="1" smtClean="0"/>
              <a:t>RelativePanel</a:t>
            </a:r>
            <a:endParaRPr lang="en-US" dirty="0" smtClean="0"/>
          </a:p>
          <a:p>
            <a:pPr lvl="1"/>
            <a:r>
              <a:rPr lang="en-US" dirty="0" err="1" smtClean="0"/>
              <a:t>StackPanel</a:t>
            </a:r>
            <a:endParaRPr lang="en-US" dirty="0" smtClean="0"/>
          </a:p>
          <a:p>
            <a:pPr lvl="1"/>
            <a:r>
              <a:rPr lang="en-US" dirty="0" smtClean="0"/>
              <a:t>Visual States</a:t>
            </a:r>
          </a:p>
          <a:p>
            <a:pPr lvl="2"/>
            <a:r>
              <a:rPr lang="en-US" dirty="0" err="1" smtClean="0"/>
              <a:t>AdaptiveTrigger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979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Xamarin.Forms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2962258"/>
            <a:ext cx="381020" cy="34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2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Xamarin.Forms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Visual Designer</a:t>
            </a:r>
          </a:p>
          <a:p>
            <a:r>
              <a:rPr lang="en-US" dirty="0"/>
              <a:t>No </a:t>
            </a:r>
            <a:r>
              <a:rPr lang="en-US" dirty="0" err="1"/>
              <a:t>Intellisense</a:t>
            </a:r>
            <a:r>
              <a:rPr lang="en-US" dirty="0"/>
              <a:t> for XAML in Visual Studio</a:t>
            </a:r>
          </a:p>
          <a:p>
            <a:r>
              <a:rPr lang="en-US" dirty="0" err="1"/>
              <a:t>Xamarin</a:t>
            </a:r>
            <a:r>
              <a:rPr lang="en-US" dirty="0"/>
              <a:t> Studio Windows Doesn’t do </a:t>
            </a:r>
            <a:r>
              <a:rPr lang="en-US" dirty="0" smtClean="0"/>
              <a:t>iOS</a:t>
            </a:r>
          </a:p>
          <a:p>
            <a:r>
              <a:rPr lang="en-US" dirty="0" smtClean="0"/>
              <a:t>Way fewer controls than Windows out of the box</a:t>
            </a:r>
          </a:p>
          <a:p>
            <a:pPr lvl="1"/>
            <a:r>
              <a:rPr lang="en-US" dirty="0" smtClean="0"/>
              <a:t>Up to you to add what you need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56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>
                <a:solidFill>
                  <a:srgbClr val="FF6600"/>
                </a:solidFill>
              </a:rPr>
              <a:t>DEMO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62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Parting Thoughts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0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Parting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Put thought into solution structure and architecture first</a:t>
            </a:r>
          </a:p>
          <a:p>
            <a:r>
              <a:rPr lang="en-US" dirty="0"/>
              <a:t>Check out </a:t>
            </a:r>
            <a:r>
              <a:rPr lang="en-US" dirty="0" err="1" smtClean="0"/>
              <a:t>MvvmCross</a:t>
            </a:r>
            <a:endParaRPr lang="en-US" dirty="0" smtClean="0"/>
          </a:p>
          <a:p>
            <a:r>
              <a:rPr lang="en-US" dirty="0" smtClean="0"/>
              <a:t>Focus on one platform at a time</a:t>
            </a:r>
          </a:p>
          <a:p>
            <a:pPr lvl="1"/>
            <a:r>
              <a:rPr lang="en-US" dirty="0" smtClean="0"/>
              <a:t>Reduce context switching</a:t>
            </a:r>
          </a:p>
          <a:p>
            <a:r>
              <a:rPr lang="en-US" dirty="0" smtClean="0"/>
              <a:t>Don’t let one platform get too far ahead</a:t>
            </a:r>
          </a:p>
        </p:txBody>
      </p:sp>
    </p:spTree>
    <p:extLst>
      <p:ext uri="{BB962C8B-B14F-4D97-AF65-F5344CB8AC3E}">
        <p14:creationId xmlns:p14="http://schemas.microsoft.com/office/powerpoint/2010/main" val="419949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1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Xamarin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5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Xamarin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way to build native apps for iOS and Android using C#</a:t>
            </a:r>
          </a:p>
          <a:p>
            <a:r>
              <a:rPr lang="en-US" dirty="0" smtClean="0"/>
              <a:t>Built on the Mono framework</a:t>
            </a:r>
          </a:p>
          <a:p>
            <a:endParaRPr lang="en-US" dirty="0"/>
          </a:p>
          <a:p>
            <a:r>
              <a:rPr lang="en-US" dirty="0" smtClean="0"/>
              <a:t>Still have to write different code for each platform’s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8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Visual Studio Live! New York 2015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3234</TotalTime>
  <Words>1061</Words>
  <Application>Microsoft Office PowerPoint</Application>
  <PresentationFormat>On-screen Show (16:9)</PresentationFormat>
  <Paragraphs>329</Paragraphs>
  <Slides>78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4" baseType="lpstr">
      <vt:lpstr>Arial</vt:lpstr>
      <vt:lpstr>Arial Bold</vt:lpstr>
      <vt:lpstr>Calibri</vt:lpstr>
      <vt:lpstr>ＭＳ Ｐゴシック</vt:lpstr>
      <vt:lpstr>Times New Roman</vt:lpstr>
      <vt:lpstr>Visual Studio Live! New York 2015</vt:lpstr>
      <vt:lpstr>PowerPoint Presentation</vt:lpstr>
      <vt:lpstr>Brent Edwards</vt:lpstr>
      <vt:lpstr>MyVote App Architecture</vt:lpstr>
      <vt:lpstr>MyVote Client Apps</vt:lpstr>
      <vt:lpstr>MyVote Client Apps</vt:lpstr>
      <vt:lpstr>MyVote Client Apps</vt:lpstr>
      <vt:lpstr>MyVote Client Apps</vt:lpstr>
      <vt:lpstr>What is Xamarin?</vt:lpstr>
      <vt:lpstr>What is Xamarin?</vt:lpstr>
      <vt:lpstr>What is XAMARIN.FORMS?</vt:lpstr>
      <vt:lpstr>What is Xamarin.Forms?</vt:lpstr>
      <vt:lpstr>What is Xamarin.Forms?</vt:lpstr>
      <vt:lpstr>What is Xamarin.Forms?</vt:lpstr>
      <vt:lpstr>How does it work?</vt:lpstr>
      <vt:lpstr>Foundation</vt:lpstr>
      <vt:lpstr>Xamarin.Forms Foundation</vt:lpstr>
      <vt:lpstr>View</vt:lpstr>
      <vt:lpstr>Page</vt:lpstr>
      <vt:lpstr>Page Examples</vt:lpstr>
      <vt:lpstr>Layout</vt:lpstr>
      <vt:lpstr>Managed Layout</vt:lpstr>
      <vt:lpstr>Unmanaged Layout</vt:lpstr>
      <vt:lpstr>Layout Examples</vt:lpstr>
      <vt:lpstr>Cell</vt:lpstr>
      <vt:lpstr>Cell</vt:lpstr>
      <vt:lpstr>Xamarin.Forms UI</vt:lpstr>
      <vt:lpstr>Going Custom</vt:lpstr>
      <vt:lpstr>Going Custom</vt:lpstr>
      <vt:lpstr>Custom Renderers</vt:lpstr>
      <vt:lpstr>Custom Renderers</vt:lpstr>
      <vt:lpstr>Custom Renderers</vt:lpstr>
      <vt:lpstr>Universal Windows Platform</vt:lpstr>
      <vt:lpstr>Universal Windows Platform</vt:lpstr>
      <vt:lpstr>UWP Device Families</vt:lpstr>
      <vt:lpstr>UWP Device Families</vt:lpstr>
      <vt:lpstr>UWP Foundation</vt:lpstr>
      <vt:lpstr>Universal Stuff</vt:lpstr>
      <vt:lpstr>Example Controls</vt:lpstr>
      <vt:lpstr>RelativePanel</vt:lpstr>
      <vt:lpstr>SplitView</vt:lpstr>
      <vt:lpstr>Hub</vt:lpstr>
      <vt:lpstr>CommandBar</vt:lpstr>
      <vt:lpstr>UI Patterns</vt:lpstr>
      <vt:lpstr>Active Canvas</vt:lpstr>
      <vt:lpstr>Master/Detail</vt:lpstr>
      <vt:lpstr>Nav Pane</vt:lpstr>
      <vt:lpstr>Tabs and Pivots</vt:lpstr>
      <vt:lpstr>Sharing code</vt:lpstr>
      <vt:lpstr>Universal Shared Projects</vt:lpstr>
      <vt:lpstr>Universal Shared Projects</vt:lpstr>
      <vt:lpstr>What about Portable Class Library?</vt:lpstr>
      <vt:lpstr>Universal Shared Projects</vt:lpstr>
      <vt:lpstr>Windows and Xamarin Apps</vt:lpstr>
      <vt:lpstr>Windows and Xamarin Apps</vt:lpstr>
      <vt:lpstr>Windows and Xamarin Apps</vt:lpstr>
      <vt:lpstr>Solution Structure</vt:lpstr>
      <vt:lpstr>Maximizing Code Re-Use</vt:lpstr>
      <vt:lpstr>Maximizing Code Re-Use</vt:lpstr>
      <vt:lpstr>Re-Using Code</vt:lpstr>
      <vt:lpstr>Re-Using Code</vt:lpstr>
      <vt:lpstr>MVVM</vt:lpstr>
      <vt:lpstr>MVVM</vt:lpstr>
      <vt:lpstr>Why is MVVM Cool?</vt:lpstr>
      <vt:lpstr>MvvmCross</vt:lpstr>
      <vt:lpstr>MvvmCross</vt:lpstr>
      <vt:lpstr>MvvmCross Foundation</vt:lpstr>
      <vt:lpstr>MvvmCross Foundation</vt:lpstr>
      <vt:lpstr>UI on Multiple Platforms</vt:lpstr>
      <vt:lpstr>UI on Multiple Platforms</vt:lpstr>
      <vt:lpstr>Windows</vt:lpstr>
      <vt:lpstr>Windows</vt:lpstr>
      <vt:lpstr>Multiple Device Families</vt:lpstr>
      <vt:lpstr>Xamarin.Forms</vt:lpstr>
      <vt:lpstr>Xamarin.Forms</vt:lpstr>
      <vt:lpstr>UI</vt:lpstr>
      <vt:lpstr>Parting Thoughts</vt:lpstr>
      <vt:lpstr>Parting Thoughts</vt:lpstr>
      <vt:lpstr>Questions?</vt:lpstr>
    </vt:vector>
  </TitlesOfParts>
  <Company>1105 Media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Sutton</dc:creator>
  <cp:lastModifiedBy>Brent Edwards</cp:lastModifiedBy>
  <cp:revision>200</cp:revision>
  <dcterms:created xsi:type="dcterms:W3CDTF">2012-12-07T00:48:42Z</dcterms:created>
  <dcterms:modified xsi:type="dcterms:W3CDTF">2015-11-06T21:35:34Z</dcterms:modified>
</cp:coreProperties>
</file>