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8" r:id="rId5"/>
    <p:sldId id="258" r:id="rId6"/>
    <p:sldId id="263" r:id="rId7"/>
    <p:sldId id="265" r:id="rId8"/>
    <p:sldId id="269" r:id="rId9"/>
    <p:sldId id="27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63700-61C7-478E-B7C1-EF9FB24EEB7B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C22C-9BEC-40E6-8C39-ADA0D17325E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26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C22C-9BEC-40E6-8C39-ADA0D17325E1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1A65BF-35D8-4F46-A281-860AFDE4F2C1}" type="datetimeFigureOut">
              <a:rPr lang="es-ES" smtClean="0"/>
              <a:pPr/>
              <a:t>29/10/2024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8C3440-A4F0-459A-B9AC-34EE7B717407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9.jpeg"/><Relationship Id="rId3" Type="http://schemas.openxmlformats.org/officeDocument/2006/relationships/image" Target="../media/image2.wmf"/><Relationship Id="rId7" Type="http://schemas.openxmlformats.org/officeDocument/2006/relationships/image" Target="../media/image14.gif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9.jpeg"/><Relationship Id="rId14" Type="http://schemas.openxmlformats.org/officeDocument/2006/relationships/hyperlink" Target="http://www.google.cat/url?sa=i&amp;rct=j&amp;q=imagenes%20de%20MALETINES%20de%20DIBUJOS&amp;source=images&amp;cd=&amp;docid=aum9XATruU9rEM&amp;tbnid=A4V8iKIHp0l7QM:&amp;ved=0CAUQjRw&amp;url=http://es.123rf.com/photo_16471535_personajes-de-dibujos-animados-naranjas-con-lazos-negros-y-maletines-hacer-un-apreton-de-manos.html&amp;ei=MPolUvLSOYGw0QW2zIG4Cw&amp;bvm=bv.51495398,d.ZGU&amp;psig=AFQjCNHcu1wJs6c1mrSyyGxgZjDtdhMsoQ&amp;ust=137830698328260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9.jpeg"/><Relationship Id="rId3" Type="http://schemas.openxmlformats.org/officeDocument/2006/relationships/image" Target="../media/image2.wmf"/><Relationship Id="rId7" Type="http://schemas.openxmlformats.org/officeDocument/2006/relationships/image" Target="../media/image12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15.jpeg"/><Relationship Id="rId5" Type="http://schemas.openxmlformats.org/officeDocument/2006/relationships/image" Target="../media/image21.jpeg"/><Relationship Id="rId15" Type="http://schemas.openxmlformats.org/officeDocument/2006/relationships/image" Target="../media/image17.png"/><Relationship Id="rId10" Type="http://schemas.openxmlformats.org/officeDocument/2006/relationships/image" Target="../media/image14.gif"/><Relationship Id="rId4" Type="http://schemas.openxmlformats.org/officeDocument/2006/relationships/image" Target="../media/image11.jpeg"/><Relationship Id="rId9" Type="http://schemas.openxmlformats.org/officeDocument/2006/relationships/image" Target="../media/image13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png"/><Relationship Id="rId3" Type="http://schemas.openxmlformats.org/officeDocument/2006/relationships/image" Target="../media/image24.gif"/><Relationship Id="rId7" Type="http://schemas.openxmlformats.org/officeDocument/2006/relationships/image" Target="../media/image23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0.jpeg"/><Relationship Id="rId5" Type="http://schemas.openxmlformats.org/officeDocument/2006/relationships/image" Target="../media/image11.jpeg"/><Relationship Id="rId10" Type="http://schemas.openxmlformats.org/officeDocument/2006/relationships/image" Target="../media/image15.jpeg"/><Relationship Id="rId4" Type="http://schemas.openxmlformats.org/officeDocument/2006/relationships/image" Target="../media/image2.wmf"/><Relationship Id="rId9" Type="http://schemas.openxmlformats.org/officeDocument/2006/relationships/image" Target="../media/image14.gif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ourdes.noguera@tenacta.es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322041"/>
            <a:ext cx="7772400" cy="1470025"/>
          </a:xfrm>
        </p:spPr>
        <p:txBody>
          <a:bodyPr/>
          <a:lstStyle/>
          <a:p>
            <a:r>
              <a:rPr lang="es-ES" b="1" dirty="0" smtClean="0"/>
              <a:t>SERVICIO POST VENTA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4700736"/>
            <a:ext cx="6400800" cy="1752600"/>
          </a:xfrm>
        </p:spPr>
        <p:txBody>
          <a:bodyPr/>
          <a:lstStyle/>
          <a:p>
            <a:r>
              <a:rPr lang="es-ES" b="1" dirty="0" smtClean="0"/>
              <a:t>OPERATIVA</a:t>
            </a:r>
          </a:p>
        </p:txBody>
      </p:sp>
      <p:pic>
        <p:nvPicPr>
          <p:cNvPr id="5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659886" y="6340648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1224136" cy="1062550"/>
          </a:xfrm>
          <a:prstGeom prst="rect">
            <a:avLst/>
          </a:prstGeom>
        </p:spPr>
      </p:pic>
      <p:grpSp>
        <p:nvGrpSpPr>
          <p:cNvPr id="9" name="Raggruppa"/>
          <p:cNvGrpSpPr/>
          <p:nvPr/>
        </p:nvGrpSpPr>
        <p:grpSpPr>
          <a:xfrm>
            <a:off x="2267744" y="2095397"/>
            <a:ext cx="3937322" cy="347016"/>
            <a:chOff x="0" y="0"/>
            <a:chExt cx="3937320" cy="347014"/>
          </a:xfrm>
        </p:grpSpPr>
        <p:pic>
          <p:nvPicPr>
            <p:cNvPr id="10" name="Immagine 22" descr="Immagin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85241" cy="347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magine 21" descr="Immagin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854" y="9452"/>
              <a:ext cx="2288467" cy="266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" name="Picture 2" descr="Logo TENACTA-small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65" y="1149869"/>
            <a:ext cx="2743200" cy="75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026" name="Imagen 6" descr="cid:image006.png@01D895F4.9F4E30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29173"/>
            <a:ext cx="1872207" cy="3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44008" y="836712"/>
            <a:ext cx="3744416" cy="1359024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C00000"/>
                </a:solidFill>
              </a:rPr>
              <a:t> </a:t>
            </a:r>
            <a:r>
              <a:rPr lang="es-ES" sz="4800" b="1" dirty="0" smtClean="0">
                <a:solidFill>
                  <a:srgbClr val="C00000"/>
                </a:solidFill>
              </a:rPr>
              <a:t>SAT LEGON </a:t>
            </a:r>
            <a:endParaRPr lang="es-ES" sz="4800" b="1" dirty="0">
              <a:solidFill>
                <a:srgbClr val="C00000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2030" r="12069" b="5899"/>
          <a:stretch/>
        </p:blipFill>
        <p:spPr>
          <a:xfrm>
            <a:off x="641904" y="2952267"/>
            <a:ext cx="3683727" cy="3033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1916832"/>
            <a:ext cx="1224136" cy="1062550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107504" y="1578009"/>
            <a:ext cx="4896544" cy="489654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 la derecha con bandas"/>
          <p:cNvSpPr/>
          <p:nvPr/>
        </p:nvSpPr>
        <p:spPr>
          <a:xfrm rot="19640079">
            <a:off x="3823722" y="1777317"/>
            <a:ext cx="1512168" cy="1575175"/>
          </a:xfrm>
          <a:prstGeom prst="stripedRightArrow">
            <a:avLst/>
          </a:prstGeom>
          <a:gradFill flip="none" rotWithShape="1">
            <a:gsLst>
              <a:gs pos="1000">
                <a:srgbClr val="FF0000"/>
              </a:gs>
              <a:gs pos="50000">
                <a:srgbClr val="C0000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860032" y="1412776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400" b="1" dirty="0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2123728" y="4029507"/>
            <a:ext cx="216024" cy="21602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-1044624" y="-27384"/>
            <a:ext cx="6201531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rgbClr val="C00000"/>
                </a:solidFill>
              </a:rPr>
              <a:t>NUESTRO </a:t>
            </a:r>
            <a:r>
              <a:rPr lang="es-ES" sz="4800" b="1" dirty="0" smtClean="0">
                <a:solidFill>
                  <a:schemeClr val="tx2">
                    <a:lumMod val="75000"/>
                  </a:schemeClr>
                </a:solidFill>
              </a:rPr>
              <a:t>SAT</a:t>
            </a:r>
            <a:r>
              <a:rPr lang="es-ES" sz="4800" b="1" dirty="0" smtClean="0">
                <a:solidFill>
                  <a:srgbClr val="C00000"/>
                </a:solidFill>
              </a:rPr>
              <a:t> </a:t>
            </a:r>
            <a:endParaRPr lang="es-ES" sz="4800" b="1" dirty="0">
              <a:solidFill>
                <a:srgbClr val="C0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421075" y="2132856"/>
            <a:ext cx="2489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C/TRAVESIA DEL SOCORRO 20</a:t>
            </a:r>
            <a:r>
              <a:rPr lang="es-ES" sz="1200" b="1" dirty="0"/>
              <a:t/>
            </a:r>
            <a:br>
              <a:rPr lang="es-ES" sz="1200" b="1" dirty="0"/>
            </a:br>
            <a:r>
              <a:rPr lang="es-ES" sz="1200" b="1" dirty="0" smtClean="0"/>
              <a:t>28701  SAN SEBASTIAN REYES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154448" y="103666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5220072" y="3056186"/>
            <a:ext cx="3923928" cy="296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300" dirty="0" smtClean="0">
              <a:solidFill>
                <a:srgbClr val="C00000"/>
              </a:solidFill>
            </a:endParaRPr>
          </a:p>
          <a:p>
            <a:endParaRPr lang="es-ES" sz="2300" b="1" dirty="0" smtClean="0"/>
          </a:p>
          <a:p>
            <a:pPr algn="l"/>
            <a:r>
              <a:rPr lang="es-ES" sz="2300" b="1" dirty="0" smtClean="0"/>
              <a:t>UN UNICO CENTRO DE ASISTENCIA A NIVEL NACIONAL</a:t>
            </a:r>
          </a:p>
          <a:p>
            <a:pPr algn="l"/>
            <a:endParaRPr lang="es-ES" sz="2100" b="1" dirty="0" smtClean="0"/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Optimización de recursos</a:t>
            </a:r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Mejorar la calidad del servicio</a:t>
            </a:r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Reducir los tiempos de reparación</a:t>
            </a:r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Un único punto de control</a:t>
            </a:r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Mayor comunicación</a:t>
            </a:r>
          </a:p>
          <a:p>
            <a:pPr algn="l">
              <a:buFont typeface="Arial" pitchFamily="34" charset="0"/>
              <a:buChar char="•"/>
            </a:pPr>
            <a:r>
              <a:rPr lang="es-ES" sz="2100" b="1" dirty="0" smtClean="0">
                <a:solidFill>
                  <a:schemeClr val="tx2">
                    <a:lumMod val="75000"/>
                  </a:schemeClr>
                </a:solidFill>
              </a:rPr>
              <a:t>Incremento de la efectividad</a:t>
            </a:r>
          </a:p>
          <a:p>
            <a:pPr>
              <a:buFont typeface="Arial" pitchFamily="34" charset="0"/>
              <a:buChar char="•"/>
            </a:pPr>
            <a:endParaRPr lang="es-ES" sz="2300" b="1" dirty="0" smtClean="0">
              <a:solidFill>
                <a:srgbClr val="C00000"/>
              </a:solidFill>
            </a:endParaRPr>
          </a:p>
          <a:p>
            <a:endParaRPr lang="es-ES" sz="4800" b="1" dirty="0">
              <a:solidFill>
                <a:srgbClr val="C000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5148064" y="2780928"/>
            <a:ext cx="3816424" cy="320435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-468560" y="-99392"/>
            <a:ext cx="6201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rgbClr val="C00000"/>
                </a:solidFill>
              </a:rPr>
              <a:t>TRES SITUACIONES</a:t>
            </a:r>
            <a:endParaRPr lang="es-ES" sz="4800" b="1" dirty="0">
              <a:solidFill>
                <a:srgbClr val="C00000"/>
              </a:solidFill>
            </a:endParaRPr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128210" y="65565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 redondeado"/>
          <p:cNvSpPr/>
          <p:nvPr/>
        </p:nvSpPr>
        <p:spPr>
          <a:xfrm>
            <a:off x="467544" y="2703244"/>
            <a:ext cx="8100900" cy="84051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39552" y="2636912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C00000"/>
                </a:solidFill>
              </a:rPr>
              <a:t>D.O.A /GARANTIA CAMBIO</a:t>
            </a:r>
            <a:endParaRPr lang="es-ES" sz="4400" b="1" dirty="0">
              <a:solidFill>
                <a:srgbClr val="C00000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475928" y="3764200"/>
            <a:ext cx="8100900" cy="84051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3789040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C00000"/>
                </a:solidFill>
              </a:rPr>
              <a:t>GARANTIA REPARABLE  </a:t>
            </a:r>
            <a:endParaRPr lang="es-ES" sz="4400" b="1" dirty="0">
              <a:solidFill>
                <a:srgbClr val="C000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75928" y="4820736"/>
            <a:ext cx="8100900" cy="84051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539552" y="4849996"/>
            <a:ext cx="7317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C00000"/>
                </a:solidFill>
              </a:rPr>
              <a:t>FUERA   DE GARANTÍA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8" y="1268760"/>
            <a:ext cx="1224136" cy="10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98661" y="-99392"/>
            <a:ext cx="6201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rgbClr val="C00000"/>
                </a:solidFill>
              </a:rPr>
              <a:t>CAMBIAR O REPARAR?</a:t>
            </a:r>
            <a:endParaRPr lang="es-ES" sz="4800" b="1" dirty="0">
              <a:solidFill>
                <a:srgbClr val="C00000"/>
              </a:solidFill>
            </a:endParaRPr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200119" y="75957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 redondeado"/>
          <p:cNvSpPr/>
          <p:nvPr/>
        </p:nvSpPr>
        <p:spPr>
          <a:xfrm>
            <a:off x="323528" y="1455524"/>
            <a:ext cx="3168352" cy="47817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5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482600" cy="6731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115616" y="177281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CAMBIAR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2636912"/>
            <a:ext cx="25158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Todo aquel producto que su reparación no es rentable, debido a su costo o características:</a:t>
            </a:r>
          </a:p>
          <a:p>
            <a:r>
              <a:rPr lang="es-ES" sz="2000" dirty="0" smtClean="0"/>
              <a:t>.</a:t>
            </a:r>
            <a:r>
              <a:rPr lang="es-ES" sz="2000" dirty="0" smtClean="0">
                <a:solidFill>
                  <a:srgbClr val="FF0000"/>
                </a:solidFill>
              </a:rPr>
              <a:t>Almohadillas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Cuidado personal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Calefacción textil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Planchas de vapor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Cocina</a:t>
            </a:r>
          </a:p>
          <a:p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64" name="63 Rectángulo redondeado"/>
          <p:cNvSpPr/>
          <p:nvPr/>
        </p:nvSpPr>
        <p:spPr>
          <a:xfrm>
            <a:off x="4860032" y="1455524"/>
            <a:ext cx="3168352" cy="478178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CuadroTexto"/>
          <p:cNvSpPr txBox="1"/>
          <p:nvPr/>
        </p:nvSpPr>
        <p:spPr>
          <a:xfrm>
            <a:off x="5652120" y="177281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REPARAR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5186279" y="2496959"/>
            <a:ext cx="2515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Todo aquel producto que sea rentable repararlo: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Máquina envasar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Aspiradores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· Centro de planchado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.Maquina de pan 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.Textil cama (mandos)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75780"/>
            <a:ext cx="482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251520" y="0"/>
            <a:ext cx="6336704" cy="104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 smtClean="0">
                <a:solidFill>
                  <a:srgbClr val="C00000"/>
                </a:solidFill>
              </a:rPr>
              <a:t>D.O.A GARANTIA CAMBIO</a:t>
            </a:r>
            <a:endParaRPr lang="es-ES" sz="4000" b="1" dirty="0">
              <a:solidFill>
                <a:srgbClr val="C00000"/>
              </a:solidFill>
            </a:endParaRPr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292859" y="80711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Flecha abajo"/>
          <p:cNvSpPr/>
          <p:nvPr/>
        </p:nvSpPr>
        <p:spPr>
          <a:xfrm rot="16200000">
            <a:off x="2117430" y="1275058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11560" y="105273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95536" y="191683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D.O.A</a:t>
            </a:r>
            <a:endParaRPr lang="es-ES" sz="1600" b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843808" y="1106742"/>
            <a:ext cx="1584176" cy="1575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91581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</a:t>
            </a:r>
            <a:endParaRPr lang="es-ES" sz="1200" b="1" dirty="0"/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6" y="1279793"/>
            <a:ext cx="1524000" cy="990600"/>
          </a:xfrm>
          <a:prstGeom prst="rect">
            <a:avLst/>
          </a:prstGeom>
        </p:spPr>
      </p:pic>
      <p:sp>
        <p:nvSpPr>
          <p:cNvPr id="29" name="28 Flecha abajo"/>
          <p:cNvSpPr/>
          <p:nvPr/>
        </p:nvSpPr>
        <p:spPr>
          <a:xfrm rot="16200000">
            <a:off x="4925742" y="1622502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323528" y="5517232"/>
            <a:ext cx="3240360" cy="115212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 redondeado"/>
          <p:cNvSpPr/>
          <p:nvPr/>
        </p:nvSpPr>
        <p:spPr>
          <a:xfrm>
            <a:off x="5663268" y="1313765"/>
            <a:ext cx="2437123" cy="13681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6516216" y="1503171"/>
            <a:ext cx="190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RELLENAR RMA</a:t>
            </a:r>
          </a:p>
          <a:p>
            <a:r>
              <a:rPr lang="es-ES" sz="1200" b="1" dirty="0" smtClean="0"/>
              <a:t>· email</a:t>
            </a:r>
          </a:p>
          <a:p>
            <a:r>
              <a:rPr lang="es-ES" sz="1200" b="1" dirty="0" smtClean="0"/>
              <a:t>· fax</a:t>
            </a:r>
          </a:p>
          <a:p>
            <a:r>
              <a:rPr lang="es-ES" sz="1200" b="1" dirty="0" smtClean="0"/>
              <a:t>· correo</a:t>
            </a:r>
            <a:endParaRPr lang="es-ES" sz="1200" b="1" dirty="0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16" y="1484784"/>
            <a:ext cx="660400" cy="914400"/>
          </a:xfrm>
          <a:prstGeom prst="rect">
            <a:avLst/>
          </a:prstGeom>
        </p:spPr>
      </p:pic>
      <p:sp>
        <p:nvSpPr>
          <p:cNvPr id="42" name="41 Flecha abajo"/>
          <p:cNvSpPr/>
          <p:nvPr/>
        </p:nvSpPr>
        <p:spPr>
          <a:xfrm>
            <a:off x="6647636" y="2852936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12976"/>
            <a:ext cx="1729544" cy="971839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149080"/>
            <a:ext cx="560364" cy="741923"/>
          </a:xfrm>
          <a:prstGeom prst="rect">
            <a:avLst/>
          </a:prstGeom>
        </p:spPr>
      </p:pic>
      <p:sp>
        <p:nvSpPr>
          <p:cNvPr id="51" name="50 Rectángulo redondeado"/>
          <p:cNvSpPr/>
          <p:nvPr/>
        </p:nvSpPr>
        <p:spPr>
          <a:xfrm>
            <a:off x="7236296" y="3429000"/>
            <a:ext cx="1584176" cy="17161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645024"/>
            <a:ext cx="1451992" cy="846584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573016"/>
            <a:ext cx="497069" cy="431455"/>
          </a:xfrm>
          <a:prstGeom prst="rect">
            <a:avLst/>
          </a:prstGeom>
        </p:spPr>
      </p:pic>
      <p:sp>
        <p:nvSpPr>
          <p:cNvPr id="56" name="55 Flecha abajo"/>
          <p:cNvSpPr/>
          <p:nvPr/>
        </p:nvSpPr>
        <p:spPr>
          <a:xfrm>
            <a:off x="1043608" y="2636912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5724128" y="3501008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251520" y="5517233"/>
            <a:ext cx="2069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 DEFECTUOSO DELEGADO REVISA ENVIA RMA/ DESTRUCION FIRMADA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7032"/>
            <a:ext cx="482600" cy="673100"/>
          </a:xfrm>
          <a:prstGeom prst="rect">
            <a:avLst/>
          </a:prstGeom>
        </p:spPr>
      </p:pic>
      <p:sp>
        <p:nvSpPr>
          <p:cNvPr id="65" name="64 Flecha abajo"/>
          <p:cNvSpPr>
            <a:spLocks noChangeAspect="1"/>
          </p:cNvSpPr>
          <p:nvPr/>
        </p:nvSpPr>
        <p:spPr>
          <a:xfrm rot="18463551">
            <a:off x="2924057" y="3576015"/>
            <a:ext cx="838312" cy="243508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66 CuadroTexto"/>
          <p:cNvSpPr txBox="1"/>
          <p:nvPr/>
        </p:nvSpPr>
        <p:spPr>
          <a:xfrm rot="14416650" flipV="1">
            <a:off x="7001304" y="580507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 DESTRUIDO </a:t>
            </a:r>
            <a:endParaRPr lang="es-ES" sz="1200" b="1" dirty="0"/>
          </a:p>
        </p:txBody>
      </p:sp>
      <p:pic>
        <p:nvPicPr>
          <p:cNvPr id="69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7092280" y="2852936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69 Rectángulo redondeado"/>
          <p:cNvSpPr/>
          <p:nvPr/>
        </p:nvSpPr>
        <p:spPr>
          <a:xfrm>
            <a:off x="7020272" y="2852936"/>
            <a:ext cx="1872208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7344307" y="2924944"/>
            <a:ext cx="179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AUTORIZA INFORMA AL DELEGADO </a:t>
            </a:r>
            <a:endParaRPr lang="es-ES" sz="900" b="1" dirty="0"/>
          </a:p>
        </p:txBody>
      </p:sp>
      <p:pic>
        <p:nvPicPr>
          <p:cNvPr id="72" name="7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868411" cy="903545"/>
          </a:xfrm>
          <a:prstGeom prst="rect">
            <a:avLst/>
          </a:prstGeom>
        </p:spPr>
      </p:pic>
      <p:sp>
        <p:nvSpPr>
          <p:cNvPr id="73" name="72 Rectángulo redondeado"/>
          <p:cNvSpPr/>
          <p:nvPr/>
        </p:nvSpPr>
        <p:spPr>
          <a:xfrm>
            <a:off x="1691680" y="2060848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73 CuadroTexto"/>
          <p:cNvSpPr txBox="1"/>
          <p:nvPr/>
        </p:nvSpPr>
        <p:spPr>
          <a:xfrm rot="17616158">
            <a:off x="7308304" y="62218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 </a:t>
            </a:r>
          </a:p>
        </p:txBody>
      </p:sp>
      <p:sp>
        <p:nvSpPr>
          <p:cNvPr id="76" name="75 Rectángulo redondeado"/>
          <p:cNvSpPr/>
          <p:nvPr/>
        </p:nvSpPr>
        <p:spPr>
          <a:xfrm>
            <a:off x="323528" y="3356992"/>
            <a:ext cx="1584176" cy="20792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63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870964" cy="798956"/>
          </a:xfrm>
          <a:prstGeom prst="rect">
            <a:avLst/>
          </a:prstGeom>
        </p:spPr>
      </p:pic>
      <p:sp>
        <p:nvSpPr>
          <p:cNvPr id="57" name="56 CuadroTexto"/>
          <p:cNvSpPr txBox="1"/>
          <p:nvPr/>
        </p:nvSpPr>
        <p:spPr>
          <a:xfrm>
            <a:off x="3059832" y="29690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380312" y="4365104"/>
            <a:ext cx="1317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SAT LEGON </a:t>
            </a:r>
          </a:p>
          <a:p>
            <a:r>
              <a:rPr lang="es-ES" sz="1200" dirty="0" smtClean="0"/>
              <a:t>REALIZARA </a:t>
            </a:r>
            <a:r>
              <a:rPr lang="es-ES" dirty="0" smtClean="0"/>
              <a:t>CAMBIO</a:t>
            </a:r>
            <a:endParaRPr lang="es-ES" dirty="0"/>
          </a:p>
        </p:txBody>
      </p:sp>
      <p:sp>
        <p:nvSpPr>
          <p:cNvPr id="59" name="58 Flecha abajo"/>
          <p:cNvSpPr>
            <a:spLocks noChangeAspect="1"/>
          </p:cNvSpPr>
          <p:nvPr/>
        </p:nvSpPr>
        <p:spPr>
          <a:xfrm rot="7299621">
            <a:off x="4033802" y="2412782"/>
            <a:ext cx="429033" cy="260335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626" name="Picture 2" descr="http://t2.gstatic.com/images?q=tbn:ANd9GcT9GOR-efQi9BbI_cov6Q1Ey3NLkxosOu9ZEFPT4h6QZYqzcGR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92080" y="4941168"/>
            <a:ext cx="1512168" cy="1656184"/>
          </a:xfrm>
          <a:prstGeom prst="rect">
            <a:avLst/>
          </a:prstGeom>
          <a:noFill/>
        </p:spPr>
      </p:pic>
      <p:sp>
        <p:nvSpPr>
          <p:cNvPr id="80" name="79 CuadroTexto"/>
          <p:cNvSpPr txBox="1"/>
          <p:nvPr/>
        </p:nvSpPr>
        <p:spPr>
          <a:xfrm>
            <a:off x="16916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CAMBIO RAPIDO</a:t>
            </a:r>
            <a:endParaRPr lang="es-ES" sz="900" b="1" dirty="0"/>
          </a:p>
        </p:txBody>
      </p:sp>
      <p:pic>
        <p:nvPicPr>
          <p:cNvPr id="26628" name="Picture 4" descr="http://t3.gstatic.com/images?q=tbn:ANd9GcQ-FoB8LJxLyi6W5SBNOp80YIfL0AZZ7nZYcZR8xWwGEnLKuvs5m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860032" y="4797152"/>
            <a:ext cx="2143125" cy="2060848"/>
          </a:xfrm>
          <a:prstGeom prst="rect">
            <a:avLst/>
          </a:prstGeom>
          <a:noFill/>
        </p:spPr>
      </p:pic>
      <p:sp>
        <p:nvSpPr>
          <p:cNvPr id="26630" name="AutoShape 6" descr="data:image/jpeg;base64,/9j/4AAQSkZJRgABAQAAAQABAAD/2wCEAAkGBhISEBQQEg8WExIUEBAXDxYSEQ8QEBUQFBoZIBcVFBYYGyYfFxklGRQVHy8gIycpLDgsFx49NTAqNSYrLCkBCQoKDgwOGA8PGiwiHyQqNTUuNSwvNSw0Kio0MTE1LSwtKS80LCwsLCwsLCwsKS4sKSwsLCw0LCwsLCwpKSwsLP/AABEIAIYAhgMBIgACEQEDEQH/xAAcAAEAAgMBAQEAAAAAAAAAAAAAAQYEBQcDAgj/xAA+EAABAwICBggCCAQHAAAAAAABAAIDBBEFEgYhIjFBUQcTMmFxgZGhscEUUnJzgpLR4SMkQqIIFTNjssLS/8QAGgEBAAIDAQAAAAAAAAAAAAAAAAEFAwQGAv/EACoRAAIBBAEDAwIHAAAAAAAAAAABAgMEERIFITFBUWFxQvATFCIkgaGx/9oADAMBAAIRAxEAPwDuKIiAIiIAiIgCIiAIiIAiIgCIiAIiIAiIgCIiAIiIAiIgCi6FVLE8ec55DXWYCQLar24rQvr2FnDaSy32RnoUJVniJbAVIVFbipadRt33VowHFRPHf+pps75Hz/VanH8tG7k4OOrM1eznRjs+xs0RFdGkEREAREQBERAEREAREQBERAedRfK62/KbeNlx52NAD435rshXJ+kvQSSMSV1KbsF3zxbi3i58Z4jiRw179wqeSsvzKi/QsrC6VBtPyaifSQAK3dEta6YVMh7PWRNB4ZmhxcPIOb6hcWwulnrKqKkjIa+V+XM7stABLnHnZrSbL9LaNaPxUVMymi7LBtONsz3ntPd3k/LksdhYRoy3Ml7eOpHQ2qKMwS6ucplSSihSpAREQBERAEREAREQBQSpWr0hr+qgcQdp2y3xP7XWKrUVODm/B7pwc5KK8mlxPSx3WFsZs0G17azbitTi2OPkidG55LXbLgDlBB523qo/58DWCnAJJa4mwuBbny3raVR2bcCWj3XFzq3E60XOTxLxnHQ6OdtRhQk4d4p9fcx8HwunhmLw0iQDMHZuzc21cuPoVdcLxp8we1sztkAE7JN3XsRcdyoEzrPeG8Q079e63yW40FrAx07XmxtG4XBOyCQTu5ub6qwpQ/ePaTUfTJXxTlYxm+smbyoo6u+xVMPe+F5Pjqk+S3mjr5mjJNKJCTvDMgbqOoazfhvK002ldIx2R1QA7lllvb8q3Gj9aye0sLs8Yc5pcA5ozAaxtAE7xu/VXtG3t4S2p9ysnOs1iaLApUKVuHgIiIAiIgCIiAIiIAVQekTFcocOEbDf7R3+1vdX0rmWMUpq6ttNwmnJk7oGa3nzAA8XBVPJtyUKUfql/RYWGFKVR/SjD0V0ZMOHOrJW/wAeskjdr3sp9ZjZ3X7R8RyXxiRDQCd2YK+aWgCBjQLDrG2A1AAA6gqFjLbsAP1h81T32FfU4+Fg3KUm7KrJ+cmupntfK7Lr2W39XKxaK07fprGuaC18UrHAi4IIBsR+FV3Dog2XVxYfYj9VZMEOWrgd/u2/M1w+JC81JaX8flHqxxPjf4Zdq/RikmjbFLSxvY3sAsAy/ZI1jyWbQ0McMbYooxHGwWY1os0DuXupXXpJdiiywiIpICIiAIiIAiIgChSoQGNiFUI43P5DV3ngPVVTQuBrqqpkvcxNiiHcXDO/z/0/TvWT0j174KIzNaXCM5ngWGy3Wbk7tV/Oy1XR9pnBK4xXax0lpBcta8us1oB5m2QDwVRUcnex2X6UsL5ZvQji3k0+r/w3Wm8lmRDnI72aVQ8cr42RuMhsLefkrpp07XAPvT6ZR81zVtB9NxSnpTrj60OlHDq49pwPjbL5qru6P4/IY+CztpqnZ7P3MvCTZ38RrmyOYxzRI3I7qna2kDkd/wCm5buCbLJE76s0J9HBbLpJw20tPUAW1Ojdbu2m/F/qq/VONm887PiFrXlJ07tdc9UbNo4ztcJYWGdgClQFK7NHKhERSAiIgCIiAIiIAiIgOPdNuOzCVlHmtTmBskrBmb1pLnjK9zSDkGQGwI1776lyvBmNjxKiLWho+m0rrDMQLSs1C5J9SV0Hp4dlrYjzo2j0kk/9LmcFT/OUruU8J9Ht/RCT9DdI1RlfD93N8WKudFVNmxGaU7207sv4nNv7Bb3pB2qiNn1YSfzOI/6LA6K2fzdT3RMH937Kgg07+S++xcyTVivvyW/Tilz0bzxY5jx5OAPsSuczzdg8pGH0IXV8dhzU0zeJhkt42Nvdckq23jJ8wsHLLWvCZm4t7UZxO0hSsbDJs8Mb/rRsPqAsldLF5WSgaw8BERSQEREAREQBERAEReUjygOF/wCIp2WqpTzppB6P/dUXo+0adiGIwwgkMY4STuH9MTCCfMmzR3lfpTFsOimIdNTRyloIYZI2SEA7wLjVuWs61lKHPjp2Ri211cbGXA3A2HNQ3hZJSy8Gr0meZKyU7wxrGDyFz/c4rz6LmWqaoHfkj/5FeTMShJc50zMziS7bb2jvWdoi8NmmljbmzCNuYdmwubDmd3suTsKsqt9KWOjOguUoWunpgvsw2XfZPwXIqenzRgb9Q9l0PFMUkbDIQ3X1b7eNiqdhssTY2tMrLhovttvu8Vm5+TWmEYeLnopv4Lzoq+9HBfeIwD4t1fJbZVrRLELxFgF2tkcAeBB16j+JWRpV/ay3owl7FVXjrUkvclERbBhCIiAIiIAiIgCIiAgsHJfDomngPQIiAxjg8F7mCO/3cd/gslkLQLBoA4AAAeihFGEuwy2fZjHJYrsJgJuYIyeZjZf4KERxT7jLRlRxhosAABuAAAX2iKQEREAREQBERAf/2Q==">
            <a:hlinkClick r:id="rId14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60020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hISEBQQEg8WExIUEBAXDxYSEQ8QEBUQFBoZIBcVFBYYGyYfFxklGRQVHy8gIycpLDgsFx49NTAqNSYrLCkBCQoKDgwOGA8PGiwiHyQqNTUuNSwvNSw0Kio0MTE1LSwtKS80LCwsLCwsLCwsKS4sKSwsLCw0LCwsLCwpKSwsLP/AABEIAIYAhgMBIgACEQEDEQH/xAAcAAEAAgMBAQEAAAAAAAAAAAAAAQYEBQcDAgj/xAA+EAABAwICBggCCAQHAAAAAAABAAIDBBEFEgYhIjFBUQcTMmFxgZGhscEUUnJzgpLR4SMkQqIIFTNjssLS/8QAGgEBAAIDAQAAAAAAAAAAAAAAAAEFAwQGAv/EACoRAAIBBAEDAwIHAAAAAAAAAAABAgMEERIFITFBUWFxQvATFCIkgaGx/9oADAMBAAIRAxEAPwDuKIiAIiIAiIgCIiAIiIAiIgCIiAIiIAiIgCIiAIiIAiIgCi6FVLE8ec55DXWYCQLar24rQvr2FnDaSy32RnoUJVniJbAVIVFbipadRt33VowHFRPHf+pps75Hz/VanH8tG7k4OOrM1eznRjs+xs0RFdGkEREAREQBERAEREAREQBERAedRfK62/KbeNlx52NAD435rshXJ+kvQSSMSV1KbsF3zxbi3i58Z4jiRw179wqeSsvzKi/QsrC6VBtPyaifSQAK3dEta6YVMh7PWRNB4ZmhxcPIOb6hcWwulnrKqKkjIa+V+XM7stABLnHnZrSbL9LaNaPxUVMymi7LBtONsz3ntPd3k/LksdhYRoy3Ml7eOpHQ2qKMwS6ucplSSihSpAREQBERAEREAREQBQSpWr0hr+qgcQdp2y3xP7XWKrUVODm/B7pwc5KK8mlxPSx3WFsZs0G17azbitTi2OPkidG55LXbLgDlBB523qo/58DWCnAJJa4mwuBbny3raVR2bcCWj3XFzq3E60XOTxLxnHQ6OdtRhQk4d4p9fcx8HwunhmLw0iQDMHZuzc21cuPoVdcLxp8we1sztkAE7JN3XsRcdyoEzrPeG8Q079e63yW40FrAx07XmxtG4XBOyCQTu5ub6qwpQ/ePaTUfTJXxTlYxm+smbyoo6u+xVMPe+F5Pjqk+S3mjr5mjJNKJCTvDMgbqOoazfhvK002ldIx2R1QA7lllvb8q3Gj9aye0sLs8Yc5pcA5ozAaxtAE7xu/VXtG3t4S2p9ysnOs1iaLApUKVuHgIiIAiIgCIiAIiIAVQekTFcocOEbDf7R3+1vdX0rmWMUpq6ttNwmnJk7oGa3nzAA8XBVPJtyUKUfql/RYWGFKVR/SjD0V0ZMOHOrJW/wAeskjdr3sp9ZjZ3X7R8RyXxiRDQCd2YK+aWgCBjQLDrG2A1AAA6gqFjLbsAP1h81T32FfU4+Fg3KUm7KrJ+cmupntfK7Lr2W39XKxaK07fprGuaC18UrHAi4IIBsR+FV3Dog2XVxYfYj9VZMEOWrgd/u2/M1w+JC81JaX8flHqxxPjf4Zdq/RikmjbFLSxvY3sAsAy/ZI1jyWbQ0McMbYooxHGwWY1os0DuXupXXpJdiiywiIpICIiAIiIAiIgChSoQGNiFUI43P5DV3ngPVVTQuBrqqpkvcxNiiHcXDO/z/0/TvWT0j174KIzNaXCM5ngWGy3Wbk7tV/Oy1XR9pnBK4xXax0lpBcta8us1oB5m2QDwVRUcnex2X6UsL5ZvQji3k0+r/w3Wm8lmRDnI72aVQ8cr42RuMhsLefkrpp07XAPvT6ZR81zVtB9NxSnpTrj60OlHDq49pwPjbL5qru6P4/IY+CztpqnZ7P3MvCTZ38RrmyOYxzRI3I7qna2kDkd/wCm5buCbLJE76s0J9HBbLpJw20tPUAW1Ojdbu2m/F/qq/VONm887PiFrXlJ07tdc9UbNo4ztcJYWGdgClQFK7NHKhERSAiIgCIiAIiIAiIgOPdNuOzCVlHmtTmBskrBmb1pLnjK9zSDkGQGwI1776lyvBmNjxKiLWho+m0rrDMQLSs1C5J9SV0Hp4dlrYjzo2j0kk/9LmcFT/OUruU8J9Ht/RCT9DdI1RlfD93N8WKudFVNmxGaU7207sv4nNv7Bb3pB2qiNn1YSfzOI/6LA6K2fzdT3RMH937Kgg07+S++xcyTVivvyW/Tilz0bzxY5jx5OAPsSuczzdg8pGH0IXV8dhzU0zeJhkt42Nvdckq23jJ8wsHLLWvCZm4t7UZxO0hSsbDJs8Mb/rRsPqAsldLF5WSgaw8BERSQEREAREQBERAEReUjygOF/wCIp2WqpTzppB6P/dUXo+0adiGIwwgkMY4STuH9MTCCfMmzR3lfpTFsOimIdNTRyloIYZI2SEA7wLjVuWs61lKHPjp2Ri211cbGXA3A2HNQ3hZJSy8Gr0meZKyU7wxrGDyFz/c4rz6LmWqaoHfkj/5FeTMShJc50zMziS7bb2jvWdoi8NmmljbmzCNuYdmwubDmd3suTsKsqt9KWOjOguUoWunpgvsw2XfZPwXIqenzRgb9Q9l0PFMUkbDIQ3X1b7eNiqdhssTY2tMrLhovttvu8Vm5+TWmEYeLnopv4Lzoq+9HBfeIwD4t1fJbZVrRLELxFgF2tkcAeBB16j+JWRpV/ay3owl7FVXjrUkvclERbBhCIiAIiIAiIgCIiAgsHJfDomngPQIiAxjg8F7mCO/3cd/gslkLQLBoA4AAAeihFGEuwy2fZjHJYrsJgJuYIyeZjZf4KERxT7jLRlRxhosAABuAAAX2iKQEREAREQBERAf/2Q==">
            <a:hlinkClick r:id="rId14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60020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hIQEBUUEBQVFRUVFhQVFRUVEBQQFRUUFBAVFhYUFxgXHCceFxkjGRUUHy8gIygpLCwsFx4xNTAqNSYrLCkBCQoKDQwOFA4PGCkcFRwpLCk1KSkpLCk1MSkpKSkpKSopMikpLCkpKSkpKSkpLCkpKSksKSkpKSkpKSkpKSkpKf/AABEIAOUA3AMBIgACEQEDEQH/xAAcAAEAAQUBAQAAAAAAAAAAAAAAAQIDBAUGBwj/xABCEAABAwEFBQQHBQcDBQEAAAABAAIRAwQSITFBBQYTUWEicYGRBxQyQqGx0SMzUoLBYnKSsuHw8UNToiU1c5O0CP/EABYBAQEBAAAAAAAAAAAAAAAAAAABAv/EABcRAQEBAQAAAAAAAAAAAAAAAAARAQL/2gAMAwEAAhEDEQA/APcHOhSoIVDcMPL6ILiIiAiIgIiICIiAiKkvAQVIrZrBRxgguoqWvBVSAiIgIiICIiAiIgIihzoQC6FKoa3U/wCAq0BQ5sqUQUMdoc/n1Vape3zRjpQVIiICIiAiK3Xq3Wk8ggt17VGAzWMa6wDaJVJroM411HHWBxk4yDYNtCz6Fa8Ouq0IqrLsNph464fRBuEREBERAREQEREBWxiZ0069UdiY01+iuICIiAiIgKhw1H+Qq0QQ0ypVs9nu16dVcQEREBYe1jFF56D+YLMVm10L7HN/E0jzCDkxXTjrWmvBg5jA9+qn1hBsOOp4y1vrCj1lBtBXVxtohaf1tXKFYvcGjNxAHeTCDv2GQCqlSxsADkqkBERAREQFQ52gz+Q5qXuhGNhBLWwpREBERAREQEREBW24YaafRXFDmyglFQx2hz+fVVoCIiDi97tkupuNZg7Dvbj3Xfi7j8+9c82uvVHNBEHFc1tHcem8l1F3CP4YvM8Bm3w8kHJcRQXLZ19269NwaQ105EPww5yJHksuhuu4+24Do1s/E/RBzbqq7LdTYDmfbVhDo7DTmAfePXpotd6gyxVhVqAPpi7i7NsvDS7kSLzT59F27HAiRiDiCNQdUFSIiAiIgKHOhSrYxx00+qCWN1P+Aq0RAREQEREBERAREQEREFL2TlnojHT+qqVDm6j/ACEFaKAZUPeGiTkgqVFSsG5rWWrbQGS0Fu20ZzQb21kOfeLjgIDQYGeZjEqxVJjsuc08wfrgVzlPbOOJW1s9tDhgUHBelLfG22ZtOm0XCXXqdppkAkAEPpOY5pEzcMgjLLNdl6JN5Kls2ex1d9+oH1GON1rZuukYNAA7Lm5BWt7dg07dZH0niTBcwjAio0G6Qe/DuJXL+gzarDZKtMC6+nVvv7UyKrAGuyw+7Ijp1QeyorVnrhw+auoCKl7wBJMDrguN2vvNVFcikBdAgSYGGvef0QdgcTGmv0Vxc9sTeMVHNpGC+DeumYwnHlyxXQoCIiAiIgIiICIiAiIgIiICIiC2cDOmv1Wv2zXyaO8/otmVqraxpz8DPwQcZtOrUvhrAXFxgACSTyhRS3ZttU407g5ve0fAEn4LotkWAG1XpkMa4jDU9kfAldQg8z27us+zMpuNS8XOLXQLoGEgCcTk7FXNl0bmU+crrd7qN6z9z2H4x+q5uzMQbJlReQ7lWj1Pblejk2q6vSjqHGrS/lj8y9aYV4lvjaPVdsuqj3alGt5Bhd/KUHveyNpgYk4arPO22n2VxVos1ooZsc5hxa9jTUa5pxGIGBjQq/s+y2t8ltJwbzfFPyDoJQbrbO0r1IzoQ4flMrmqz47UB+pkAzhyOC3lDdS0VDNWo2mOTZqOjloB8Vt7LuhZmMDbrncyaj5MnWCAg5qxWuoC0uLKNOQboILjB5NwHmV3lJ94AjUA+YlYVi2DQouvMYJ0JLnkdG3ibvgtggIiICIiAiIgIiICIiAiK1UtTGua1zmhzputLgC6ImAcTEjJBdRUhwOSmUGLtK1ilTLjOggZ4nRaGrtRlQdl09MQfI4rP21Xl13QfMrT12NIggdMEG73epdkudm7Lq1uAPnK26x7KAabLp90QctFfCDU7zP+xjm5vwk/oubpiFuN4q954b+EfF39IWqAQXAV4l6Vm/8AUD1ps+bgvaiV4l6UKk289GN+bkH0VuXa+Ls2yVDm6zUCe/gtn4rbASZ00+q5P0U1C/Y1j6Uy0/kqvaB8F2CAiIgIiICIiAiIgIiICIiAiIgL579NW1uNtPhjKz02MHR7vtHkcj2mD8q+ga1YMaXOMBoJJ5ACSfJfJW2Npm02irWdnVqPqd19xIHgCB4IN3sL0k7QscBlY1GD3K01RHIOm+P4o6Lots+mi2WiiG2ZzLK+CHE0+LePNlSOx3Fn5l55QsNR4ljSRz0W72fXcKYbSpgkDtPdg0GeeqtI9CsHpDpGG1XSQ2nNQEvY5xY28b5iTemdc1hbzb7tpV6DGns1CSXyLoAIEHvJ8FyrLZVbi5jHt97hukx1GoWptdiNcE3HFt4kObE8sRiDgBhgoPpfdauX2VjiMDN3q2cD3ZraVaga0k5AEnuAlcJ6Pt/qFWzUqNauHV2NDDebwnPu4A3STeN2JukyZOC6+32hr6NQNIJLHjDEyWGO5WDlX2gvcXHMmfNSsCxWkOCzSwqCKr4C8J38rX7dUPKAvb7VN09y8V3l2HXqW2KbHPNUtuACZJN0Dz+aD3n0Pf8AZLJ3Vf8A6aq7NaXc7YrbFYqFmDg40mBrjzeSXPMZgFxdC3SAiIgIqKdYOy6aRmq0BERAREQEREBERAREQcj6Vdr+rbKtBBh1Root76punyYXnwXzNeXsn/6B2thZrMD+Ou4dw4bPnV8l4yQg6fiXbGwNwLg1v8RxVq2wJbHYpXWhsxec4TLo7lepMD7I1sgOugjEDtDEKkN40uYA4kAVKcwZGTmoMay1c3MAY5ovdmYcARIIK3VhF2sQMGvYKkcjqsOls8gGWmm33nPcCYmbohZ+z3Bz3VCQBAYwEgG6NVitNBbW/aP/AHnfMr0TdWrXdbrBZ2VajWhrq9QCo/FgBIa7HFsNaI/bK88tzC6qWtze+6PzOheuei+mytXr2pvuMbZmzMCCHOg9zafmrymru17E6x2lwqOIpvM0n3S6R+AxgHN+Ig81udn2yboBBDgSDHKZBErZ7xi9Za1+JjAubhAiCJBgz4rhNn7XDHU7zwQL8mLueWGi0jthTY9pBDThJAYRI1g6qnZW79Fj2uIvPpueWY3S2+IkYw7Cce5azZ20gW5+4R44LcWe1SO0W9zmmPA6oNtALgDPUOEnCSB3ZnXJKdYgRpEgkRgOk46KxQrSW5m7OMHGRkNTCuA6aXYkSdREoLxtBGJx0yLTJywPNQ+s4cjpAaYnleVDwXTGJlpwmIaZzOpVRqkTdxxJiHB2OMRp3oFN5GWZazTDIyVfoOJEnwwjDRYzDInGAGSNMu0I1wWRZ3YdxIHdp8EF1ERAREQEREBERAQoiDwH0z7HtZt77Q+i/wBXu02U6oF9ga1uN4t9g33P9qF5xC+xC2c1w+83ogsFsl1Nps9Uyb9EANJ/ap+ye8XT1QfOYar1JxBkEjxXY7x+ie32KXBnHpj/AFKILiBzdT9oeF4dVyLWKaMjjE5knvJKqBVkKq8st1k2N0PL/wDbY5/5j2Wf8nDyXc7mbRNmsjGgxeLqju95w/4hvkuFstmdUYGMBc+vVDAACSWs6D9p3/FekWTcm3PHYoFoEAX3Np5aQ4z8FrGdbapvG+pSewuMOEEEytHZ6OK2I3E2gP8ATb/7mfqVmWDcq3FwD2MYNXOqNdHgySfgqjI2ZsCs6katDGHQaZMTABJYTrjkfPRZuzraTnIIwIIIIPIg6rsNm7PbQpNptxDddSTiSfFaLeSy3Kzag9/su/ebiD5T/CgyKFZb2m6QDzXM2aot7s+pLYQZaIiAiIgIiICIiAiIgIolEEooRBKKEQCvLt/tk2a1VnE02hw7PEYAx7jqSR7WOGM5dV6Nta18Ki9+oGHecB8SvKbdbpMDEkwIxJJyjmUHD7R3UqU8aZDxy9l3lkfA+C0trsz6RLajXMcM2uaWu/hMFe+7q7lkEVrWMc2Uj7vJz/2v2dNeQ6famwrPamhtpo06oGQqU2vjunEeCkWvGPRLsri7UaY7Fjo3jr9tUBaJ69ur/AvdlhbO2LZ7Ne9Xo06V4y7h02svETi6B2jic+azVUJSURAlYO27JxaLgPaHab+83EDxy8VnIg47Z9okBbqx1oMjy0/otFtWgaFoIA7L+23lie0PA/AhZljeg6IWtv8ARUOtvILW35+qs1rWGiXEAc8h/RBs3W5Y1fbDWkDFzj7LW9pzu4frkFrrNTq2nGn2Kf8AuuGf/jafa/eOHet7YNl06ANwST7T3G893eeXQYDkgqsPEMmpAnJgxu951Pdh1KylCSglFEqZQEREEIihBKSoUIJRQXK2Xz0HxPdyQUW2ztqsdTeLzXCHCSMO8ZfNYGyd1rNZnXqbO3+NxL3DoC72fBbA1gMlZfbTyQZspK1ptxUeulBs5USteLUVWLQUGbKmViCuqhWQZMorAqqviINTvTZr1IP1Y4Hwd2T8bvktXZqwAXTWqiKjHMOTgR56rmLDuzXeftncNowhhDnvjkcmA+J7kFbreXOuUmmo/wDC3Qc3k4NHf4StlYt3sQ+0kVHZhg+6b4H2z1d4ALZWKxU6LLtJoaM8NTzJOJPUq+gpAIyxHLXwVYcDkolQ5uowP95oK0VDX88D/eSqQSiIgIiIIRFCCVQ58d/JL05ef05o1sIIDZz8tAjmqpIQWHU1adQWXCQgwDZ1T6utjdUXEGv4CkUln8NRw0GGGKoNWVw04SDHCqBV3hpwkFu8p4iGirZoFBd4yqFZY3q5VQolBkioFUHKw2krjWIKyJzUXiM8Rz1Hf9VMKYQA5SqLkZeWn9FLXT9EFUqVClBS50Km7OeXL6q5CQgphFVCQgpSFVCXUFMJCm6tU3eezG0GzipNQG6RdddDo9i9EXtM88M8EG0hIVmlbab3Oa17XObg4BwJaZiDGWKqr2llNpc9wa0RJcQ0CSAMT1IHiguQkKmnVa7FpB7jOk/Ig+KpbaGl5YD2mhriNQ1xeGnxLH+SC5CQsWxbWoVyRRqMqQATccHCHEwZGGMFZIqCYnGAY1g5GOsHyKCYSFKi8gQkLFq7WotJDqjAWloILwCC4AtB5Eggx1R+16AmatMQ64ZqNEPibpxz6IMqEhYx2pRGdRnt8P2x95lc/enCFds9rZUm45rrpuuggw6AYMZGCD4oLkJCqhIQRCKYSEEKHMlVQkIKA4jPz/vJVpCQglERAREQEREBc1R3QLK73iu7gvresGhcb99ea6b+d2+xhiNInEyRBftO7HEpGlxntp8Q1GgNbIJe95BdmRfdI17ImcZqs+67GUn02nCoGTLGkXqcduBHaJg3pkEAg4BQiC03c6mHtfxHktqCoSQ285wbQBcXATeJs7ZdnD3j3sLmzN1WUKlOo15JZTFIC60NLWmoQ4gD7z7TF4gmD+IoiCwzceg1rQC8FtNlO/I4hDKb2F18gkEteBhgAxoAgQqHbiUiCL5BLQ0kU6YGD6z8GxAaOO+G5AtYRi3GUQb02QTMvkNu/eviOd2bt79qJWgtW6DW02XXgXW0qX3LYe0Wpjxfbk7IzESXEmckRBfbui0NutqOHZY0ENaCDThvFBGVUAANd7owxCWjc2m8zxHj7QVBAHZAfVfcH5q9QyeYBBCIgu0N2AwXW1XXOKKhYQHNIbiGQesOnUtE9c/Z2z+CahvXjUeahwDQCWtbAH5QT1JUogzUREBERAREQEREH//Z"/>
          <p:cNvSpPr>
            <a:spLocks noChangeAspect="1" noChangeArrowheads="1"/>
          </p:cNvSpPr>
          <p:nvPr/>
        </p:nvSpPr>
        <p:spPr bwMode="auto">
          <a:xfrm>
            <a:off x="635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6" name="AutoShape 12" descr="data:image/jpeg;base64,/9j/4AAQSkZJRgABAQAAAQABAAD/2wCEAAkGBhIQEBUUEBQVFRUVFhQVFRUVEBQQFRUUFBAVFhYUFxgXHCceFxkjGRUUHy8gIygpLCwsFx4xNTAqNSYrLCkBCQoKDQwOFA4PGCkcFRwpLCk1KSkpLCk1MSkpKSkpKSopMikpLCkpKSkpKSkpLCkpKSksKSkpKSkpKSkpKSkpKf/AABEIAOUA3AMBIgACEQEDEQH/xAAcAAEAAQUBAQAAAAAAAAAAAAAAAQIDBAUGBwj/xABCEAABAwEFBQQHBQcDBQEAAAABAAIRAwQSITFBBQYTUWEicYGRBxQyQqGx0SMzUoLBYnKSsuHw8UNToiU1c5O0CP/EABYBAQEBAAAAAAAAAAAAAAAAAAABAv/EABcRAQEBAQAAAAAAAAAAAAAAAAARAQL/2gAMAwEAAhEDEQA/APcHOhSoIVDcMPL6ILiIiAiIgIiICIiAiKkvAQVIrZrBRxgguoqWvBVSAiIgIiICIiAiIgIihzoQC6FKoa3U/wCAq0BQ5sqUQUMdoc/n1Vape3zRjpQVIiICIiAiK3Xq3Wk8ggt17VGAzWMa6wDaJVJroM411HHWBxk4yDYNtCz6Fa8Ouq0IqrLsNph464fRBuEREBERAREQEREBWxiZ0069UdiY01+iuICIiAiIgKhw1H+Qq0QQ0ypVs9nu16dVcQEREBYe1jFF56D+YLMVm10L7HN/E0jzCDkxXTjrWmvBg5jA9+qn1hBsOOp4y1vrCj1lBtBXVxtohaf1tXKFYvcGjNxAHeTCDv2GQCqlSxsADkqkBERAREQFQ52gz+Q5qXuhGNhBLWwpREBERAREQEREBW24YaafRXFDmyglFQx2hz+fVVoCIiDi97tkupuNZg7Dvbj3Xfi7j8+9c82uvVHNBEHFc1tHcem8l1F3CP4YvM8Bm3w8kHJcRQXLZ19269NwaQ105EPww5yJHksuhuu4+24Do1s/E/RBzbqq7LdTYDmfbVhDo7DTmAfePXpotd6gyxVhVqAPpi7i7NsvDS7kSLzT59F27HAiRiDiCNQdUFSIiAiIgKHOhSrYxx00+qCWN1P+Aq0RAREQEREBERAREQEREFL2TlnojHT+qqVDm6j/ACEFaKAZUPeGiTkgqVFSsG5rWWrbQGS0Fu20ZzQb21kOfeLjgIDQYGeZjEqxVJjsuc08wfrgVzlPbOOJW1s9tDhgUHBelLfG22ZtOm0XCXXqdppkAkAEPpOY5pEzcMgjLLNdl6JN5Kls2ex1d9+oH1GON1rZuukYNAA7Lm5BWt7dg07dZH0niTBcwjAio0G6Qe/DuJXL+gzarDZKtMC6+nVvv7UyKrAGuyw+7Ijp1QeyorVnrhw+auoCKl7wBJMDrguN2vvNVFcikBdAgSYGGvef0QdgcTGmv0Vxc9sTeMVHNpGC+DeumYwnHlyxXQoCIiAiIgIiICIiAiIgIiICIiC2cDOmv1Wv2zXyaO8/otmVqraxpz8DPwQcZtOrUvhrAXFxgACSTyhRS3ZttU407g5ve0fAEn4LotkWAG1XpkMa4jDU9kfAldQg8z27us+zMpuNS8XOLXQLoGEgCcTk7FXNl0bmU+crrd7qN6z9z2H4x+q5uzMQbJlReQ7lWj1Pblejk2q6vSjqHGrS/lj8y9aYV4lvjaPVdsuqj3alGt5Bhd/KUHveyNpgYk4arPO22n2VxVos1ooZsc5hxa9jTUa5pxGIGBjQq/s+y2t8ltJwbzfFPyDoJQbrbO0r1IzoQ4flMrmqz47UB+pkAzhyOC3lDdS0VDNWo2mOTZqOjloB8Vt7LuhZmMDbrncyaj5MnWCAg5qxWuoC0uLKNOQboILjB5NwHmV3lJ94AjUA+YlYVi2DQouvMYJ0JLnkdG3ibvgtggIiICIiAiIgIiICIiAiK1UtTGua1zmhzputLgC6ImAcTEjJBdRUhwOSmUGLtK1ilTLjOggZ4nRaGrtRlQdl09MQfI4rP21Xl13QfMrT12NIggdMEG73epdkudm7Lq1uAPnK26x7KAabLp90QctFfCDU7zP+xjm5vwk/oubpiFuN4q954b+EfF39IWqAQXAV4l6Vm/8AUD1ps+bgvaiV4l6UKk289GN+bkH0VuXa+Ls2yVDm6zUCe/gtn4rbASZ00+q5P0U1C/Y1j6Uy0/kqvaB8F2CAiIgIiICIiAiIgIiICIiAiIgL579NW1uNtPhjKz02MHR7vtHkcj2mD8q+ga1YMaXOMBoJJ5ACSfJfJW2Npm02irWdnVqPqd19xIHgCB4IN3sL0k7QscBlY1GD3K01RHIOm+P4o6Lots+mi2WiiG2ZzLK+CHE0+LePNlSOx3Fn5l55QsNR4ljSRz0W72fXcKYbSpgkDtPdg0GeeqtI9CsHpDpGG1XSQ2nNQEvY5xY28b5iTemdc1hbzb7tpV6DGns1CSXyLoAIEHvJ8FyrLZVbi5jHt97hukx1GoWptdiNcE3HFt4kObE8sRiDgBhgoPpfdauX2VjiMDN3q2cD3ZraVaga0k5AEnuAlcJ6Pt/qFWzUqNauHV2NDDebwnPu4A3STeN2JukyZOC6+32hr6NQNIJLHjDEyWGO5WDlX2gvcXHMmfNSsCxWkOCzSwqCKr4C8J38rX7dUPKAvb7VN09y8V3l2HXqW2KbHPNUtuACZJN0Dz+aD3n0Pf8AZLJ3Vf8A6aq7NaXc7YrbFYqFmDg40mBrjzeSXPMZgFxdC3SAiIgIqKdYOy6aRmq0BERAREQEREBERAREQcj6Vdr+rbKtBBh1Root76punyYXnwXzNeXsn/6B2thZrMD+Ou4dw4bPnV8l4yQg6fiXbGwNwLg1v8RxVq2wJbHYpXWhsxec4TLo7lepMD7I1sgOugjEDtDEKkN40uYA4kAVKcwZGTmoMay1c3MAY5ovdmYcARIIK3VhF2sQMGvYKkcjqsOls8gGWmm33nPcCYmbohZ+z3Bz3VCQBAYwEgG6NVitNBbW/aP/AHnfMr0TdWrXdbrBZ2VajWhrq9QCo/FgBIa7HFsNaI/bK88tzC6qWtze+6PzOheuei+mytXr2pvuMbZmzMCCHOg9zafmrymru17E6x2lwqOIpvM0n3S6R+AxgHN+Ig81udn2yboBBDgSDHKZBErZ7xi9Za1+JjAubhAiCJBgz4rhNn7XDHU7zwQL8mLueWGi0jthTY9pBDThJAYRI1g6qnZW79Fj2uIvPpueWY3S2+IkYw7Cce5azZ20gW5+4R44LcWe1SO0W9zmmPA6oNtALgDPUOEnCSB3ZnXJKdYgRpEgkRgOk46KxQrSW5m7OMHGRkNTCuA6aXYkSdREoLxtBGJx0yLTJywPNQ+s4cjpAaYnleVDwXTGJlpwmIaZzOpVRqkTdxxJiHB2OMRp3oFN5GWZazTDIyVfoOJEnwwjDRYzDInGAGSNMu0I1wWRZ3YdxIHdp8EF1ERAREQEREBERAQoiDwH0z7HtZt77Q+i/wBXu02U6oF9ga1uN4t9g33P9qF5xC+xC2c1w+83ogsFsl1Nps9Uyb9EANJ/ap+ye8XT1QfOYar1JxBkEjxXY7x+ie32KXBnHpj/AFKILiBzdT9oeF4dVyLWKaMjjE5knvJKqBVkKq8st1k2N0PL/wDbY5/5j2Wf8nDyXc7mbRNmsjGgxeLqju95w/4hvkuFstmdUYGMBc+vVDAACSWs6D9p3/FekWTcm3PHYoFoEAX3Np5aQ4z8FrGdbapvG+pSewuMOEEEytHZ6OK2I3E2gP8ATb/7mfqVmWDcq3FwD2MYNXOqNdHgySfgqjI2ZsCs6katDGHQaZMTABJYTrjkfPRZuzraTnIIwIIIIPIg6rsNm7PbQpNptxDddSTiSfFaLeSy3Kzag9/su/ebiD5T/CgyKFZb2m6QDzXM2aot7s+pLYQZaIiAiIgIiICIiAiIgIolEEooRBKKEQCvLt/tk2a1VnE02hw7PEYAx7jqSR7WOGM5dV6Nta18Ki9+oGHecB8SvKbdbpMDEkwIxJJyjmUHD7R3UqU8aZDxy9l3lkfA+C0trsz6RLajXMcM2uaWu/hMFe+7q7lkEVrWMc2Uj7vJz/2v2dNeQ6famwrPamhtpo06oGQqU2vjunEeCkWvGPRLsri7UaY7Fjo3jr9tUBaJ69ur/AvdlhbO2LZ7Ne9Xo06V4y7h02svETi6B2jic+azVUJSURAlYO27JxaLgPaHab+83EDxy8VnIg47Z9okBbqx1oMjy0/otFtWgaFoIA7L+23lie0PA/AhZljeg6IWtv8ARUOtvILW35+qs1rWGiXEAc8h/RBs3W5Y1fbDWkDFzj7LW9pzu4frkFrrNTq2nGn2Kf8AuuGf/jafa/eOHet7YNl06ANwST7T3G893eeXQYDkgqsPEMmpAnJgxu951Pdh1KylCSglFEqZQEREEIihBKSoUIJRQXK2Xz0HxPdyQUW2ztqsdTeLzXCHCSMO8ZfNYGyd1rNZnXqbO3+NxL3DoC72fBbA1gMlZfbTyQZspK1ptxUeulBs5USteLUVWLQUGbKmViCuqhWQZMorAqqviINTvTZr1IP1Y4Hwd2T8bvktXZqwAXTWqiKjHMOTgR56rmLDuzXeftncNowhhDnvjkcmA+J7kFbreXOuUmmo/wDC3Qc3k4NHf4StlYt3sQ+0kVHZhg+6b4H2z1d4ALZWKxU6LLtJoaM8NTzJOJPUq+gpAIyxHLXwVYcDkolQ5uowP95oK0VDX88D/eSqQSiIgIiIIRFCCVQ58d/JL05ef05o1sIIDZz8tAjmqpIQWHU1adQWXCQgwDZ1T6utjdUXEGv4CkUln8NRw0GGGKoNWVw04SDHCqBV3hpwkFu8p4iGirZoFBd4yqFZY3q5VQolBkioFUHKw2krjWIKyJzUXiM8Rz1Hf9VMKYQA5SqLkZeWn9FLXT9EFUqVClBS50Km7OeXL6q5CQgphFVCQgpSFVCXUFMJCm6tU3eezG0GzipNQG6RdddDo9i9EXtM88M8EG0hIVmlbab3Oa17XObg4BwJaZiDGWKqr2llNpc9wa0RJcQ0CSAMT1IHiguQkKmnVa7FpB7jOk/Ig+KpbaGl5YD2mhriNQ1xeGnxLH+SC5CQsWxbWoVyRRqMqQATccHCHEwZGGMFZIqCYnGAY1g5GOsHyKCYSFKi8gQkLFq7WotJDqjAWloILwCC4AtB5Eggx1R+16AmatMQ64ZqNEPibpxz6IMqEhYx2pRGdRnt8P2x95lc/enCFds9rZUm45rrpuuggw6AYMZGCD4oLkJCqhIQRCKYSEEKHMlVQkIKA4jPz/vJVpCQglERAREQEREBc1R3QLK73iu7gvresGhcb99ea6b+d2+xhiNInEyRBftO7HEpGlxntp8Q1GgNbIJe95BdmRfdI17ImcZqs+67GUn02nCoGTLGkXqcduBHaJg3pkEAg4BQiC03c6mHtfxHktqCoSQ285wbQBcXATeJs7ZdnD3j3sLmzN1WUKlOo15JZTFIC60NLWmoQ4gD7z7TF4gmD+IoiCwzceg1rQC8FtNlO/I4hDKb2F18gkEteBhgAxoAgQqHbiUiCL5BLQ0kU6YGD6z8GxAaOO+G5AtYRi3GUQb02QTMvkNu/eviOd2bt79qJWgtW6DW02XXgXW0qX3LYe0Wpjxfbk7IzESXEmckRBfbui0NutqOHZY0ENaCDThvFBGVUAANd7owxCWjc2m8zxHj7QVBAHZAfVfcH5q9QyeYBBCIgu0N2AwXW1XXOKKhYQHNIbiGQesOnUtE9c/Z2z+CahvXjUeahwDQCWtbAH5QT1JUogzUREBERAREQEREH//Z"/>
          <p:cNvSpPr>
            <a:spLocks noChangeAspect="1" noChangeArrowheads="1"/>
          </p:cNvSpPr>
          <p:nvPr/>
        </p:nvSpPr>
        <p:spPr bwMode="auto">
          <a:xfrm>
            <a:off x="635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8" name="AutoShape 14" descr="data:image/jpeg;base64,/9j/4AAQSkZJRgABAQAAAQABAAD/2wCEAAkGBhIREBQUExEWFRUUGRYXFxUXFBcaGRkXFxYXGRYcGBoaHyYfGhkjGh4XHzEgJCctLC0sGB4yNTAqNSYrLCkBCQoKDQwNDQwNDSkYFBgpKSkpKSkpKSkpKSkpKSkpKSkpKSkpKSkpKSkpKSkpKSkpKSkpKSkpKSkpKSkpKSkpKf/AABEIAQ0AuwMBIgACEQEDEQH/xAAcAAEBAQADAQEBAAAAAAAAAAAABgUDBAcCAQj/xABIEAACAQMDAgIHAwgHBgYDAAABAgMABBEFEiEGMRNBBxQiUWFxgRUykSMzQlJVk6HTJGJygrGywSU0RGNktHN0g6KzwggWU//EABUBAQEAAAAAAAAAAAAAAAAAAAAB/8QAFBEBAAAAAAAAAAAAAAAAAAAAAP/aAAwDAQACEQMRAD8A9vpSlRClKUClKUClKUClKUClcdxcLGjO7BVQFmY9goGST8AKnYOuVlUPBZXk0ZG5ZFhCow8ivispYHywOaCmpU63W0aDMtreRLgks1rIVUAZO4x7sVo6J1FbXiF7aZJVBwdp5B9zKcFT27ig0aUpQKUpQKUpQKUpQKUpQKUpQKUpQKUpQKUpQKnOpdcmWe3tLYoJ7jexd0LrFDGMs5UFckttUDI5PwqhkkCgknAAJJPYAdyaluiY3naa/lHNyQLcEcpaISYh8C5LSH+0ue3AfN90ze3TRR3VzBJbI4eVI4HjabaMojgyMuzdyR57RVYqAAADAHAA91fM0yorM7BVUFmYnAAAySSewArE0LX3vJneJcWirtSVlI8dyQS8f/KUArnHtE8cDkN6sTXej7a7yzJ4c36NxEfDmU+REi8n5HI+Fa89wqKWdgqqMlmIAA95J4AqetfSJYOskhuI0iR9iyO6gSkAFjEPvMoJ25A5IOKDh6c6jkF5Jp1y6STwxrKsy4XxYjgZZMnZIM8jsRgjGaq6846Y0z1/WJNWjkxbqGt41KENKERVZucFQJN4wRn2RXo9ApSlApSlApSlApSlApSlApSlApSlApSlBKek/f8AZ0m0OYy0YuPD+/6sXHj7Pjs/hmtS+1+0s7ZJGkVYiFEQT2i42jYsSry5K4wB5VrEZ4NeeLoUVprNlF4kiwKk8ltE+GjEzjY0cTd1Cx5YISRzxVFHf9a2ItvE8VJlkyixR4eSVsYMax9y3OCpHHnisLproN9ry+LcWIlbfHaQTkLChH3WVgybycsdoABOB2zX1oFp4+oetIkUU8DTW18Av51doaCSM8nkheTgkFgc7RV5RUYemtPeV4bm8kunjXxHguLrcEQYO54l2rgZByynuD7q59D6f0e2uFht4bdbgIJVGA8uzPDBny31zXZs+jVS9nuWlZ1mD4hKjCGVYlmO7u24RRgA/dwcd6l9A0CHS9ST1hJSXVbe1uskxFeFiilAHsThQEDdmAGMHNBueimLbpiAnJ8a6yfPIuZQcnz+dV9S/SBMdzqMHJSO4WRD5D1iJJWX6MSf71VFRClKUClKUClKUClKUClKUClKUClKUClKUCsTq/RZLm3AgZFnikimhZ87N8bg4bHO0jcpx7626UER0PZx29w8XqLwXBjV5pDLG6yAySkMCrZf2y4ztBAxnHFVuqXjQwvIsTSlBu8NSAzAd9u7AzjJx54xUx13vt5rO+jGTFJ4Eo3bVaK5wg3nB4E3hHODjOaodI1pLgMB7MsRCzRE+1E5Gdre8eYYcEciqMLS/STYXkfsXPq7OpK+MvhkeWVMg8NyDnsW7V+MLK9kSN7/ANZ9T2TugePaWUkpJKYlAbb+qCBxyDXPfdGEtIYLjw1lYu8MsKTwbz95lRsFC3cgNgnnFYl900sEMenW7r4967PdShFRjbhs3DYQYRSCsSqOBuwOxIK3OgpTNBLdFSvrkzzKpGGEYCxRZ+JRA396qavxVAAAGAOAB5Cv2ohSlKBSlKBSlKBSlKBSlKBSlKBSlKBSlKBWD1x1ILCwmn3KHVSIg3ZpSPYXA5OT5DyBrqS9WzTyvFYW4m8NzHLcyPsgjdfvKMe3Kw44UY571hdUdIqUiF1Ibq5uriCMOwwscfiCSVbePP5NAiNk8sR3JqjE6m6PvJzIkdw09wtvBcFZyxJdpW3LBhljhxs49kk5AyO9V9isGpFZ4LiS3vLdfDm2qFdWI5juInB3qGBIz7jhq5ur91rcW1+v5uLMFyMf8PKV9s+eI5ArfItXb1/pm1nU3BcwSKm4XcLlHVQM5LLxIgAzhgRiis/qC71S0tpZvWbRxGhIzayhnbsi8TEAlyB9altOvbnSdXma+lE0N1HEz3Ph7fCO7YBxnbCrkIRnA8SM+ZrsWNjqupRQSmeBreBzNAZUYNebGPgtOqECMYAYY8yCV4472k66dR1DwLmzMTRW93FcIzB423SWwIRxjeOx943D50HolKkemdQltJF0+7ZnYbvVrlu1xGPa2k+UyDgg9wuarqiFKUoFKUoFKUoFKUoFKUoFKUoFKUoFTvXWpzRWypbNtuLmRIIWwDtZySz4PfbGrt9BVFUlPKZ9bjj7x2UDSnjgTTnw0Gff4W8/JqDa0Dp2Cyi8OBNoJ3OxJLO5ADO5JJLHHesnquyme4tp7dUmksvEka2Z9jOJozGpV8FVYYfG4YPPIqpqJudbc3+nyqhjjuHubc5IPixrGXhcgDj21cqPc5PniqNWz6mt7oNBcRtbyPujNtchVaQEYbZyVlU5xlSam7rR7iKSDTZJ1FjK7bHJbxGhjAYWTHHOR2bdkpGwr7utHhtb8C8T1mC7kPq8025zbSnnwcuTtRu6MMHII9xqo6h05buBkjdPGhKyRHIJjmQ7oyccgHBU+8FqKxLY3Gn3gtLeJJoLjxZ403+F6qqsvir90hoy7gqBgjJHbFYj6kdM1edrhGYSR3E0PhqWaYyy2wWJFAz4iiPB8sYPArZ6T1k32pTymNozBbQQtG3eOV5JWmQnzIKJ8xg+daFy4bW4FyCY7Sd8eY3zQqD8M4I+hoIwdaTyXsU93p1z4SPHHaxrHhBLMNpd2lCM8gBKgBdoGT8a9aqP17VUbWdPtSeVWe5xxjcI3jj+OcGU/hVhRClKVApSlApSlApSlApSlApSlApSlB8TzKiszHCqCxJ8gBkn8KmvR6JJLZruVdsl7I05GMbY8BIFx8IlQ/NjXx18nrCwWCtg3kn5TGeLeHEk/I9/sR/+p86qkUAAAYA4A+AoP2o/qdB9o6RGuABLcNsHkI7ZgD8gWA+oqwqSjljl1S4uCfY0+EQg+6STMs/zxGIh/eNUZUup6jqFjIDp9tNBcJIqgXJVgMsq7ldMFgQvZhyOPhjdCX0elyOtxZXFt+St4RJ6szI7RhzM7yR5B3SM2Cf0QtegdEwldOtQRgmJGx7t43f61L6vpF5HqMt0qy+EJIpPEW6IjFvFCvio0G7ks6k8L5nkUVpajthcapZ4kjlC+thCW8WBRhZIwOPEj5+a7h3xTp1ludWvbpCHiSK3to5FIKscGaTaRxj2466now6iHqcdvMvhzxwrcEeUkMv5USIf72CP0SPdiuDSdQa10KJ0jC3F4T4SKAo8e8kYx8Dsqhg3ySg6d66etLqfBA1CK3RxzmAQvanHljx3c5+Br0+oHr7REtdAeGEELbCBl4yT4c0bEn3knJP1q5tbpZEV0YMrAEMpyDn3EUHLSuKS7RThnUH3FgD/ABrjj1OFn2LNGXPZQ6luO/AOaiOzSlcN5eJDG8kjBEjUszHsFUZJP0oOalSXTvV89zcqGhVLe4SWS1OWEpSFo1LSqeFV94K45x371W0ClKUClKUClKUClKxusdY9VsZ5QfbCFYx75X9mID4lyKDL6WQXN9d34bchxa258vDh5lYf2ptwz/UFVtZnTOiizs4LcHPhIFLYxubux+rZP1rToOC/vkgieWRgqRqXZj5Koyam+htHzp5My5N8ZbiVe3+8+1t9/CFV+lcfWhF1cWunEexOTPP7jBAQxT4lpPDB+GarlAAwOAPKgl7boUwLi2v7yID7qtIsyKOwAWZW9kDyzXW1TSNZMbRx3dpKrqyFpoHRgGBBP5NipPPuxVlSgh+q+k0GkxgsUmsoAsUiHOGEIiZTke1G/wB0gjtzXa0+0abUgP8Ah9NRY4x+tcyR4ck552QlQPjI1c/pG1RbeyDt9wzW4f8AseMjMPjkKVx/WrtdFaVJb2UYn/PyF5ZzkHMsrF35HfGQvyUVVcnWkW7Tbwe+3n7f+GxFYVl6MtLniilezTc8cbEqXQElF52owUE/KqHqw/7Pu/8Ay8//AMTVz6CP6LBzn8lFz7/YWojIs/RrpcQwthCec+2m8/i+Tj4V8az6PrSSBlgt4reZfbhmijRHjlXlCGUZxkDI8xVBf6hHBG0krqiLyWY4A93zJPAHc1waLczSRb5kEZckpHg7lj/QEnP5zHJxjGceWSEjo/WGoXdpCILM+sHKSzzbVt0eNikrAK29jvBwmB+Fc2p9OBTHNqFxPesrDwrdIgIvF5YbYYx7XY4MjEAZya4fR5dp65qUAmO6G7uG8HjGyYxEPjucOrj4bz7xVVqr3aHdAsUiDGYm3LI3PtbJM7QcdgVxnzFVUVo/UsNvdTXGpCS2u5QIwjQyNFHAjHYscqKyvk+0zZ5PkMVTWXpF0yYqEv4CXO1VMgUkk4Aw2Dkmsrq+7nkSMw6rHYNKMJDPGiszK2GwXIbOdo4BHuzkGplekr6UMuoJc3cR7tb3dsQ2MY9kxxv3H6/u4oPXaVm6FrcVyjeGHUxN4bxyIyOjBVYBlb+qVOeQQe9aVRClKUClKUCpTrCEz3enW3G0zNcyD3rbKCv08R0/CquoS6kmk1PUJo8/0OzEMWRlfHlUzMVB4zgRA/TNBd1mazqjR7Y4Qr3Ev3EY8Ko+9I+OfDUfiSq9zXetXyinduyqnd78gc8e/vXXW0SNpJ3wXIOZMciNSWC9zgDvx3PNBHaXCXur6YSvK9lbrZpKcZMoQyztwMb9xjHHbBHurn0fpi7kt4nXWbseJHG53Lbv95ATgtHnzqd6UsHufAhaaWL1mC51CUxPsYSXMyrFyO4EZYYPB747Yq7DQ9TtECQ3kNxGoVUS4hMbKqjAAkh78Y5KntVV2YtA1BRj7VLfF7SIn/2la+eleoZZZ7m3nYO0DYSRYHjV0XCu3LMuRLvXAP6Brim1/VYzg6Ssv9aK9jC/hIqmup0Sl6t1ObixeFZckOZ4HC/lJZCMId3JkxwP0fKg5fSpI62kDoodkurYiNvuu24hVbPGCxXv7q4ujri4N1jxbyWLwMzNdQmMLcb12rECi49kvkDcMBeff3/SUP8AZztjPhyW0n0S5iJP4ZqooOvqFoJYZIz2kRkPyZSv+tSXSfWVkNNt1nu4I2WNYXV5lRt8Q8NuCQRypOatag+j+lrWO61CKS3hd0nMqO0KFvBuUV1XJGSFYOKiOZ9e0cSrJGRdTKAE8FZLpxjOApXcFbk+Yr5i69vGZv8AYt2FHABCbmz2OSwVRj3Fjk48s1Z21oka7Y0VF74VQoz8hxXLiqPOtA6Ja6juZriKSzuJLuWeCRXUTRK6RKPaUkEEqcoeD+BrbjttZiG0T2dwFwA0kcsTt8XKFlDfELj4CqqlQeYarLIsrSXEb2Ln84JI/XNPmOMZO32omIAyTs4HOaybOOe9MpttMsn2Hw/WrO8eBd5RW3IygbgNwyOeQQa9kIzXHbWiRrtjRUXk7VUKOe/A4qqzel9CFpbqpA8VgjTuGZvEm2KrsS5JOcfhWvSlRClKUClKUHy7gAknAHJPuA71Mejt/FtHusEeuzS3AB7hGbZGD/6aL+NaXVl+sNnKWTfvHhLHnHiPMRGiZ7jLMMnyGT5VJ6HfXWiW0cF9GZrdAFS5t0ZtnGds0eNwUe0BIM5AGQCaovbKzSGNI412ogCqMk4A7DJ5qf8ASVqDQ6VdMv3mQRL/AGpmWIf5q7mnda2E6hor2Bs+XiqG+qkhgfgRWb1LPFd3NnapIj/lfWJlVgxEcCsy7gDlQZjEMn3H5VBz2dhHFqESRxMDHZhGcN7ARZFESFcctneQcjhW4PlS1wx2qh3fnc4UH5LnGPxP41zUCp/R4Hlvbq4ckrGfV4B2AQLG0547kzAjJ5Hh4HxoK4LO0Ea7QScs7En3u5Y/xNBjekFM6Vfc4xbzN9VQsP4is2/67kR51it0kW1giuJWabaWR1LHwVCtuwoPJIGeK7PVyi6mt7DPsTB5bgDv6vGAAPhulaP5hWFT/TPT9q0q6ffQrJdWKKYZuV8W1D/kiMHJCn2WQ5GQO9VXpINSdvKU1+ZOwlsoZPm0c8iHHyDKPwqsqPv2C9QWpxy9ncoT8FliYf6/jURYUpSgUpSgUpSgUpSgUpXnDa7qlxd3SRti3tpzEfV0iNwBtVgSs+VYYOOMHg8Hig9EllVQSzBQO5JAA+ZNZGo9VwLazTwyxzeGpwqSK2XztVTg8ZcgfWomz6WinMk8Fwmpup5h1DcXQjug7CE9/vRHJx2qe6z1p4Lu2b7JS3KPEdhhjBndSfZW4jUjYrCIgYG7POMYFVQa+7RajpPr93vcvLM8SYEMbpF+SCIBuPtkgO5JO09uRXqNeQRdK6nqKXs8kccDXIQrDcIrjKhljMMiHxISi7SGI5Z29nzP7Z9Zavp0iLqVu3gmbMlyoWRRG6kNkx/dCthhgDjcMdqCj676dWOUailtHP4SbLmB0RhJbgliyBgQJUOWHvGRX7b6hFpk3i7Y00698N0lRAohlZFAV1AG2F1UEN5MTnGawoNKS7nvEFw3rZ8S5gu4JA6PbSDw1hYEsAqn2TGR7mHerD0eOk2j2efbUwKjBhnO0bGBBzkAgj6UFMrAgEHIPINfted2OjXNtfXcWmyokUSQSeqz7mhLzGXcIyPahGF4C5X4dsa8HVGoIcXGkSY/Xt54ph8TsYowHb3nv7qiO7q1zeSb4I7ZkDsEFyJYyqxHG98ZDrIF3bRtI3becZrUuLiO0tmdiRHBGSSSSdka+ZPJOB59zU4fSnYqSsq3MLD9GS0mz/7VI/jWfc6uutXEMFvvNpCyzXbvG8e8qcwwgOAWBYbm4xhRzzg1X36MXa5kvr+VSsk8ojVDj8nDFGpiXjs2H9r4itbrrSZXijubbHrNmxljz+mm0iaI/B04+YHbvX70EM280n/9bu9f6esyIP4KKpaiOlomsRXdvHPCcxyruUkYPuII8iDkfSp3V8fbth7/AFe7+WMxfxzXQ0Dp+V3vDbX0ttF61MFijihZAVCByu9SVBfccDAznjmtvR+kGiuhcz3ktzKsbRJvSJQqs4ZsBFGWJAGfdVVR0pSohSlKBSlKBSlKBU1oke3VNRH6y2cn4xyp/wDT+NUtTtkcaxdD9e1s2+e2W6B/xFBpanoMFxzJGC4+7IPZkT3FJBhlI+BrDvdJvoIikZj1CI94bsgSY93igFZP76Z7cmqylB5vHGlu2/N1pLL96Mr41hk8AkgGJR55Bj/Gt6HqO8j/AD9oJ4T2ubNvEVlI4PgEl8f2S1VDoCCCAQeCCMgg+R+FYFz0RBndbvLZuTktbPsU/wBqMgxtzz92qqEuetrWLVPEsYIW2QbJEEsVs0hlcMMLIFG6Mpggnd+VHGBXH0Jq+pKJ47JIJoY2MiQtIrBFmdmMYuoiY/EUnJTB4YcjtVP1B0u0gBurGDUR5yRqsNyB5d2w2Pg6/KupYagtkBHBqG3P3bS9tn8b47BGEkYfHa/nycUH1oXVyRX1w19E9i9wIFQT/my0SOGCzgeGc54BOe9ehVDfbVxqcZiXTImi3PHK91IpiEsZZXCRqpeQBgQG9n6U6D0aWyvLq2e5aWNYreVI/aEcRlkuFKxB2ZggEa4yaC5riupgkbseyqzH5AE1y1ndSSbbK5b3QzH8I2qIyPRgp+yLQnGXjLnHvkdn/wBaqKw+hoNmmWS+63gz8/CUn+NblBK+jWQvZM7HLPcXjH5+syD/AAAqqqS9FLZ0mBvN2nc/N55GP+NVtApSlApSlApSlApSlAqZjUfbbndz6lGCvv8A6RLgj5c/iKpqlJZQuvRj9eyfH9ycE/5hQVdKUoFKUoFYetRj1ywOBkSTDPntNtLn6ZC/wrcrG1f/AHux92+Yd+M+A5B/gR9aDoej3/d5+f8AjL7/ALqSuWLjWZMfp2cRPx2XEoH4bj+NcXQH5q7H/W3v/wAxNc2P9s9xzZ9vPi4/wqqoqwevpSulXpHcW838UIreqb9IYzp8i5x4j28f0e4iU/wJqI3bCIJFGoGAqKAPcAoGK+rqXZG7fqqx/AE1y11dVOIJT/y3/wApoMD0XLjR7L4xA8f1mY/61U1N+jdMaTZDGPyEfnnyqkoFKUoFKUoFKUoFKUoMb7Dn/aM/7q0/k1Omzki1603zvNvtbkAusS4w8RwPDRc+/mrusLqLpNLqSKZZpILiDeIpoyMqHxuDIwKup9xFVW7So2HVtWtSfWrWO6hXP5a0OJcDsWgcjJ94Q/IGtzp7qm2vkLW8m4qcOhBWRGHcOh9pTURrUpSgVh6//vOnnOP6RIMe8Gzue34A/StysjXfztl/5g/9rc0HQ6EGEux/1t52+Mma+8j7a+PqQ/D1ivjoZcC94x/Trr/MtfQP+2iP+iX/ALg1VUlSPpEnIFggxiW/tVb5Kxf/ABUVXVH9d+1c6Unmb0N9EhlJqIsKzepXIsrkjuIZiPmI2ruXd2kUbSSMFRFLMx8gBkmpDXL97m2uLhj4NpHBN4W/KPK7RSIXdWxtjAOFU+0Sc4GFyHa6b0WY2VsRfzAGGLAEVrgDYOBmIn8Sa0vsOf8AaM/7q0/k1+dFXQk060ZWDAwxjIIPIUA8j3EEfStqgxvsOf8AaM/7q0/k0+w5/wBoz/urT+TWzSgxvsOf9oz/ALq0/k0+w5/2jP8AurT+TWzSgxvsOf8AaM/7q0/k0+w5/wBoz/urT+TWzSgxvsOf9oz/ALq0/k18/wD67Ke+oXZPwNuB+AhwK26UClKUCp/qLoi2vGWQhop05S4hOyVT8WH3h8GyKoKUEWOpLvTyV1CMzW69r6FM4HvuIl5j/tKCvyqq0zVIbmJZYJFkjbs6nIOOD9QfKu0RmpTU+g1Enj2Mpsp85bw1/Iy4xgTRcKRx3GDyaCrrE6l+/ZnnIuk7eeYplP0wSfpWVb9eNbnw9Ug9UbOFnBL2sme22XHsHv7L47d60tfuFcWbowZTcwlWUggghxkHkEc+VUcHRB4vec/026+nK8f6/Wvx5VGtqpPL2ZwMd9s4PB+tZWldTWun+vG6mWPdezlF5LsGWIjai5ZvoK6d3NqVzfxX1tp+2OCOWJUuJhFJKsu07gm0lANo4bnntRVlqPUcUUogGZLhgGWBASxUnAZj2ROD7TEDg9zxU117dyJqGk+HA0xEly5jQoGO2ALwXZV4DE8kZxXbGt6we2lQKfe18p/yxk4rJ1CW/t7y3v72CJ4okmicWoeQwLJsPisW9qQeyQdijaCe9BvT9U3TKVg0u58XsPGMMcYP9ZxIcqOfuA/xrjseifFkS41GT1mdcER8+qxN/wAqI9yP13yT34rZ0LqS1vUL206SqDhtp5U+5lOCv1FaVREjddH3FvJJNptwsJkO5rWVN1uz+bALhoifMr3PlXynVGo2/N7pu5AMmWzk8bB47xNtfHc5GfL44sKUHS0fWYbuFZoJBJG3Zh8O4IPII9x5ru1GdCyRte6qYCDB48WCn3PG8EesbccZ3YyR3NWdApSlApSlApSlApSlApSlApSlBx3FskilXRXU8FWAIPzB4NRmp+i9MhrG6lscMrmOPDwblOdwibhX+IOPhVvSg81t+l7jS7iSdbb7TEh3eMzD12P2QCAX9l04/R2nntgVXaH1na3bmNHKTAZaCVGjlX35VgM4Oclcj41uVjdSdKxXqjcWjmjz4NxGSssTHzRhg4969iKDZpUlZdTSWciW2pOgLACG8GVimOSNsmQFim7Hbnac8HyqnW9jIyJEI94YY/HNBK9YejuO7zLbsba54PiRsyCXbyEm8MqxUn9IHcPL3Vg9MaXNP4ixahe2V1CQJrSaRbmOPPKlPFBZom7g7j5ira+6wsYeJLyBT+r4qFu2eFB3H8Kw+kma51K9vVRhAyQ28LMrIZPC3NIwVgDt3NgHzwaqu6YtZAwJLBv65iuB9Sgc8/3q6j9FXlwx9c1WV4icmC3jFuhGeFLgtJt8sbsn31ZUqI6umaVDbRLFBGsca9lUYHz+J+J5NdqlKBSlKBSlKBSmaUClKUClKUClKUClKUClKUHFdWqSoySIrowwyMoZSD3BB4Iqdk9GWlMcnT4OPcmB+A4P4VT0oOhpmg21sMQW8UQ/5caLkjjJwOT8TXfpSgUpSgUpSgVjdaXDR6beujFXS3uGVlJDKwicggjkEHnIrZrr6jYJPDJDIMpKjRuASMq6lWGR24JoPC7/AKGtE0e3vGurlXAglnbLkSLKYjIibsLuUSeyQ3JVhyQdvFpdlZTNIBYXzDdmMot43iQGGQxSKN3sb5Nn3m2lWHbBarh/QfaGIQ+u6h4KtvWL1hPDVsk5VDHgHk89+TXOnoehG7GpamNww2LtRkZJwcR8jJPHxNVXl1zrGkpC5heeK5ERdDvnYw3IIdUVuzBWUIHOBhmb4V/Rtk5MaEnJKqSfiQM15rH/APj5pu8M012/tZIaWLDc5IYiINg+eCDz3r06NAoAHAAAA+A7UH//2Q=="/>
          <p:cNvSpPr>
            <a:spLocks noChangeAspect="1" noChangeArrowheads="1"/>
          </p:cNvSpPr>
          <p:nvPr/>
        </p:nvSpPr>
        <p:spPr bwMode="auto">
          <a:xfrm>
            <a:off x="635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1" name="80 Imagen" descr="untitl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7544" y="3501008"/>
            <a:ext cx="1296144" cy="1800200"/>
          </a:xfrm>
          <a:prstGeom prst="rect">
            <a:avLst/>
          </a:prstGeom>
        </p:spPr>
      </p:pic>
      <p:pic>
        <p:nvPicPr>
          <p:cNvPr id="92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2555776" y="5805264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-1125475" y="-99392"/>
            <a:ext cx="77857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rgbClr val="C00000"/>
                </a:solidFill>
              </a:rPr>
              <a:t> </a:t>
            </a:r>
            <a:r>
              <a:rPr lang="es-ES" sz="4000" b="1" dirty="0" smtClean="0">
                <a:solidFill>
                  <a:srgbClr val="C00000"/>
                </a:solidFill>
              </a:rPr>
              <a:t>GARANTÍA REPARABLE</a:t>
            </a:r>
            <a:endParaRPr lang="es-ES" sz="4000" b="1" dirty="0">
              <a:solidFill>
                <a:srgbClr val="C00000"/>
              </a:solidFill>
            </a:endParaRPr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170420" y="117928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Flecha abajo"/>
          <p:cNvSpPr/>
          <p:nvPr/>
        </p:nvSpPr>
        <p:spPr>
          <a:xfrm rot="16200000">
            <a:off x="2117430" y="1622502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11560" y="141277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95536" y="206084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</a:t>
            </a:r>
          </a:p>
          <a:p>
            <a:pPr algn="ctr"/>
            <a:r>
              <a:rPr lang="es-ES" sz="1200" b="1" dirty="0" smtClean="0"/>
              <a:t>EN GRANTÍA</a:t>
            </a:r>
            <a:endParaRPr lang="es-ES" sz="1200" b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843808" y="1106742"/>
            <a:ext cx="1584176" cy="1575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91581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</a:t>
            </a:r>
            <a:endParaRPr lang="es-ES" sz="1200" b="1" dirty="0"/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6" y="1279793"/>
            <a:ext cx="1524000" cy="990600"/>
          </a:xfrm>
          <a:prstGeom prst="rect">
            <a:avLst/>
          </a:prstGeom>
        </p:spPr>
      </p:pic>
      <p:sp>
        <p:nvSpPr>
          <p:cNvPr id="29" name="28 Flecha abajo"/>
          <p:cNvSpPr/>
          <p:nvPr/>
        </p:nvSpPr>
        <p:spPr>
          <a:xfrm rot="16200000">
            <a:off x="4925742" y="1622502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6588224" y="3483006"/>
            <a:ext cx="216024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6372200" y="418531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TICKET DE</a:t>
            </a:r>
          </a:p>
          <a:p>
            <a:pPr algn="ctr"/>
            <a:r>
              <a:rPr lang="es-ES" sz="1200" b="1" dirty="0" smtClean="0"/>
              <a:t>COMPRA</a:t>
            </a:r>
            <a:endParaRPr lang="es-ES" sz="12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452320" y="42147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GARANTÍA</a:t>
            </a:r>
          </a:p>
          <a:p>
            <a:pPr algn="ctr"/>
            <a:r>
              <a:rPr lang="es-ES" sz="1200" b="1" dirty="0" smtClean="0"/>
              <a:t>SELLADA</a:t>
            </a:r>
            <a:endParaRPr lang="es-ES" sz="1200" b="1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5663268" y="1313765"/>
            <a:ext cx="2437123" cy="13681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6516216" y="1503171"/>
            <a:ext cx="190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RELLENAR RMA</a:t>
            </a:r>
          </a:p>
          <a:p>
            <a:r>
              <a:rPr lang="es-ES" sz="1200" b="1" dirty="0" smtClean="0"/>
              <a:t>· email</a:t>
            </a:r>
          </a:p>
          <a:p>
            <a:r>
              <a:rPr lang="es-ES" sz="1200" b="1" dirty="0" smtClean="0"/>
              <a:t>· fax</a:t>
            </a:r>
          </a:p>
          <a:p>
            <a:r>
              <a:rPr lang="es-ES" sz="1200" b="1" dirty="0" smtClean="0"/>
              <a:t>· correo</a:t>
            </a:r>
            <a:endParaRPr lang="es-ES" sz="1200" b="1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77" y="3621026"/>
            <a:ext cx="427627" cy="592099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0"/>
          <a:stretch/>
        </p:blipFill>
        <p:spPr>
          <a:xfrm>
            <a:off x="7736393" y="3573016"/>
            <a:ext cx="868055" cy="641774"/>
          </a:xfrm>
          <a:prstGeom prst="rect">
            <a:avLst/>
          </a:prstGeom>
        </p:spPr>
      </p:pic>
      <p:pic>
        <p:nvPicPr>
          <p:cNvPr id="40" name="39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16" y="1484784"/>
            <a:ext cx="660400" cy="914400"/>
          </a:xfrm>
          <a:prstGeom prst="rect">
            <a:avLst/>
          </a:prstGeom>
        </p:spPr>
      </p:pic>
      <p:sp>
        <p:nvSpPr>
          <p:cNvPr id="42" name="41 Flecha abajo"/>
          <p:cNvSpPr/>
          <p:nvPr/>
        </p:nvSpPr>
        <p:spPr>
          <a:xfrm>
            <a:off x="6647636" y="2852936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5184068" y="348300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7470322" y="4077072"/>
            <a:ext cx="27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Ó</a:t>
            </a:r>
            <a:endParaRPr lang="es-ES" sz="1200" b="1" dirty="0"/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08240"/>
            <a:ext cx="432048" cy="602593"/>
          </a:xfrm>
          <a:prstGeom prst="rect">
            <a:avLst/>
          </a:prstGeom>
        </p:spPr>
      </p:pic>
      <p:sp>
        <p:nvSpPr>
          <p:cNvPr id="46" name="45 CuadroTexto"/>
          <p:cNvSpPr txBox="1"/>
          <p:nvPr/>
        </p:nvSpPr>
        <p:spPr>
          <a:xfrm>
            <a:off x="5052899" y="421478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 </a:t>
            </a:r>
          </a:p>
          <a:p>
            <a:pPr algn="ctr"/>
            <a:r>
              <a:rPr lang="es-ES" sz="1200" b="1" dirty="0" smtClean="0"/>
              <a:t>DEFECTUOSO</a:t>
            </a:r>
            <a:endParaRPr lang="es-ES" sz="12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246186" y="3861048"/>
            <a:ext cx="27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+</a:t>
            </a:r>
            <a:endParaRPr lang="es-ES" sz="2400" b="1" dirty="0"/>
          </a:p>
        </p:txBody>
      </p:sp>
      <p:sp>
        <p:nvSpPr>
          <p:cNvPr id="48" name="47 Flecha abajo"/>
          <p:cNvSpPr>
            <a:spLocks noChangeAspect="1"/>
          </p:cNvSpPr>
          <p:nvPr/>
        </p:nvSpPr>
        <p:spPr>
          <a:xfrm rot="5400000">
            <a:off x="3646758" y="2858837"/>
            <a:ext cx="405848" cy="246266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73" y="4599622"/>
            <a:ext cx="1729544" cy="971839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76455"/>
            <a:ext cx="560364" cy="741923"/>
          </a:xfrm>
          <a:prstGeom prst="rect">
            <a:avLst/>
          </a:prstGeom>
        </p:spPr>
      </p:pic>
      <p:sp>
        <p:nvSpPr>
          <p:cNvPr id="51" name="50 Rectángulo redondeado"/>
          <p:cNvSpPr/>
          <p:nvPr/>
        </p:nvSpPr>
        <p:spPr>
          <a:xfrm>
            <a:off x="698054" y="3106805"/>
            <a:ext cx="1584176" cy="17161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751353" y="4399455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/>
              <a:t>SAT LEGON </a:t>
            </a:r>
            <a:endParaRPr lang="es-ES" sz="1100" b="1" dirty="0"/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2" y="3501008"/>
            <a:ext cx="1524000" cy="990600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69" y="3757700"/>
            <a:ext cx="497069" cy="431455"/>
          </a:xfrm>
          <a:prstGeom prst="rect">
            <a:avLst/>
          </a:prstGeom>
        </p:spPr>
      </p:pic>
      <p:sp>
        <p:nvSpPr>
          <p:cNvPr id="55" name="54 Flecha abajo"/>
          <p:cNvSpPr/>
          <p:nvPr/>
        </p:nvSpPr>
        <p:spPr>
          <a:xfrm>
            <a:off x="683568" y="4941168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55 Flecha abajo"/>
          <p:cNvSpPr/>
          <p:nvPr/>
        </p:nvSpPr>
        <p:spPr>
          <a:xfrm>
            <a:off x="1967116" y="4941168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467544" y="5499230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CuadroTexto"/>
          <p:cNvSpPr txBox="1"/>
          <p:nvPr/>
        </p:nvSpPr>
        <p:spPr>
          <a:xfrm>
            <a:off x="251520" y="620153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 REPARADO</a:t>
            </a:r>
          </a:p>
        </p:txBody>
      </p:sp>
      <p:sp>
        <p:nvSpPr>
          <p:cNvPr id="61" name="60 Rectángulo redondeado"/>
          <p:cNvSpPr/>
          <p:nvPr/>
        </p:nvSpPr>
        <p:spPr>
          <a:xfrm>
            <a:off x="1619672" y="5499230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1403648" y="620153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NUEVO </a:t>
            </a:r>
          </a:p>
          <a:p>
            <a:pPr algn="ctr"/>
            <a:r>
              <a:rPr lang="es-ES" sz="1200" b="1" dirty="0" smtClean="0"/>
              <a:t>PRODUCTO</a:t>
            </a:r>
            <a:endParaRPr lang="es-ES" sz="1200" b="1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6" y="5589240"/>
            <a:ext cx="482600" cy="6731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589240"/>
            <a:ext cx="482600" cy="673100"/>
          </a:xfrm>
          <a:prstGeom prst="rect">
            <a:avLst/>
          </a:prstGeom>
        </p:spPr>
      </p:pic>
      <p:sp>
        <p:nvSpPr>
          <p:cNvPr id="65" name="64 Flecha abajo"/>
          <p:cNvSpPr>
            <a:spLocks noChangeAspect="1"/>
          </p:cNvSpPr>
          <p:nvPr/>
        </p:nvSpPr>
        <p:spPr>
          <a:xfrm rot="16200000">
            <a:off x="3800211" y="4776854"/>
            <a:ext cx="405848" cy="2462669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5364088" y="62023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</a:t>
            </a:r>
            <a:endParaRPr lang="es-ES" sz="1200" b="1" dirty="0"/>
          </a:p>
        </p:txBody>
      </p:sp>
      <p:pic>
        <p:nvPicPr>
          <p:cNvPr id="68" name="6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68" y="5279716"/>
            <a:ext cx="1524000" cy="990600"/>
          </a:xfrm>
          <a:prstGeom prst="rect">
            <a:avLst/>
          </a:prstGeom>
        </p:spPr>
      </p:pic>
      <p:pic>
        <p:nvPicPr>
          <p:cNvPr id="69" name="Imagen 1" descr="Tenacta group colo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7308304" y="2852936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69 Rectángulo redondeado"/>
          <p:cNvSpPr/>
          <p:nvPr/>
        </p:nvSpPr>
        <p:spPr>
          <a:xfrm>
            <a:off x="7128284" y="2852936"/>
            <a:ext cx="1620180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7344307" y="29664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AUTORIZA</a:t>
            </a:r>
            <a:endParaRPr lang="es-ES" sz="1200" b="1" dirty="0"/>
          </a:p>
        </p:txBody>
      </p:sp>
      <p:pic>
        <p:nvPicPr>
          <p:cNvPr id="72" name="71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4" y="1340768"/>
            <a:ext cx="868411" cy="903545"/>
          </a:xfrm>
          <a:prstGeom prst="rect">
            <a:avLst/>
          </a:prstGeom>
        </p:spPr>
      </p:pic>
      <p:sp>
        <p:nvSpPr>
          <p:cNvPr id="73" name="72 Rectángulo redondeado"/>
          <p:cNvSpPr/>
          <p:nvPr/>
        </p:nvSpPr>
        <p:spPr>
          <a:xfrm>
            <a:off x="7524328" y="5427222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73 CuadroTexto"/>
          <p:cNvSpPr txBox="1"/>
          <p:nvPr/>
        </p:nvSpPr>
        <p:spPr>
          <a:xfrm>
            <a:off x="7308304" y="61295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CLIENTE </a:t>
            </a:r>
          </a:p>
          <a:p>
            <a:pPr algn="ctr"/>
            <a:r>
              <a:rPr lang="es-ES" sz="1200" b="1" dirty="0" smtClean="0"/>
              <a:t>SATISFECHO</a:t>
            </a:r>
            <a:endParaRPr lang="es-ES" sz="1200" b="1" dirty="0"/>
          </a:p>
        </p:txBody>
      </p:sp>
      <p:sp>
        <p:nvSpPr>
          <p:cNvPr id="76" name="75 Rectángulo redondeado"/>
          <p:cNvSpPr/>
          <p:nvPr/>
        </p:nvSpPr>
        <p:spPr>
          <a:xfrm>
            <a:off x="5333691" y="5051521"/>
            <a:ext cx="1584176" cy="1575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63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72" y="5427222"/>
            <a:ext cx="870964" cy="870964"/>
          </a:xfrm>
          <a:prstGeom prst="rect">
            <a:avLst/>
          </a:prstGeom>
        </p:spPr>
      </p:pic>
      <p:sp>
        <p:nvSpPr>
          <p:cNvPr id="78" name="77 Flecha abajo"/>
          <p:cNvSpPr/>
          <p:nvPr/>
        </p:nvSpPr>
        <p:spPr>
          <a:xfrm rot="16200000">
            <a:off x="7067980" y="5785068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2987824" y="2864997"/>
            <a:ext cx="1872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Se Evalúa si es rentable</a:t>
            </a: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eparar el producto.</a:t>
            </a: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En caso de no ser rentable  se  reemplaza por uno nuevo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66" name="65 Rectángulo redondeado"/>
          <p:cNvSpPr/>
          <p:nvPr/>
        </p:nvSpPr>
        <p:spPr>
          <a:xfrm>
            <a:off x="2987824" y="2780928"/>
            <a:ext cx="1872208" cy="107989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9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93798"/>
            <a:ext cx="599008" cy="524132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6516216" y="4046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b="1" dirty="0" smtClean="0">
                <a:solidFill>
                  <a:srgbClr val="C00000"/>
                </a:solidFill>
              </a:rPr>
              <a:t>SERVICIO POST VENTA</a:t>
            </a:r>
            <a:endParaRPr lang="es-ES" sz="1100" b="1" dirty="0">
              <a:solidFill>
                <a:srgbClr val="C00000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Título"/>
          <p:cNvSpPr txBox="1">
            <a:spLocks/>
          </p:cNvSpPr>
          <p:nvPr/>
        </p:nvSpPr>
        <p:spPr>
          <a:xfrm>
            <a:off x="-117363" y="-99392"/>
            <a:ext cx="6201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>
                <a:solidFill>
                  <a:srgbClr val="C00000"/>
                </a:solidFill>
              </a:rPr>
              <a:t>FUERA DE GARANTÍA</a:t>
            </a:r>
            <a:endParaRPr lang="es-ES" sz="4800" b="1" dirty="0">
              <a:solidFill>
                <a:srgbClr val="C00000"/>
              </a:solidFill>
            </a:endParaRPr>
          </a:p>
        </p:txBody>
      </p:sp>
      <p:sp>
        <p:nvSpPr>
          <p:cNvPr id="18" name="Rectángulo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025" name="Imagen 1" descr="Tenacta group colo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8100391" y="69076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Flecha abajo"/>
          <p:cNvSpPr/>
          <p:nvPr/>
        </p:nvSpPr>
        <p:spPr>
          <a:xfrm rot="16200000">
            <a:off x="2117430" y="1622502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11560" y="141277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95536" y="206084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</a:t>
            </a:r>
          </a:p>
          <a:p>
            <a:pPr algn="ctr"/>
            <a:r>
              <a:rPr lang="es-ES" sz="1200" b="1" dirty="0" smtClean="0"/>
              <a:t>SIN GRANTÍA</a:t>
            </a:r>
            <a:endParaRPr lang="es-ES" sz="1200" b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843808" y="1106742"/>
            <a:ext cx="1584176" cy="1575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915816" y="22158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</a:t>
            </a:r>
            <a:endParaRPr lang="es-ES" sz="1200" b="1" dirty="0"/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6" y="1279793"/>
            <a:ext cx="1524000" cy="990600"/>
          </a:xfrm>
          <a:prstGeom prst="rect">
            <a:avLst/>
          </a:prstGeom>
        </p:spPr>
      </p:pic>
      <p:sp>
        <p:nvSpPr>
          <p:cNvPr id="29" name="28 Flecha abajo"/>
          <p:cNvSpPr/>
          <p:nvPr/>
        </p:nvSpPr>
        <p:spPr>
          <a:xfrm rot="16200000">
            <a:off x="4925742" y="1622502"/>
            <a:ext cx="300628" cy="86409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5663268" y="1313765"/>
            <a:ext cx="2437123" cy="13681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6516216" y="1503171"/>
            <a:ext cx="190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RELLENAR RMA</a:t>
            </a:r>
          </a:p>
          <a:p>
            <a:r>
              <a:rPr lang="es-ES" sz="1200" b="1" dirty="0" smtClean="0"/>
              <a:t>· email</a:t>
            </a:r>
          </a:p>
          <a:p>
            <a:r>
              <a:rPr lang="es-ES" sz="1200" b="1" dirty="0" smtClean="0"/>
              <a:t>· fax</a:t>
            </a:r>
          </a:p>
          <a:p>
            <a:r>
              <a:rPr lang="es-ES" sz="1200" b="1" dirty="0" smtClean="0"/>
              <a:t>· correo</a:t>
            </a:r>
            <a:endParaRPr lang="es-ES" sz="1200" b="1" dirty="0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16" y="1484784"/>
            <a:ext cx="660400" cy="914400"/>
          </a:xfrm>
          <a:prstGeom prst="rect">
            <a:avLst/>
          </a:prstGeom>
        </p:spPr>
      </p:pic>
      <p:sp>
        <p:nvSpPr>
          <p:cNvPr id="42" name="41 Flecha abajo"/>
          <p:cNvSpPr/>
          <p:nvPr/>
        </p:nvSpPr>
        <p:spPr>
          <a:xfrm>
            <a:off x="6647636" y="2852936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6300192" y="348300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81" y="3608240"/>
            <a:ext cx="432048" cy="602593"/>
          </a:xfrm>
          <a:prstGeom prst="rect">
            <a:avLst/>
          </a:prstGeom>
        </p:spPr>
      </p:pic>
      <p:sp>
        <p:nvSpPr>
          <p:cNvPr id="46" name="45 CuadroTexto"/>
          <p:cNvSpPr txBox="1"/>
          <p:nvPr/>
        </p:nvSpPr>
        <p:spPr>
          <a:xfrm>
            <a:off x="6156176" y="421478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 </a:t>
            </a:r>
          </a:p>
          <a:p>
            <a:pPr algn="ctr"/>
            <a:r>
              <a:rPr lang="es-ES" sz="1200" b="1" dirty="0" smtClean="0"/>
              <a:t>DEFECTUOSO</a:t>
            </a:r>
            <a:endParaRPr lang="es-ES" sz="1200" b="1" dirty="0"/>
          </a:p>
        </p:txBody>
      </p:sp>
      <p:sp>
        <p:nvSpPr>
          <p:cNvPr id="48" name="47 Flecha abajo"/>
          <p:cNvSpPr>
            <a:spLocks noChangeAspect="1"/>
          </p:cNvSpPr>
          <p:nvPr/>
        </p:nvSpPr>
        <p:spPr>
          <a:xfrm rot="5400000">
            <a:off x="4436366" y="2573286"/>
            <a:ext cx="405848" cy="303377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52" y="4599622"/>
            <a:ext cx="1729544" cy="971839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87" y="4676455"/>
            <a:ext cx="560364" cy="741923"/>
          </a:xfrm>
          <a:prstGeom prst="rect">
            <a:avLst/>
          </a:prstGeom>
        </p:spPr>
      </p:pic>
      <p:sp>
        <p:nvSpPr>
          <p:cNvPr id="51" name="50 Rectángulo redondeado"/>
          <p:cNvSpPr/>
          <p:nvPr/>
        </p:nvSpPr>
        <p:spPr>
          <a:xfrm>
            <a:off x="1475656" y="3106805"/>
            <a:ext cx="1584176" cy="17161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1403648" y="44209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SAT LEGON </a:t>
            </a:r>
            <a:endParaRPr lang="es-ES" sz="1200" b="1" dirty="0"/>
          </a:p>
        </p:txBody>
      </p:sp>
      <p:pic>
        <p:nvPicPr>
          <p:cNvPr id="53" name="5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3501008"/>
            <a:ext cx="1524000" cy="990600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71" y="3757700"/>
            <a:ext cx="497069" cy="431455"/>
          </a:xfrm>
          <a:prstGeom prst="rect">
            <a:avLst/>
          </a:prstGeom>
        </p:spPr>
      </p:pic>
      <p:sp>
        <p:nvSpPr>
          <p:cNvPr id="55" name="54 Flecha abajo"/>
          <p:cNvSpPr/>
          <p:nvPr/>
        </p:nvSpPr>
        <p:spPr>
          <a:xfrm>
            <a:off x="2183140" y="4941168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1907704" y="5499230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CuadroTexto"/>
          <p:cNvSpPr txBox="1"/>
          <p:nvPr/>
        </p:nvSpPr>
        <p:spPr>
          <a:xfrm>
            <a:off x="1691680" y="620153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PRODUCTO REPARADO</a:t>
            </a:r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56" y="5589240"/>
            <a:ext cx="482600" cy="673100"/>
          </a:xfrm>
          <a:prstGeom prst="rect">
            <a:avLst/>
          </a:prstGeom>
        </p:spPr>
      </p:pic>
      <p:sp>
        <p:nvSpPr>
          <p:cNvPr id="65" name="64 Flecha abajo"/>
          <p:cNvSpPr>
            <a:spLocks noChangeAspect="1"/>
          </p:cNvSpPr>
          <p:nvPr/>
        </p:nvSpPr>
        <p:spPr>
          <a:xfrm rot="16200000">
            <a:off x="3975514" y="4952157"/>
            <a:ext cx="405848" cy="2112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5394485" y="62023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PUNTO DE VENTA</a:t>
            </a:r>
            <a:endParaRPr lang="es-ES" sz="1200" b="1" dirty="0"/>
          </a:p>
        </p:txBody>
      </p:sp>
      <p:pic>
        <p:nvPicPr>
          <p:cNvPr id="68" name="6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5" y="5279716"/>
            <a:ext cx="1524000" cy="990600"/>
          </a:xfrm>
          <a:prstGeom prst="rect">
            <a:avLst/>
          </a:prstGeom>
        </p:spPr>
      </p:pic>
      <p:pic>
        <p:nvPicPr>
          <p:cNvPr id="69" name="Imagen 1" descr="Tenacta group colo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3362" r="70358" b="-1"/>
          <a:stretch/>
        </p:blipFill>
        <p:spPr bwMode="auto">
          <a:xfrm>
            <a:off x="7259612" y="2884562"/>
            <a:ext cx="448618" cy="4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69 Rectángulo redondeado"/>
          <p:cNvSpPr/>
          <p:nvPr/>
        </p:nvSpPr>
        <p:spPr>
          <a:xfrm>
            <a:off x="7128284" y="2852936"/>
            <a:ext cx="1620180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CuadroTexto"/>
          <p:cNvSpPr txBox="1"/>
          <p:nvPr/>
        </p:nvSpPr>
        <p:spPr>
          <a:xfrm>
            <a:off x="7344307" y="29664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AUTORIZA</a:t>
            </a:r>
            <a:endParaRPr lang="es-ES" sz="1200" b="1" dirty="0"/>
          </a:p>
        </p:txBody>
      </p:sp>
      <p:pic>
        <p:nvPicPr>
          <p:cNvPr id="72" name="71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4" y="1340768"/>
            <a:ext cx="868411" cy="903545"/>
          </a:xfrm>
          <a:prstGeom prst="rect">
            <a:avLst/>
          </a:prstGeom>
        </p:spPr>
      </p:pic>
      <p:sp>
        <p:nvSpPr>
          <p:cNvPr id="73" name="72 Rectángulo redondeado"/>
          <p:cNvSpPr/>
          <p:nvPr/>
        </p:nvSpPr>
        <p:spPr>
          <a:xfrm>
            <a:off x="7596336" y="5373216"/>
            <a:ext cx="1080120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73 CuadroTexto"/>
          <p:cNvSpPr txBox="1"/>
          <p:nvPr/>
        </p:nvSpPr>
        <p:spPr>
          <a:xfrm>
            <a:off x="7380312" y="607552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CLIENTE </a:t>
            </a:r>
          </a:p>
          <a:p>
            <a:pPr algn="ctr"/>
            <a:r>
              <a:rPr lang="es-ES" sz="1200" b="1" dirty="0" smtClean="0"/>
              <a:t>SATISFECHO</a:t>
            </a:r>
            <a:endParaRPr lang="es-ES" sz="1200" b="1" dirty="0"/>
          </a:p>
        </p:txBody>
      </p:sp>
      <p:sp>
        <p:nvSpPr>
          <p:cNvPr id="76" name="75 Rectángulo redondeado"/>
          <p:cNvSpPr/>
          <p:nvPr/>
        </p:nvSpPr>
        <p:spPr>
          <a:xfrm>
            <a:off x="5364088" y="5051521"/>
            <a:ext cx="1584176" cy="1575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63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0" y="5373216"/>
            <a:ext cx="870964" cy="870964"/>
          </a:xfrm>
          <a:prstGeom prst="rect">
            <a:avLst/>
          </a:prstGeom>
        </p:spPr>
      </p:pic>
      <p:sp>
        <p:nvSpPr>
          <p:cNvPr id="78" name="77 Flecha abajo"/>
          <p:cNvSpPr/>
          <p:nvPr/>
        </p:nvSpPr>
        <p:spPr>
          <a:xfrm rot="16200000">
            <a:off x="7121986" y="5785068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563888" y="3041084"/>
            <a:ext cx="1872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</a:rPr>
              <a:t>Se elabora un presupuesto de reparación y/o de las piezas de recambio necesarias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66" name="65 Rectángulo redondeado"/>
          <p:cNvSpPr/>
          <p:nvPr/>
        </p:nvSpPr>
        <p:spPr>
          <a:xfrm>
            <a:off x="3563888" y="2969076"/>
            <a:ext cx="1872208" cy="94510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74 CuadroTexto"/>
          <p:cNvSpPr txBox="1"/>
          <p:nvPr/>
        </p:nvSpPr>
        <p:spPr>
          <a:xfrm>
            <a:off x="-33657" y="37930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PRESUPUESTO</a:t>
            </a:r>
          </a:p>
          <a:p>
            <a:pPr algn="ctr"/>
            <a:r>
              <a:rPr lang="es-ES" sz="1200" b="1" dirty="0" smtClean="0"/>
              <a:t>DE REPARACIÓN</a:t>
            </a:r>
            <a:endParaRPr lang="es-ES" sz="1200" b="1" dirty="0"/>
          </a:p>
        </p:txBody>
      </p:sp>
      <p:pic>
        <p:nvPicPr>
          <p:cNvPr id="77" name="7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0" y="3228753"/>
            <a:ext cx="427627" cy="592099"/>
          </a:xfrm>
          <a:prstGeom prst="rect">
            <a:avLst/>
          </a:prstGeom>
        </p:spPr>
      </p:pic>
      <p:sp>
        <p:nvSpPr>
          <p:cNvPr id="79" name="78 Rectángulo redondeado"/>
          <p:cNvSpPr/>
          <p:nvPr/>
        </p:nvSpPr>
        <p:spPr>
          <a:xfrm>
            <a:off x="107504" y="3140968"/>
            <a:ext cx="1224136" cy="117013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Flecha abajo"/>
          <p:cNvSpPr/>
          <p:nvPr/>
        </p:nvSpPr>
        <p:spPr>
          <a:xfrm>
            <a:off x="611560" y="4437112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81 Rectángulo redondeado"/>
          <p:cNvSpPr/>
          <p:nvPr/>
        </p:nvSpPr>
        <p:spPr>
          <a:xfrm>
            <a:off x="107504" y="5048450"/>
            <a:ext cx="1296144" cy="11389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CuadroTexto"/>
          <p:cNvSpPr txBox="1"/>
          <p:nvPr/>
        </p:nvSpPr>
        <p:spPr>
          <a:xfrm>
            <a:off x="35496" y="551897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EL CLIENTE AUTORIZA Y PAGA LA REPARACIÓN</a:t>
            </a:r>
          </a:p>
        </p:txBody>
      </p:sp>
      <p:sp>
        <p:nvSpPr>
          <p:cNvPr id="85" name="84 Flecha abajo"/>
          <p:cNvSpPr/>
          <p:nvPr/>
        </p:nvSpPr>
        <p:spPr>
          <a:xfrm rot="13474982">
            <a:off x="1537301" y="4829675"/>
            <a:ext cx="300628" cy="50405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/>
          <a:lstStyle/>
          <a:p>
            <a:r>
              <a:rPr lang="es-ES" dirty="0" smtClean="0"/>
              <a:t>RMA CAMBIO O REPARACION</a:t>
            </a:r>
            <a:endParaRPr lang="es-ES" dirty="0"/>
          </a:p>
        </p:txBody>
      </p:sp>
      <p:pic>
        <p:nvPicPr>
          <p:cNvPr id="6" name="Picture 2" descr="Logo TENACTA-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82880"/>
            <a:ext cx="155448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655471"/>
              </p:ext>
            </p:extLst>
          </p:nvPr>
        </p:nvGraphicFramePr>
        <p:xfrm>
          <a:off x="1459333" y="2132856"/>
          <a:ext cx="6027722" cy="4608551"/>
        </p:xfrm>
        <a:graphic>
          <a:graphicData uri="http://schemas.openxmlformats.org/drawingml/2006/table">
            <a:tbl>
              <a:tblPr/>
              <a:tblGrid>
                <a:gridCol w="533635">
                  <a:extLst>
                    <a:ext uri="{9D8B030D-6E8A-4147-A177-3AD203B41FA5}">
                      <a16:colId xmlns:a16="http://schemas.microsoft.com/office/drawing/2014/main" val="1763695148"/>
                    </a:ext>
                  </a:extLst>
                </a:gridCol>
                <a:gridCol w="718225">
                  <a:extLst>
                    <a:ext uri="{9D8B030D-6E8A-4147-A177-3AD203B41FA5}">
                      <a16:colId xmlns:a16="http://schemas.microsoft.com/office/drawing/2014/main" val="681900211"/>
                    </a:ext>
                  </a:extLst>
                </a:gridCol>
                <a:gridCol w="322194">
                  <a:extLst>
                    <a:ext uri="{9D8B030D-6E8A-4147-A177-3AD203B41FA5}">
                      <a16:colId xmlns:a16="http://schemas.microsoft.com/office/drawing/2014/main" val="156735159"/>
                    </a:ext>
                  </a:extLst>
                </a:gridCol>
                <a:gridCol w="416168">
                  <a:extLst>
                    <a:ext uri="{9D8B030D-6E8A-4147-A177-3AD203B41FA5}">
                      <a16:colId xmlns:a16="http://schemas.microsoft.com/office/drawing/2014/main" val="1422453184"/>
                    </a:ext>
                  </a:extLst>
                </a:gridCol>
                <a:gridCol w="315482">
                  <a:extLst>
                    <a:ext uri="{9D8B030D-6E8A-4147-A177-3AD203B41FA5}">
                      <a16:colId xmlns:a16="http://schemas.microsoft.com/office/drawing/2014/main" val="893344487"/>
                    </a:ext>
                  </a:extLst>
                </a:gridCol>
                <a:gridCol w="664526">
                  <a:extLst>
                    <a:ext uri="{9D8B030D-6E8A-4147-A177-3AD203B41FA5}">
                      <a16:colId xmlns:a16="http://schemas.microsoft.com/office/drawing/2014/main" val="1316608334"/>
                    </a:ext>
                  </a:extLst>
                </a:gridCol>
                <a:gridCol w="151029">
                  <a:extLst>
                    <a:ext uri="{9D8B030D-6E8A-4147-A177-3AD203B41FA5}">
                      <a16:colId xmlns:a16="http://schemas.microsoft.com/office/drawing/2014/main" val="2149648658"/>
                    </a:ext>
                  </a:extLst>
                </a:gridCol>
                <a:gridCol w="125857">
                  <a:extLst>
                    <a:ext uri="{9D8B030D-6E8A-4147-A177-3AD203B41FA5}">
                      <a16:colId xmlns:a16="http://schemas.microsoft.com/office/drawing/2014/main" val="1105157005"/>
                    </a:ext>
                  </a:extLst>
                </a:gridCol>
                <a:gridCol w="130892">
                  <a:extLst>
                    <a:ext uri="{9D8B030D-6E8A-4147-A177-3AD203B41FA5}">
                      <a16:colId xmlns:a16="http://schemas.microsoft.com/office/drawing/2014/main" val="3565291192"/>
                    </a:ext>
                  </a:extLst>
                </a:gridCol>
                <a:gridCol w="130892">
                  <a:extLst>
                    <a:ext uri="{9D8B030D-6E8A-4147-A177-3AD203B41FA5}">
                      <a16:colId xmlns:a16="http://schemas.microsoft.com/office/drawing/2014/main" val="3368379544"/>
                    </a:ext>
                  </a:extLst>
                </a:gridCol>
                <a:gridCol w="597402">
                  <a:extLst>
                    <a:ext uri="{9D8B030D-6E8A-4147-A177-3AD203B41FA5}">
                      <a16:colId xmlns:a16="http://schemas.microsoft.com/office/drawing/2014/main" val="717210420"/>
                    </a:ext>
                  </a:extLst>
                </a:gridCol>
                <a:gridCol w="483292">
                  <a:extLst>
                    <a:ext uri="{9D8B030D-6E8A-4147-A177-3AD203B41FA5}">
                      <a16:colId xmlns:a16="http://schemas.microsoft.com/office/drawing/2014/main" val="1642869076"/>
                    </a:ext>
                  </a:extLst>
                </a:gridCol>
                <a:gridCol w="422880">
                  <a:extLst>
                    <a:ext uri="{9D8B030D-6E8A-4147-A177-3AD203B41FA5}">
                      <a16:colId xmlns:a16="http://schemas.microsoft.com/office/drawing/2014/main" val="1314544307"/>
                    </a:ext>
                  </a:extLst>
                </a:gridCol>
                <a:gridCol w="599080">
                  <a:extLst>
                    <a:ext uri="{9D8B030D-6E8A-4147-A177-3AD203B41FA5}">
                      <a16:colId xmlns:a16="http://schemas.microsoft.com/office/drawing/2014/main" val="3230288012"/>
                    </a:ext>
                  </a:extLst>
                </a:gridCol>
                <a:gridCol w="416168">
                  <a:extLst>
                    <a:ext uri="{9D8B030D-6E8A-4147-A177-3AD203B41FA5}">
                      <a16:colId xmlns:a16="http://schemas.microsoft.com/office/drawing/2014/main" val="3961948598"/>
                    </a:ext>
                  </a:extLst>
                </a:gridCol>
              </a:tblGrid>
              <a:tr h="122598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Fecha notificación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FAX RMA: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b="1" i="0" u="none" strike="noStrike">
                          <a:effectLst/>
                          <a:latin typeface="Arial" panose="020B0604020202020204" pitchFamily="34" charset="0"/>
                        </a:rPr>
                        <a:t>932726105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983925"/>
                  </a:ext>
                </a:extLst>
              </a:tr>
              <a:tr h="175140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s-ES" sz="2100" b="1" i="0" u="none" strike="noStrike"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   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Fecha recepción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lourdes.noguera@tenacta.es</a:t>
                      </a:r>
                      <a:endParaRPr lang="es-ES" sz="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83690"/>
                  </a:ext>
                </a:extLst>
              </a:tr>
              <a:tr h="122598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Codigo Cliente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Usuario final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74159"/>
                  </a:ext>
                </a:extLst>
              </a:tr>
              <a:tr h="122598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Nombre Cliente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613342"/>
                  </a:ext>
                </a:extLst>
              </a:tr>
              <a:tr h="1050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1" i="0" u="none" strike="noStrike"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1" i="0" u="none" strike="noStrike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Dirección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431510"/>
                  </a:ext>
                </a:extLst>
              </a:tr>
              <a:tr h="105084"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solidFill>
                          <a:srgbClr val="8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solidFill>
                          <a:srgbClr val="333399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Población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93729"/>
                  </a:ext>
                </a:extLst>
              </a:tr>
              <a:tr h="103989"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s-ES" sz="1300" b="0" i="0" u="none" strike="noStrike">
                          <a:effectLst/>
                          <a:latin typeface="Tahoma" panose="020B0604030504040204" pitchFamily="34" charset="0"/>
                        </a:rPr>
                        <a:t>Numero Documento RMA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C.Postal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786358"/>
                  </a:ext>
                </a:extLst>
              </a:tr>
              <a:tr h="103989">
                <a:tc gridSpan="4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Persona Contacto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972126"/>
                  </a:ext>
                </a:extLst>
              </a:tr>
              <a:tr h="103989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ES" sz="1300" b="0" i="0" u="none" strike="noStrike">
                          <a:effectLst/>
                          <a:latin typeface="Tahoma" panose="020B060403050404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l" fontAlgn="b"/>
                      <a:r>
                        <a:rPr lang="es-ES" sz="1300" b="0" i="0" u="none" strike="noStrike"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Telefono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21228"/>
                  </a:ext>
                </a:extLst>
              </a:tr>
              <a:tr h="1039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Email</a:t>
                      </a: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s-E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012860"/>
                  </a:ext>
                </a:extLst>
              </a:tr>
              <a:tr h="100705"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solidFill>
                          <a:srgbClr val="8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solidFill>
                          <a:srgbClr val="333399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237177"/>
                  </a:ext>
                </a:extLst>
              </a:tr>
              <a:tr h="113841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Uds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Resp.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Resp.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36817"/>
                  </a:ext>
                </a:extLst>
              </a:tr>
              <a:tr h="21016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Referencia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Numero Serie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Uds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Descripción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Motivo Devolución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Recibidas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Recepción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Tramitación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76073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619188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161507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91148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21376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32805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761750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81709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42865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414988"/>
                  </a:ext>
                </a:extLst>
              </a:tr>
              <a:tr h="13682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0" i="0" u="none" strike="noStrike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420108"/>
                  </a:ext>
                </a:extLst>
              </a:tr>
              <a:tr h="87570">
                <a:tc>
                  <a:txBody>
                    <a:bodyPr/>
                    <a:lstStyle/>
                    <a:p>
                      <a:pPr algn="l" fontAlgn="b"/>
                      <a:endParaRPr lang="es-ES" sz="600" b="1" i="1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1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34129"/>
                  </a:ext>
                </a:extLst>
              </a:tr>
              <a:tr h="1751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1" i="0" u="none" strike="noStrike">
                          <a:effectLst/>
                          <a:latin typeface="Tahoma" panose="020B0604030504040204" pitchFamily="34" charset="0"/>
                        </a:rPr>
                        <a:t>Observaciones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Producto en garantía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97466"/>
                  </a:ext>
                </a:extLst>
              </a:tr>
              <a:tr h="105084">
                <a:tc rowSpan="4" gridSpan="6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PASA </a:t>
                      </a:r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UPS</a:t>
                      </a:r>
                      <a:r>
                        <a:rPr lang="es-ES" sz="700" b="1" i="0" u="none" strike="noStrike">
                          <a:effectLst/>
                          <a:latin typeface="Tahoma" panose="020B0604030504040204" pitchFamily="34" charset="0"/>
                        </a:rPr>
                        <a:t> A RETIRAR LA MERCANCIA:</a:t>
                      </a:r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   SAT LEGON C/TRAVESIA DEL SOCORRO 20 28701 SAN SEBATIAN DE LOS REYES</a:t>
                      </a:r>
                      <a:endParaRPr lang="es-ES" sz="700" b="1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Solicita cambio de producto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213273"/>
                  </a:ext>
                </a:extLst>
              </a:tr>
              <a:tr h="105084">
                <a:tc gridSpan="6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Solicita abono de producto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16890"/>
                  </a:ext>
                </a:extLst>
              </a:tr>
              <a:tr h="105084">
                <a:tc gridSpan="6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Solicita reparación de producto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27929"/>
                  </a:ext>
                </a:extLst>
              </a:tr>
              <a:tr h="105084">
                <a:tc gridSpan="6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369006"/>
                  </a:ext>
                </a:extLst>
              </a:tr>
              <a:tr h="105084"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770779"/>
                  </a:ext>
                </a:extLst>
              </a:tr>
              <a:tr h="9632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Comentarios para cumplimentar correctamente este 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600" b="1" i="0" u="none" strike="noStrike">
                          <a:effectLst/>
                          <a:latin typeface="Arial" panose="020B0604020202020204" pitchFamily="34" charset="0"/>
                        </a:rPr>
                        <a:t>Instrucciones de embalaje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59096"/>
                  </a:ext>
                </a:extLst>
              </a:tr>
              <a:tr h="17514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Por favor rellene todos lo campos, excepto los de fondo gris que son internos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Acompañe el producto de todo su embalaje accesorios y manuales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06104"/>
                  </a:ext>
                </a:extLst>
              </a:tr>
              <a:tr h="96327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Por favor indique el código correcto de producto dentro de la nomenclatura IMETEC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Anexe este documento con su numero de RMA a su documentación de envío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04888"/>
                  </a:ext>
                </a:extLst>
              </a:tr>
              <a:tr h="17514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Por favor cumplimente este formulario para ha solicitar su numero de 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Mantega el embalaje del producto en perfecto estado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96846"/>
                  </a:ext>
                </a:extLst>
              </a:tr>
              <a:tr h="9632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effectLst/>
                          <a:latin typeface="Arial" panose="020B0604020202020204" pitchFamily="34" charset="0"/>
                        </a:rPr>
                        <a:t>Teléfono contacto 93 272 59 78 - Fax 93 272 61 05 (Tenacta Group)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291177"/>
                  </a:ext>
                </a:extLst>
              </a:tr>
            </a:tbl>
          </a:graphicData>
        </a:graphic>
      </p:graphicFrame>
      <p:pic>
        <p:nvPicPr>
          <p:cNvPr id="12" name="Picture 2" descr="Logo TENACTA-small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98" y="2276872"/>
            <a:ext cx="678592" cy="40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2161" y="6937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/>
            </a:r>
            <a:br>
              <a:rPr lang="es-ES" sz="5400" dirty="0"/>
            </a:br>
            <a:r>
              <a:rPr lang="es-ES" sz="5400" dirty="0"/>
              <a:t>RMA </a:t>
            </a:r>
            <a:r>
              <a:rPr lang="es-ES" sz="5400" dirty="0" smtClean="0"/>
              <a:t>PUNTO </a:t>
            </a:r>
            <a:r>
              <a:rPr lang="es-ES" sz="5400" dirty="0"/>
              <a:t>DE VENTA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963" y="1935163"/>
            <a:ext cx="6986073" cy="43894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666</Words>
  <Application>Microsoft Office PowerPoint</Application>
  <PresentationFormat>Presentación en pantalla (4:3)</PresentationFormat>
  <Paragraphs>333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Tahoma</vt:lpstr>
      <vt:lpstr>Wingdings 2</vt:lpstr>
      <vt:lpstr>Flujo</vt:lpstr>
      <vt:lpstr>SERVICIO POST VENTA</vt:lpstr>
      <vt:lpstr> SAT LEGON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RMA CAMBIO O REPARACION</vt:lpstr>
      <vt:lpstr> RMA PUNTO DE VENTA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</dc:creator>
  <cp:lastModifiedBy>lourdes noguera</cp:lastModifiedBy>
  <cp:revision>78</cp:revision>
  <dcterms:created xsi:type="dcterms:W3CDTF">2010-07-05T10:07:25Z</dcterms:created>
  <dcterms:modified xsi:type="dcterms:W3CDTF">2024-10-29T16:39:03Z</dcterms:modified>
</cp:coreProperties>
</file>