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3"/>
  </p:sldMasterIdLst>
  <p:sldIdLst>
    <p:sldId id="256" r:id="rId4"/>
  </p:sldIdLst>
  <p:sldSz cx="40233600" cy="32918400"/>
  <p:notesSz cx="9144000" cy="6858000"/>
  <p:defaultTextStyle>
    <a:defPPr>
      <a:defRPr lang="en-US"/>
    </a:defPPr>
    <a:lvl1pPr marL="0" algn="l" defTabSz="4301092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50545" algn="l" defTabSz="4301092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01092" algn="l" defTabSz="4301092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51637" algn="l" defTabSz="4301092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02184" algn="l" defTabSz="4301092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752730" algn="l" defTabSz="4301092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03275" algn="l" defTabSz="4301092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053822" algn="l" defTabSz="4301092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04367" algn="l" defTabSz="4301092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26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0957"/>
    <a:srgbClr val="FFC9C9"/>
    <a:srgbClr val="DEC8EE"/>
    <a:srgbClr val="9ED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434" autoAdjust="0"/>
  </p:normalViewPr>
  <p:slideViewPr>
    <p:cSldViewPr snapToGrid="0">
      <p:cViewPr>
        <p:scale>
          <a:sx n="42" d="100"/>
          <a:sy n="42" d="100"/>
        </p:scale>
        <p:origin x="112" y="-1888"/>
      </p:cViewPr>
      <p:guideLst>
        <p:guide orient="horz" pos="10368"/>
        <p:guide pos="126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520" y="5387342"/>
            <a:ext cx="34198560" cy="11460480"/>
          </a:xfrm>
        </p:spPr>
        <p:txBody>
          <a:bodyPr anchor="b"/>
          <a:lstStyle>
            <a:lvl1pPr algn="ctr">
              <a:defRPr sz="2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17289782"/>
            <a:ext cx="30175200" cy="7947658"/>
          </a:xfrm>
        </p:spPr>
        <p:txBody>
          <a:bodyPr/>
          <a:lstStyle>
            <a:lvl1pPr marL="0" indent="0" algn="ctr">
              <a:buNone/>
              <a:defRPr sz="10560"/>
            </a:lvl1pPr>
            <a:lvl2pPr marL="2011680" indent="0" algn="ctr">
              <a:buNone/>
              <a:defRPr sz="8800"/>
            </a:lvl2pPr>
            <a:lvl3pPr marL="4023360" indent="0" algn="ctr">
              <a:buNone/>
              <a:defRPr sz="7920"/>
            </a:lvl3pPr>
            <a:lvl4pPr marL="6035040" indent="0" algn="ctr">
              <a:buNone/>
              <a:defRPr sz="7040"/>
            </a:lvl4pPr>
            <a:lvl5pPr marL="8046720" indent="0" algn="ctr">
              <a:buNone/>
              <a:defRPr sz="7040"/>
            </a:lvl5pPr>
            <a:lvl6pPr marL="10058400" indent="0" algn="ctr">
              <a:buNone/>
              <a:defRPr sz="7040"/>
            </a:lvl6pPr>
            <a:lvl7pPr marL="12070080" indent="0" algn="ctr">
              <a:buNone/>
              <a:defRPr sz="7040"/>
            </a:lvl7pPr>
            <a:lvl8pPr marL="14081760" indent="0" algn="ctr">
              <a:buNone/>
              <a:defRPr sz="7040"/>
            </a:lvl8pPr>
            <a:lvl9pPr marL="16093440" indent="0" algn="ctr">
              <a:buNone/>
              <a:defRPr sz="7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1BC7-D5A5-445F-BF4D-797F02B50EB4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2990-41B8-4C7F-B873-1D5366E1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0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1BC7-D5A5-445F-BF4D-797F02B50EB4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2990-41B8-4C7F-B873-1D5366E1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4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792172" y="1752600"/>
            <a:ext cx="867537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66062" y="1752600"/>
            <a:ext cx="2552319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1BC7-D5A5-445F-BF4D-797F02B50EB4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2990-41B8-4C7F-B873-1D5366E1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2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1BC7-D5A5-445F-BF4D-797F02B50EB4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2990-41B8-4C7F-B873-1D5366E1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1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5107" y="8206749"/>
            <a:ext cx="34701480" cy="13693138"/>
          </a:xfrm>
        </p:spPr>
        <p:txBody>
          <a:bodyPr anchor="b"/>
          <a:lstStyle>
            <a:lvl1pPr>
              <a:defRPr sz="2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5107" y="22029429"/>
            <a:ext cx="34701480" cy="7200898"/>
          </a:xfrm>
        </p:spPr>
        <p:txBody>
          <a:bodyPr/>
          <a:lstStyle>
            <a:lvl1pPr marL="0" indent="0">
              <a:buNone/>
              <a:defRPr sz="10560">
                <a:solidFill>
                  <a:schemeClr val="tx1"/>
                </a:solidFill>
              </a:defRPr>
            </a:lvl1pPr>
            <a:lvl2pPr marL="201168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2pPr>
            <a:lvl3pPr marL="4023360" indent="0">
              <a:buNone/>
              <a:defRPr sz="7920">
                <a:solidFill>
                  <a:schemeClr val="tx1">
                    <a:tint val="75000"/>
                  </a:schemeClr>
                </a:solidFill>
              </a:defRPr>
            </a:lvl3pPr>
            <a:lvl4pPr marL="603504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4pPr>
            <a:lvl5pPr marL="804672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5pPr>
            <a:lvl6pPr marL="1005840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6pPr>
            <a:lvl7pPr marL="1207008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7pPr>
            <a:lvl8pPr marL="1408176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8pPr>
            <a:lvl9pPr marL="1609344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1BC7-D5A5-445F-BF4D-797F02B50EB4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2990-41B8-4C7F-B873-1D5366E1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74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66060" y="8763000"/>
            <a:ext cx="170992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68260" y="8763000"/>
            <a:ext cx="170992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1BC7-D5A5-445F-BF4D-797F02B50EB4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2990-41B8-4C7F-B873-1D5366E1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5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0" y="1752607"/>
            <a:ext cx="3470148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1305" y="8069582"/>
            <a:ext cx="17020696" cy="3954778"/>
          </a:xfrm>
        </p:spPr>
        <p:txBody>
          <a:bodyPr anchor="b"/>
          <a:lstStyle>
            <a:lvl1pPr marL="0" indent="0">
              <a:buNone/>
              <a:defRPr sz="1056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20" b="1"/>
            </a:lvl3pPr>
            <a:lvl4pPr marL="6035040" indent="0">
              <a:buNone/>
              <a:defRPr sz="7040" b="1"/>
            </a:lvl4pPr>
            <a:lvl5pPr marL="8046720" indent="0">
              <a:buNone/>
              <a:defRPr sz="7040" b="1"/>
            </a:lvl5pPr>
            <a:lvl6pPr marL="10058400" indent="0">
              <a:buNone/>
              <a:defRPr sz="7040" b="1"/>
            </a:lvl6pPr>
            <a:lvl7pPr marL="12070080" indent="0">
              <a:buNone/>
              <a:defRPr sz="7040" b="1"/>
            </a:lvl7pPr>
            <a:lvl8pPr marL="14081760" indent="0">
              <a:buNone/>
              <a:defRPr sz="7040" b="1"/>
            </a:lvl8pPr>
            <a:lvl9pPr marL="16093440" indent="0">
              <a:buNone/>
              <a:defRPr sz="70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1305" y="12024360"/>
            <a:ext cx="17020696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368262" y="8069582"/>
            <a:ext cx="17104520" cy="3954778"/>
          </a:xfrm>
        </p:spPr>
        <p:txBody>
          <a:bodyPr anchor="b"/>
          <a:lstStyle>
            <a:lvl1pPr marL="0" indent="0">
              <a:buNone/>
              <a:defRPr sz="1056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20" b="1"/>
            </a:lvl3pPr>
            <a:lvl4pPr marL="6035040" indent="0">
              <a:buNone/>
              <a:defRPr sz="7040" b="1"/>
            </a:lvl4pPr>
            <a:lvl5pPr marL="8046720" indent="0">
              <a:buNone/>
              <a:defRPr sz="7040" b="1"/>
            </a:lvl5pPr>
            <a:lvl6pPr marL="10058400" indent="0">
              <a:buNone/>
              <a:defRPr sz="7040" b="1"/>
            </a:lvl6pPr>
            <a:lvl7pPr marL="12070080" indent="0">
              <a:buNone/>
              <a:defRPr sz="7040" b="1"/>
            </a:lvl7pPr>
            <a:lvl8pPr marL="14081760" indent="0">
              <a:buNone/>
              <a:defRPr sz="7040" b="1"/>
            </a:lvl8pPr>
            <a:lvl9pPr marL="16093440" indent="0">
              <a:buNone/>
              <a:defRPr sz="70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368262" y="12024360"/>
            <a:ext cx="17104520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1BC7-D5A5-445F-BF4D-797F02B50EB4}" type="datetimeFigureOut">
              <a:rPr lang="en-US" smtClean="0"/>
              <a:t>4/5/22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2990-41B8-4C7F-B873-1D5366E1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9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1BC7-D5A5-445F-BF4D-797F02B50EB4}" type="datetimeFigureOut">
              <a:rPr lang="en-US" smtClean="0"/>
              <a:t>4/5/22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2990-41B8-4C7F-B873-1D5366E1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2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1BC7-D5A5-445F-BF4D-797F02B50EB4}" type="datetimeFigureOut">
              <a:rPr lang="en-US" smtClean="0"/>
              <a:t>4/5/22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2990-41B8-4C7F-B873-1D5366E1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2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1" y="2194560"/>
            <a:ext cx="12976383" cy="7680960"/>
          </a:xfrm>
        </p:spPr>
        <p:txBody>
          <a:bodyPr anchor="b"/>
          <a:lstStyle>
            <a:lvl1pPr>
              <a:defRPr sz="14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4520" y="4739647"/>
            <a:ext cx="20368260" cy="23393400"/>
          </a:xfrm>
        </p:spPr>
        <p:txBody>
          <a:bodyPr/>
          <a:lstStyle>
            <a:lvl1pPr>
              <a:defRPr sz="14080"/>
            </a:lvl1pPr>
            <a:lvl2pPr>
              <a:defRPr sz="12320"/>
            </a:lvl2pPr>
            <a:lvl3pPr>
              <a:defRPr sz="1056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1301" y="9875520"/>
            <a:ext cx="12976383" cy="18295622"/>
          </a:xfrm>
        </p:spPr>
        <p:txBody>
          <a:bodyPr/>
          <a:lstStyle>
            <a:lvl1pPr marL="0" indent="0">
              <a:buNone/>
              <a:defRPr sz="7040"/>
            </a:lvl1pPr>
            <a:lvl2pPr marL="2011680" indent="0">
              <a:buNone/>
              <a:defRPr sz="6160"/>
            </a:lvl2pPr>
            <a:lvl3pPr marL="4023360" indent="0">
              <a:buNone/>
              <a:defRPr sz="5280"/>
            </a:lvl3pPr>
            <a:lvl4pPr marL="6035040" indent="0">
              <a:buNone/>
              <a:defRPr sz="4400"/>
            </a:lvl4pPr>
            <a:lvl5pPr marL="8046720" indent="0">
              <a:buNone/>
              <a:defRPr sz="4400"/>
            </a:lvl5pPr>
            <a:lvl6pPr marL="10058400" indent="0">
              <a:buNone/>
              <a:defRPr sz="4400"/>
            </a:lvl6pPr>
            <a:lvl7pPr marL="12070080" indent="0">
              <a:buNone/>
              <a:defRPr sz="4400"/>
            </a:lvl7pPr>
            <a:lvl8pPr marL="14081760" indent="0">
              <a:buNone/>
              <a:defRPr sz="4400"/>
            </a:lvl8pPr>
            <a:lvl9pPr marL="16093440" indent="0">
              <a:buNone/>
              <a:defRPr sz="4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1BC7-D5A5-445F-BF4D-797F02B50EB4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2990-41B8-4C7F-B873-1D5366E1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1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1" y="2194560"/>
            <a:ext cx="12976383" cy="7680960"/>
          </a:xfrm>
        </p:spPr>
        <p:txBody>
          <a:bodyPr anchor="b"/>
          <a:lstStyle>
            <a:lvl1pPr>
              <a:defRPr sz="14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04520" y="4739647"/>
            <a:ext cx="20368260" cy="23393400"/>
          </a:xfrm>
        </p:spPr>
        <p:txBody>
          <a:bodyPr anchor="t"/>
          <a:lstStyle>
            <a:lvl1pPr marL="0" indent="0">
              <a:buNone/>
              <a:defRPr sz="14080"/>
            </a:lvl1pPr>
            <a:lvl2pPr marL="2011680" indent="0">
              <a:buNone/>
              <a:defRPr sz="12320"/>
            </a:lvl2pPr>
            <a:lvl3pPr marL="4023360" indent="0">
              <a:buNone/>
              <a:defRPr sz="10560"/>
            </a:lvl3pPr>
            <a:lvl4pPr marL="6035040" indent="0">
              <a:buNone/>
              <a:defRPr sz="8800"/>
            </a:lvl4pPr>
            <a:lvl5pPr marL="8046720" indent="0">
              <a:buNone/>
              <a:defRPr sz="8800"/>
            </a:lvl5pPr>
            <a:lvl6pPr marL="10058400" indent="0">
              <a:buNone/>
              <a:defRPr sz="8800"/>
            </a:lvl6pPr>
            <a:lvl7pPr marL="12070080" indent="0">
              <a:buNone/>
              <a:defRPr sz="8800"/>
            </a:lvl7pPr>
            <a:lvl8pPr marL="14081760" indent="0">
              <a:buNone/>
              <a:defRPr sz="8800"/>
            </a:lvl8pPr>
            <a:lvl9pPr marL="16093440" indent="0">
              <a:buNone/>
              <a:defRPr sz="8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1301" y="9875520"/>
            <a:ext cx="12976383" cy="18295622"/>
          </a:xfrm>
        </p:spPr>
        <p:txBody>
          <a:bodyPr/>
          <a:lstStyle>
            <a:lvl1pPr marL="0" indent="0">
              <a:buNone/>
              <a:defRPr sz="7040"/>
            </a:lvl1pPr>
            <a:lvl2pPr marL="2011680" indent="0">
              <a:buNone/>
              <a:defRPr sz="6160"/>
            </a:lvl2pPr>
            <a:lvl3pPr marL="4023360" indent="0">
              <a:buNone/>
              <a:defRPr sz="5280"/>
            </a:lvl3pPr>
            <a:lvl4pPr marL="6035040" indent="0">
              <a:buNone/>
              <a:defRPr sz="4400"/>
            </a:lvl4pPr>
            <a:lvl5pPr marL="8046720" indent="0">
              <a:buNone/>
              <a:defRPr sz="4400"/>
            </a:lvl5pPr>
            <a:lvl6pPr marL="10058400" indent="0">
              <a:buNone/>
              <a:defRPr sz="4400"/>
            </a:lvl6pPr>
            <a:lvl7pPr marL="12070080" indent="0">
              <a:buNone/>
              <a:defRPr sz="4400"/>
            </a:lvl7pPr>
            <a:lvl8pPr marL="14081760" indent="0">
              <a:buNone/>
              <a:defRPr sz="4400"/>
            </a:lvl8pPr>
            <a:lvl9pPr marL="16093440" indent="0">
              <a:buNone/>
              <a:defRPr sz="4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1BC7-D5A5-445F-BF4D-797F02B50EB4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2990-41B8-4C7F-B873-1D5366E1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2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6060" y="1752607"/>
            <a:ext cx="347014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6060" y="8763000"/>
            <a:ext cx="347014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6060" y="30510487"/>
            <a:ext cx="90525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81BC7-D5A5-445F-BF4D-797F02B50EB4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27380" y="30510487"/>
            <a:ext cx="135788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414980" y="30510487"/>
            <a:ext cx="90525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52990-41B8-4C7F-B873-1D5366E1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8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023360" rtl="0" eaLnBrk="1" latinLnBrk="0" hangingPunct="1">
        <a:lnSpc>
          <a:spcPct val="90000"/>
        </a:lnSpc>
        <a:spcBef>
          <a:spcPct val="0"/>
        </a:spcBef>
        <a:buNone/>
        <a:defRPr sz="193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5840" indent="-1005840" algn="l" defTabSz="4023360" rtl="0" eaLnBrk="1" latinLnBrk="0" hangingPunct="1">
        <a:lnSpc>
          <a:spcPct val="90000"/>
        </a:lnSpc>
        <a:spcBef>
          <a:spcPts val="4400"/>
        </a:spcBef>
        <a:buFont typeface="Arial" panose="020B0604020202020204" pitchFamily="34" charset="0"/>
        <a:buChar char="•"/>
        <a:defRPr sz="12320" kern="1200">
          <a:solidFill>
            <a:schemeClr val="tx1"/>
          </a:solidFill>
          <a:latin typeface="+mn-lt"/>
          <a:ea typeface="+mn-ea"/>
          <a:cs typeface="+mn-cs"/>
        </a:defRPr>
      </a:lvl1pPr>
      <a:lvl2pPr marL="30175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10560" kern="1200">
          <a:solidFill>
            <a:schemeClr val="tx1"/>
          </a:solidFill>
          <a:latin typeface="+mn-lt"/>
          <a:ea typeface="+mn-ea"/>
          <a:cs typeface="+mn-cs"/>
        </a:defRPr>
      </a:lvl2pPr>
      <a:lvl3pPr marL="50292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70408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905256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106424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30759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50876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70992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1pPr>
      <a:lvl2pPr marL="20116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3pPr>
      <a:lvl4pPr marL="60350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804672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20700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40817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60934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6530" y="580958"/>
            <a:ext cx="39541878" cy="3618896"/>
          </a:xfrm>
          <a:solidFill>
            <a:srgbClr val="002060"/>
          </a:solidFill>
          <a:ln w="10160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sz="7700" dirty="0">
                <a:solidFill>
                  <a:schemeClr val="bg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Reinforcement Learning Applied to the Shoals Marine Laboratory Smart Grid</a:t>
            </a:r>
            <a:br>
              <a:rPr lang="en-US" sz="7700" dirty="0">
                <a:solidFill>
                  <a:schemeClr val="bg1"/>
                </a:solidFill>
                <a:latin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7700" dirty="0">
                <a:solidFill>
                  <a:schemeClr val="bg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Daniel Mattson, Dr. Marek Petrik</a:t>
            </a:r>
            <a:br>
              <a:rPr lang="en-US" sz="5134" dirty="0">
                <a:solidFill>
                  <a:schemeClr val="bg1"/>
                </a:solidFill>
                <a:latin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5134" i="1" dirty="0">
                <a:solidFill>
                  <a:schemeClr val="bg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Department of Computer Science, University of New Hampshire, Durham, NH 03824</a:t>
            </a:r>
            <a:endParaRPr lang="en-US" sz="8525" i="1" dirty="0">
              <a:solidFill>
                <a:schemeClr val="bg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34709" y="6067507"/>
            <a:ext cx="10005181" cy="764269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vert="horz" lIns="97785" tIns="48892" rIns="97785" bIns="48892" rtlCol="0" anchor="t">
            <a:normAutofit fontScale="85000" lnSpcReduction="20000"/>
          </a:bodyPr>
          <a:lstStyle>
            <a:lvl1pPr marL="0" indent="0" algn="ctr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None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2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8096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0120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416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3619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2200"/>
              </a:spcBef>
            </a:pPr>
            <a:r>
              <a:rPr lang="en-US" sz="4000" b="1" dirty="0">
                <a:latin typeface="Cambria" panose="02040503050406030204" pitchFamily="18" charset="0"/>
              </a:rPr>
              <a:t>Motivation:</a:t>
            </a:r>
          </a:p>
          <a:p>
            <a:pPr marL="571500" indent="-571500" algn="l">
              <a:spcBef>
                <a:spcPts val="22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latin typeface="Cambria" panose="02040503050406030204" pitchFamily="18" charset="0"/>
              </a:rPr>
              <a:t>The Shoals Marine Laboratory (SML) is a remote lab with an isolated power grid.</a:t>
            </a:r>
          </a:p>
          <a:p>
            <a:pPr marL="571500" indent="-571500" algn="l">
              <a:lnSpc>
                <a:spcPct val="100000"/>
              </a:lnSpc>
              <a:spcBef>
                <a:spcPts val="22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latin typeface="Cambria" panose="02040503050406030204" pitchFamily="18" charset="0"/>
              </a:rPr>
              <a:t>The island’s goal is to solely use renewable energy, with a diesel generator as backup.</a:t>
            </a:r>
          </a:p>
          <a:p>
            <a:pPr marL="571500" indent="-571500" algn="l">
              <a:lnSpc>
                <a:spcPct val="100000"/>
              </a:lnSpc>
              <a:spcBef>
                <a:spcPts val="22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latin typeface="Cambria" panose="02040503050406030204" pitchFamily="18" charset="0"/>
              </a:rPr>
              <a:t>Minimizing generator use and maximizing battery longevity is a complex task because of unpredictable environments and electricity demand.</a:t>
            </a:r>
          </a:p>
          <a:p>
            <a:pPr marL="571500" indent="-571500" algn="l">
              <a:lnSpc>
                <a:spcPct val="100000"/>
              </a:lnSpc>
              <a:spcBef>
                <a:spcPts val="22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latin typeface="Cambria" panose="02040503050406030204" pitchFamily="18" charset="0"/>
              </a:rPr>
              <a:t>Reinforcement learning (RL) can be applied to this problem to improve generator usage beyond the intuitive policy the SML currently uses.</a:t>
            </a:r>
          </a:p>
          <a:p>
            <a:pPr marL="571500" indent="-571500" algn="l">
              <a:lnSpc>
                <a:spcPct val="100000"/>
              </a:lnSpc>
              <a:spcBef>
                <a:spcPts val="22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latin typeface="Cambria" panose="02040503050406030204" pitchFamily="18" charset="0"/>
              </a:rPr>
              <a:t>Different underlying RL models are compared and evaluated in this project, with the _____ approximation providing the best results.</a:t>
            </a:r>
            <a:endParaRPr lang="en-US" sz="3392" dirty="0">
              <a:latin typeface="Cambria" panose="02040503050406030204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38799" y="14001320"/>
            <a:ext cx="10005181" cy="83706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vert="horz" lIns="97785" tIns="48892" rIns="97785" bIns="48892" rtlCol="0" anchor="ctr">
            <a:normAutofit lnSpcReduction="10000"/>
          </a:bodyPr>
          <a:lstStyle>
            <a:lvl1pPr marL="0" indent="0" algn="ctr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None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2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8096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0120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416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3619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775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sz="5317" dirty="0">
                <a:solidFill>
                  <a:schemeClr val="bg1"/>
                </a:solidFill>
                <a:latin typeface="Cambria" panose="02040503050406030204" pitchFamily="18" charset="0"/>
              </a:rPr>
              <a:t>Reinforcement Learning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38799" y="23085639"/>
            <a:ext cx="10005181" cy="7730100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7785" tIns="48892" rIns="97785" bIns="48892" rtlCol="0" anchor="t">
            <a:normAutofit/>
          </a:bodyPr>
          <a:lstStyle>
            <a:lvl1pPr marL="0" indent="0" algn="ctr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None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2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8096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0120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416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3619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Cambria" panose="02040503050406030204" pitchFamily="18" charset="0"/>
              </a:rPr>
              <a:t>All data used in this project was taken from the public SML website.</a:t>
            </a:r>
          </a:p>
          <a:p>
            <a:pPr marL="457200" indent="-457200" algn="l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Cambria" panose="02040503050406030204" pitchFamily="18" charset="0"/>
              </a:rPr>
              <a:t>Key variables to consider were the energy produced by solar, wind, and the generators on the island, along with the power usage from the battery storage.</a:t>
            </a:r>
          </a:p>
          <a:p>
            <a:pPr marL="457200" indent="-457200" algn="l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Char char="•"/>
            </a:pPr>
            <a:endParaRPr lang="en-US" sz="3600" dirty="0">
              <a:latin typeface="Cambria" panose="02040503050406030204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Char char="•"/>
            </a:pPr>
            <a:endParaRPr lang="en-US" sz="3600" dirty="0">
              <a:latin typeface="Cambria" panose="02040503050406030204" pitchFamily="18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1242820" y="4730558"/>
            <a:ext cx="18004967" cy="6424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vert="horz" lIns="97785" tIns="48892" rIns="97785" bIns="48892" rtlCol="0" anchor="ctr">
            <a:normAutofit fontScale="92500" lnSpcReduction="10000"/>
          </a:bodyPr>
          <a:lstStyle>
            <a:lvl1pPr marL="0" indent="0" algn="ctr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None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2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8096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0120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416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3619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675" dirty="0">
                <a:solidFill>
                  <a:schemeClr val="bg1"/>
                </a:solidFill>
                <a:latin typeface="Cambria" panose="02040503050406030204" pitchFamily="18" charset="0"/>
              </a:rPr>
              <a:t>Value Function Approximations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29923950" y="15266113"/>
            <a:ext cx="10005181" cy="645747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vert="horz" lIns="97785" tIns="48892" rIns="97785" bIns="48892" rtlCol="0" anchor="t">
            <a:normAutofit/>
          </a:bodyPr>
          <a:lstStyle>
            <a:lvl1pPr marL="0" indent="0" algn="ctr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None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2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8096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0120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416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3619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3392" dirty="0">
                <a:latin typeface="Cambria" panose="02040503050406030204" pitchFamily="18" charset="0"/>
              </a:rPr>
              <a:t>List your conclusions text here.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346530" y="4698698"/>
            <a:ext cx="10005181" cy="83706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vert="horz" lIns="97785" tIns="48892" rIns="97785" bIns="48892" rtlCol="0" anchor="ctr">
            <a:normAutofit/>
          </a:bodyPr>
          <a:lstStyle>
            <a:lvl1pPr marL="0" indent="0" algn="ctr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None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2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8096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0120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416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3619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317" dirty="0">
                <a:solidFill>
                  <a:schemeClr val="bg1"/>
                </a:solidFill>
                <a:latin typeface="Cambria" panose="02040503050406030204" pitchFamily="18" charset="0"/>
              </a:rPr>
              <a:t>Abstract</a:t>
            </a: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29875498" y="4655819"/>
            <a:ext cx="10005181" cy="83706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vert="horz" lIns="97785" tIns="48892" rIns="97785" bIns="48892" rtlCol="0" anchor="ctr">
            <a:normAutofit/>
          </a:bodyPr>
          <a:lstStyle>
            <a:lvl1pPr marL="0" indent="0" algn="ctr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None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2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8096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0120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416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3619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317" dirty="0">
                <a:solidFill>
                  <a:schemeClr val="bg1"/>
                </a:solidFill>
                <a:latin typeface="Cambria" panose="02040503050406030204" pitchFamily="18" charset="0"/>
              </a:rPr>
              <a:t>Results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1242819" y="6067506"/>
            <a:ext cx="18004968" cy="6502879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7785" tIns="48892" rIns="97785" bIns="48892" rtlCol="0" anchor="ctr">
            <a:normAutofit/>
          </a:bodyPr>
          <a:lstStyle>
            <a:lvl1pPr marL="0" indent="0" algn="ctr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None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2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8096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0120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416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3619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392" dirty="0">
              <a:latin typeface="Cambria" panose="02040503050406030204" pitchFamily="18" charset="0"/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29785191" y="13884601"/>
            <a:ext cx="10005181" cy="83706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vert="horz" lIns="97785" tIns="48892" rIns="97785" bIns="48892" rtlCol="0" anchor="ctr">
            <a:normAutofit/>
          </a:bodyPr>
          <a:lstStyle>
            <a:lvl1pPr marL="0" indent="0" algn="ctr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None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2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8096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0120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416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3619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317" dirty="0">
                <a:solidFill>
                  <a:schemeClr val="bg1"/>
                </a:solidFill>
                <a:latin typeface="Cambria" panose="02040503050406030204" pitchFamily="18" charset="0"/>
              </a:rPr>
              <a:t>Conclusions</a:t>
            </a: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29875498" y="22045222"/>
            <a:ext cx="10005181" cy="58082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vert="horz" lIns="97785" tIns="48892" rIns="97785" bIns="48892" rtlCol="0" anchor="ctr">
            <a:normAutofit fontScale="92500" lnSpcReduction="20000"/>
          </a:bodyPr>
          <a:lstStyle>
            <a:lvl1pPr marL="0" indent="0" algn="ctr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None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2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8096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0120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416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3619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308" dirty="0">
                <a:solidFill>
                  <a:schemeClr val="bg1"/>
                </a:solidFill>
                <a:latin typeface="Cambria" panose="02040503050406030204" pitchFamily="18" charset="0"/>
              </a:rPr>
              <a:t>Acknowledgements</a:t>
            </a: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29924135" y="6068520"/>
            <a:ext cx="10005181" cy="645475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vert="horz" lIns="97785" tIns="48892" rIns="97785" bIns="48892" rtlCol="0" anchor="t">
            <a:normAutofit/>
          </a:bodyPr>
          <a:lstStyle>
            <a:lvl1pPr marL="0" indent="0" algn="ctr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None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2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8096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0120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416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3619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3392" dirty="0">
                <a:latin typeface="Cambria" panose="02040503050406030204" pitchFamily="18" charset="0"/>
              </a:rPr>
              <a:t>List your results text here</a:t>
            </a: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11114987" y="14001322"/>
            <a:ext cx="18004967" cy="79596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vert="horz" lIns="97785" tIns="48892" rIns="97785" bIns="48892" rtlCol="0" anchor="ctr">
            <a:normAutofit/>
          </a:bodyPr>
          <a:lstStyle>
            <a:lvl1pPr marL="0" indent="0" algn="ctr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None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2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8096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0120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416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3619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675" dirty="0">
                <a:solidFill>
                  <a:schemeClr val="bg1"/>
                </a:solidFill>
                <a:latin typeface="Cambria" panose="02040503050406030204" pitchFamily="18" charset="0"/>
              </a:rPr>
              <a:t> Policy Evaluations</a:t>
            </a:r>
          </a:p>
        </p:txBody>
      </p:sp>
      <p:sp>
        <p:nvSpPr>
          <p:cNvPr id="33" name="Subtitle 2"/>
          <p:cNvSpPr txBox="1">
            <a:spLocks/>
          </p:cNvSpPr>
          <p:nvPr/>
        </p:nvSpPr>
        <p:spPr>
          <a:xfrm>
            <a:off x="11287919" y="23085640"/>
            <a:ext cx="18004967" cy="7741388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7785" tIns="48892" rIns="97785" bIns="48892" rtlCol="0" anchor="ctr">
            <a:normAutofit/>
          </a:bodyPr>
          <a:lstStyle>
            <a:lvl1pPr marL="0" indent="0" algn="ctr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None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2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8096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0120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416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3619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392" dirty="0">
              <a:latin typeface="Cambria" panose="02040503050406030204" pitchFamily="18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20002379" y="6410638"/>
            <a:ext cx="54509" cy="52222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2957523" y="6298187"/>
            <a:ext cx="5438999" cy="663061"/>
          </a:xfrm>
          <a:prstGeom prst="rect">
            <a:avLst/>
          </a:prstGeom>
          <a:noFill/>
        </p:spPr>
        <p:txBody>
          <a:bodyPr wrap="square" lIns="97785" tIns="48892" rIns="97785" bIns="48892" rtlCol="0">
            <a:spAutoFit/>
          </a:bodyPr>
          <a:lstStyle/>
          <a:p>
            <a:r>
              <a:rPr lang="en-US" sz="3667" dirty="0">
                <a:latin typeface="Cambria" panose="02040503050406030204" pitchFamily="18" charset="0"/>
              </a:rPr>
              <a:t>Image #1 Sub-Title Here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1102883" y="10752647"/>
            <a:ext cx="7711979" cy="437293"/>
          </a:xfrm>
          <a:prstGeom prst="rect">
            <a:avLst/>
          </a:prstGeom>
          <a:noFill/>
        </p:spPr>
        <p:txBody>
          <a:bodyPr wrap="square" lIns="97785" tIns="48892" rIns="97785" bIns="48892" rtlCol="0">
            <a:spAutoFit/>
          </a:bodyPr>
          <a:lstStyle/>
          <a:p>
            <a:r>
              <a:rPr lang="en-US" sz="2200" dirty="0">
                <a:latin typeface="Cambria" panose="02040503050406030204" pitchFamily="18" charset="0"/>
              </a:rPr>
              <a:t>Image #2 Caption Here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769524" y="10541837"/>
            <a:ext cx="7783436" cy="437293"/>
          </a:xfrm>
          <a:prstGeom prst="rect">
            <a:avLst/>
          </a:prstGeom>
          <a:noFill/>
        </p:spPr>
        <p:txBody>
          <a:bodyPr wrap="square" lIns="97785" tIns="48892" rIns="97785" bIns="48892" rtlCol="0">
            <a:spAutoFit/>
          </a:bodyPr>
          <a:lstStyle/>
          <a:p>
            <a:r>
              <a:rPr lang="en-US" sz="2200" dirty="0">
                <a:latin typeface="Cambria" panose="02040503050406030204" pitchFamily="18" charset="0"/>
              </a:rPr>
              <a:t>Image #1 Caption Here</a:t>
            </a:r>
          </a:p>
        </p:txBody>
      </p:sp>
      <p:cxnSp>
        <p:nvCxnSpPr>
          <p:cNvPr id="75" name="Straight Connector 74"/>
          <p:cNvCxnSpPr/>
          <p:nvPr/>
        </p:nvCxnSpPr>
        <p:spPr>
          <a:xfrm>
            <a:off x="20117469" y="23916356"/>
            <a:ext cx="0" cy="60649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Subtitle 2"/>
          <p:cNvSpPr txBox="1">
            <a:spLocks/>
          </p:cNvSpPr>
          <p:nvPr/>
        </p:nvSpPr>
        <p:spPr>
          <a:xfrm>
            <a:off x="11305713" y="15266113"/>
            <a:ext cx="18004967" cy="6457478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7785" tIns="48892" rIns="97785" bIns="48892" rtlCol="0" anchor="ctr">
            <a:normAutofit/>
          </a:bodyPr>
          <a:lstStyle>
            <a:lvl1pPr marL="0" indent="0" algn="ctr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None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2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8096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0120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416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3619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392" dirty="0">
              <a:latin typeface="Cambria" panose="02040503050406030204" pitchFamily="18" charset="0"/>
            </a:endParaRPr>
          </a:p>
        </p:txBody>
      </p:sp>
      <p:cxnSp>
        <p:nvCxnSpPr>
          <p:cNvPr id="159" name="Straight Connector 158"/>
          <p:cNvCxnSpPr/>
          <p:nvPr/>
        </p:nvCxnSpPr>
        <p:spPr>
          <a:xfrm>
            <a:off x="20002379" y="15994616"/>
            <a:ext cx="35498" cy="52220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Subtitle 2"/>
          <p:cNvSpPr txBox="1">
            <a:spLocks/>
          </p:cNvSpPr>
          <p:nvPr/>
        </p:nvSpPr>
        <p:spPr>
          <a:xfrm>
            <a:off x="29839644" y="26948809"/>
            <a:ext cx="10005181" cy="384006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vert="horz" lIns="97785" tIns="48892" rIns="97785" bIns="48892" rtlCol="0" anchor="t">
            <a:normAutofit/>
          </a:bodyPr>
          <a:lstStyle>
            <a:lvl1pPr marL="0" indent="0" algn="ctr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None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2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8096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0120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416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3619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3392" dirty="0">
                <a:latin typeface="Cambria" panose="02040503050406030204" pitchFamily="18" charset="0"/>
              </a:rPr>
              <a:t>List your references here.</a:t>
            </a:r>
          </a:p>
          <a:p>
            <a:pPr algn="l">
              <a:spcBef>
                <a:spcPts val="0"/>
              </a:spcBef>
            </a:pPr>
            <a:endParaRPr lang="en-US" sz="3392" dirty="0">
              <a:latin typeface="Cambria" panose="02040503050406030204" pitchFamily="18" charset="0"/>
            </a:endParaRPr>
          </a:p>
          <a:p>
            <a:pPr algn="l"/>
            <a:endParaRPr lang="en-US" sz="3392" dirty="0">
              <a:latin typeface="Cambria" panose="02040503050406030204" pitchFamily="18" charset="0"/>
            </a:endParaRPr>
          </a:p>
        </p:txBody>
      </p:sp>
      <p:sp>
        <p:nvSpPr>
          <p:cNvPr id="93" name="Subtitle 2"/>
          <p:cNvSpPr txBox="1">
            <a:spLocks/>
          </p:cNvSpPr>
          <p:nvPr/>
        </p:nvSpPr>
        <p:spPr>
          <a:xfrm>
            <a:off x="29875498" y="25917868"/>
            <a:ext cx="10005181" cy="58082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vert="horz" lIns="97785" tIns="48892" rIns="97785" bIns="48892" rtlCol="0" anchor="ctr">
            <a:normAutofit fontScale="92500" lnSpcReduction="20000"/>
          </a:bodyPr>
          <a:lstStyle>
            <a:lvl1pPr marL="0" indent="0" algn="ctr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None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2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8096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0120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416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3619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308" dirty="0">
                <a:solidFill>
                  <a:schemeClr val="bg1"/>
                </a:solidFill>
                <a:latin typeface="Cambria" panose="02040503050406030204" pitchFamily="18" charset="0"/>
              </a:rPr>
              <a:t>References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236180" y="12570386"/>
            <a:ext cx="5185951" cy="507762"/>
          </a:xfrm>
          <a:prstGeom prst="rect">
            <a:avLst/>
          </a:prstGeom>
          <a:noFill/>
        </p:spPr>
        <p:txBody>
          <a:bodyPr wrap="square" lIns="97785" tIns="48892" rIns="97785" bIns="48892" rtlCol="0">
            <a:spAutoFit/>
          </a:bodyPr>
          <a:lstStyle/>
          <a:p>
            <a:endParaRPr lang="en-US" sz="2658" dirty="0">
              <a:latin typeface="Cambria" panose="02040503050406030204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1742653" y="6299835"/>
            <a:ext cx="6220327" cy="663061"/>
          </a:xfrm>
          <a:prstGeom prst="rect">
            <a:avLst/>
          </a:prstGeom>
          <a:noFill/>
        </p:spPr>
        <p:txBody>
          <a:bodyPr wrap="square" lIns="97785" tIns="48892" rIns="97785" bIns="48892" rtlCol="0">
            <a:spAutoFit/>
          </a:bodyPr>
          <a:lstStyle/>
          <a:p>
            <a:r>
              <a:rPr lang="en-US" sz="3667" dirty="0">
                <a:latin typeface="Cambria" panose="02040503050406030204" pitchFamily="18" charset="0"/>
              </a:rPr>
              <a:t>Image #2 Sub-Title Here</a:t>
            </a:r>
          </a:p>
        </p:txBody>
      </p:sp>
      <p:sp>
        <p:nvSpPr>
          <p:cNvPr id="98" name="Subtitle 2"/>
          <p:cNvSpPr txBox="1">
            <a:spLocks/>
          </p:cNvSpPr>
          <p:nvPr/>
        </p:nvSpPr>
        <p:spPr>
          <a:xfrm>
            <a:off x="338799" y="21957462"/>
            <a:ext cx="10005181" cy="83706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vert="horz" lIns="97785" tIns="48892" rIns="97785" bIns="48892" rtlCol="0" anchor="ctr">
            <a:normAutofit lnSpcReduction="10000"/>
          </a:bodyPr>
          <a:lstStyle>
            <a:lvl1pPr marL="0" indent="0" algn="ctr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None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2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8096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0120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416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3619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775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sz="5317" dirty="0">
                <a:solidFill>
                  <a:schemeClr val="bg1"/>
                </a:solidFill>
                <a:latin typeface="Cambria" panose="02040503050406030204" pitchFamily="18" charset="0"/>
              </a:rPr>
              <a:t>Data and Modeling</a:t>
            </a:r>
          </a:p>
        </p:txBody>
      </p:sp>
      <p:sp>
        <p:nvSpPr>
          <p:cNvPr id="99" name="Subtitle 2"/>
          <p:cNvSpPr txBox="1">
            <a:spLocks/>
          </p:cNvSpPr>
          <p:nvPr/>
        </p:nvSpPr>
        <p:spPr>
          <a:xfrm>
            <a:off x="338799" y="15064425"/>
            <a:ext cx="10005181" cy="6659164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7785" tIns="48892" rIns="97785" bIns="48892" rtlCol="0" anchor="t">
            <a:normAutofit/>
          </a:bodyPr>
          <a:lstStyle>
            <a:lvl1pPr marL="0" indent="0" algn="ctr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None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2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8096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0120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416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3619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Cambria" panose="02040503050406030204" pitchFamily="18" charset="0"/>
              </a:rPr>
              <a:t>RL is a machine learning technique where an intelligent agent takes actions in an environment to maximize its notion of cumulative reward.</a:t>
            </a:r>
          </a:p>
          <a:p>
            <a:pPr marL="457200" indent="-457200" algn="l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Cambria" panose="02040503050406030204" pitchFamily="18" charset="0"/>
              </a:rPr>
              <a:t>The environment is modeled as a set of possible states and actions, and the agent receives a reward for each action it performs.</a:t>
            </a:r>
          </a:p>
          <a:p>
            <a:pPr algn="l">
              <a:lnSpc>
                <a:spcPct val="100000"/>
              </a:lnSpc>
              <a:spcBef>
                <a:spcPts val="1600"/>
              </a:spcBef>
            </a:pPr>
            <a:endParaRPr lang="en-US" sz="3600" dirty="0">
              <a:latin typeface="Cambria" panose="02040503050406030204" pitchFamily="18" charset="0"/>
            </a:endParaRPr>
          </a:p>
          <a:p>
            <a:pPr algn="l">
              <a:lnSpc>
                <a:spcPct val="100000"/>
              </a:lnSpc>
              <a:spcBef>
                <a:spcPts val="1600"/>
              </a:spcBef>
            </a:pPr>
            <a:endParaRPr lang="en-US" sz="3600" dirty="0">
              <a:latin typeface="Cambria" panose="02040503050406030204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3072831" y="15705098"/>
            <a:ext cx="5438999" cy="663061"/>
          </a:xfrm>
          <a:prstGeom prst="rect">
            <a:avLst/>
          </a:prstGeom>
          <a:noFill/>
        </p:spPr>
        <p:txBody>
          <a:bodyPr wrap="square" lIns="97785" tIns="48892" rIns="97785" bIns="48892" rtlCol="0">
            <a:spAutoFit/>
          </a:bodyPr>
          <a:lstStyle/>
          <a:p>
            <a:r>
              <a:rPr lang="en-US" sz="3667" dirty="0">
                <a:latin typeface="Cambria" panose="02040503050406030204" pitchFamily="18" charset="0"/>
              </a:rPr>
              <a:t>Chart #1 Sub-Title Here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0824634" y="20797469"/>
            <a:ext cx="7711979" cy="437293"/>
          </a:xfrm>
          <a:prstGeom prst="rect">
            <a:avLst/>
          </a:prstGeom>
          <a:noFill/>
        </p:spPr>
        <p:txBody>
          <a:bodyPr wrap="square" lIns="97785" tIns="48892" rIns="97785" bIns="48892" rtlCol="0">
            <a:spAutoFit/>
          </a:bodyPr>
          <a:lstStyle/>
          <a:p>
            <a:r>
              <a:rPr lang="en-US" sz="2200" dirty="0">
                <a:latin typeface="Cambria" panose="02040503050406030204" pitchFamily="18" charset="0"/>
              </a:rPr>
              <a:t>Chart #2 Caption Here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829185" y="20797469"/>
            <a:ext cx="7783436" cy="437293"/>
          </a:xfrm>
          <a:prstGeom prst="rect">
            <a:avLst/>
          </a:prstGeom>
          <a:noFill/>
        </p:spPr>
        <p:txBody>
          <a:bodyPr wrap="square" lIns="97785" tIns="48892" rIns="97785" bIns="48892" rtlCol="0">
            <a:spAutoFit/>
          </a:bodyPr>
          <a:lstStyle/>
          <a:p>
            <a:r>
              <a:rPr lang="en-US" sz="2200" dirty="0">
                <a:latin typeface="Cambria" panose="02040503050406030204" pitchFamily="18" charset="0"/>
              </a:rPr>
              <a:t>Chart #1 Caption Here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2045225" y="15663086"/>
            <a:ext cx="5006577" cy="663061"/>
          </a:xfrm>
          <a:prstGeom prst="rect">
            <a:avLst/>
          </a:prstGeom>
          <a:noFill/>
        </p:spPr>
        <p:txBody>
          <a:bodyPr wrap="square" lIns="97785" tIns="48892" rIns="97785" bIns="48892" rtlCol="0">
            <a:spAutoFit/>
          </a:bodyPr>
          <a:lstStyle/>
          <a:p>
            <a:r>
              <a:rPr lang="en-US" sz="3667" dirty="0">
                <a:latin typeface="Cambria" panose="02040503050406030204" pitchFamily="18" charset="0"/>
              </a:rPr>
              <a:t>Chart #2 Sub-Title Here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3161062" y="23338070"/>
            <a:ext cx="5438999" cy="663061"/>
          </a:xfrm>
          <a:prstGeom prst="rect">
            <a:avLst/>
          </a:prstGeom>
          <a:noFill/>
        </p:spPr>
        <p:txBody>
          <a:bodyPr wrap="square" lIns="97785" tIns="48892" rIns="97785" bIns="48892" rtlCol="0">
            <a:spAutoFit/>
          </a:bodyPr>
          <a:lstStyle/>
          <a:p>
            <a:r>
              <a:rPr lang="en-US" sz="3667" dirty="0">
                <a:latin typeface="Cambria" panose="02040503050406030204" pitchFamily="18" charset="0"/>
              </a:rPr>
              <a:t>Graph #1 Sub-Title Here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0996828" y="29925481"/>
            <a:ext cx="7711979" cy="437293"/>
          </a:xfrm>
          <a:prstGeom prst="rect">
            <a:avLst/>
          </a:prstGeom>
          <a:noFill/>
        </p:spPr>
        <p:txBody>
          <a:bodyPr wrap="square" lIns="97785" tIns="48892" rIns="97785" bIns="48892" rtlCol="0">
            <a:spAutoFit/>
          </a:bodyPr>
          <a:lstStyle/>
          <a:p>
            <a:r>
              <a:rPr lang="en-US" sz="2200" dirty="0">
                <a:latin typeface="Cambria" panose="02040503050406030204" pitchFamily="18" charset="0"/>
              </a:rPr>
              <a:t>Graph #2 Caption Here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001379" y="29925481"/>
            <a:ext cx="7783436" cy="437293"/>
          </a:xfrm>
          <a:prstGeom prst="rect">
            <a:avLst/>
          </a:prstGeom>
          <a:noFill/>
        </p:spPr>
        <p:txBody>
          <a:bodyPr wrap="square" lIns="97785" tIns="48892" rIns="97785" bIns="48892" rtlCol="0">
            <a:spAutoFit/>
          </a:bodyPr>
          <a:lstStyle/>
          <a:p>
            <a:r>
              <a:rPr lang="en-US" sz="2200" dirty="0">
                <a:latin typeface="Cambria" panose="02040503050406030204" pitchFamily="18" charset="0"/>
              </a:rPr>
              <a:t>Graph #1 Caption Here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2133458" y="23321264"/>
            <a:ext cx="5769781" cy="663061"/>
          </a:xfrm>
          <a:prstGeom prst="rect">
            <a:avLst/>
          </a:prstGeom>
          <a:noFill/>
        </p:spPr>
        <p:txBody>
          <a:bodyPr wrap="square" lIns="97785" tIns="48892" rIns="97785" bIns="48892" rtlCol="0">
            <a:spAutoFit/>
          </a:bodyPr>
          <a:lstStyle/>
          <a:p>
            <a:r>
              <a:rPr lang="en-US" sz="3667" dirty="0">
                <a:latin typeface="Cambria" panose="02040503050406030204" pitchFamily="18" charset="0"/>
              </a:rPr>
              <a:t>Graph #2 Sub-Title Here</a:t>
            </a:r>
          </a:p>
        </p:txBody>
      </p:sp>
      <p:sp>
        <p:nvSpPr>
          <p:cNvPr id="108" name="Subtitle 2"/>
          <p:cNvSpPr txBox="1">
            <a:spLocks/>
          </p:cNvSpPr>
          <p:nvPr/>
        </p:nvSpPr>
        <p:spPr>
          <a:xfrm>
            <a:off x="29999300" y="23058887"/>
            <a:ext cx="10005181" cy="25385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vert="horz" lIns="97785" tIns="48892" rIns="97785" bIns="48892" rtlCol="0" anchor="t">
            <a:normAutofit/>
          </a:bodyPr>
          <a:lstStyle>
            <a:lvl1pPr marL="0" indent="0" algn="ctr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None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2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8096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0120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416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3619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3392" dirty="0">
                <a:latin typeface="Cambria" panose="02040503050406030204" pitchFamily="18" charset="0"/>
              </a:rPr>
              <a:t>Acknowledgement text here</a:t>
            </a:r>
          </a:p>
          <a:p>
            <a:pPr algn="l">
              <a:spcBef>
                <a:spcPts val="0"/>
              </a:spcBef>
            </a:pPr>
            <a:endParaRPr lang="en-US" sz="3392" dirty="0">
              <a:latin typeface="Cambria" panose="02040503050406030204" pitchFamily="18" charset="0"/>
            </a:endParaRPr>
          </a:p>
          <a:p>
            <a:pPr algn="l"/>
            <a:endParaRPr lang="en-US" sz="3392" dirty="0"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5711" y="16459200"/>
            <a:ext cx="4313238" cy="4051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9614" y="16378466"/>
            <a:ext cx="4313238" cy="4051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059" y="24433750"/>
            <a:ext cx="4540250" cy="41298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630" y="24336255"/>
            <a:ext cx="4016375" cy="40949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6621" y="7380953"/>
            <a:ext cx="7296464" cy="291725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4710" y="7421665"/>
            <a:ext cx="4807605" cy="309535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223" y="1216429"/>
            <a:ext cx="1774009" cy="234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0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1966D790-D06C-4361-94B8-8BED25FA40AD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E8B49EBC-8012-49EB-A634-9AC004CF8E85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2223</TotalTime>
  <Words>322</Words>
  <Application>Microsoft Macintosh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Reinforcement Learning Applied to the Shoals Marine Laboratory Smart Grid Daniel Mattson, Dr. Marek Petrik Department of Computer Science, University of New Hampshire, Durham, NH 03824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Rhiannon Jacobs</dc:creator>
  <cp:lastModifiedBy>Daniel Mattson</cp:lastModifiedBy>
  <cp:revision>154</cp:revision>
  <dcterms:created xsi:type="dcterms:W3CDTF">2016-03-05T16:55:12Z</dcterms:created>
  <dcterms:modified xsi:type="dcterms:W3CDTF">2022-04-05T18:01:59Z</dcterms:modified>
</cp:coreProperties>
</file>