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3"/>
  </p:sldMasterIdLst>
  <p:sldIdLst>
    <p:sldId id="256" r:id="rId4"/>
  </p:sldIdLst>
  <p:sldSz cx="40233600" cy="32918400"/>
  <p:notesSz cx="9144000" cy="6858000"/>
  <p:defaultTextStyle>
    <a:defPPr>
      <a:defRPr lang="en-US"/>
    </a:defPPr>
    <a:lvl1pPr marL="0" algn="l" defTabSz="430109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0545" algn="l" defTabSz="430109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01092" algn="l" defTabSz="430109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51637" algn="l" defTabSz="430109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02184" algn="l" defTabSz="430109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52730" algn="l" defTabSz="430109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03275" algn="l" defTabSz="430109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053822" algn="l" defTabSz="430109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04367" algn="l" defTabSz="4301092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2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957"/>
    <a:srgbClr val="FFC9C9"/>
    <a:srgbClr val="DEC8EE"/>
    <a:srgbClr val="9ED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434" autoAdjust="0"/>
  </p:normalViewPr>
  <p:slideViewPr>
    <p:cSldViewPr snapToGrid="0">
      <p:cViewPr>
        <p:scale>
          <a:sx n="72" d="100"/>
          <a:sy n="72" d="100"/>
        </p:scale>
        <p:origin x="-7288" y="-6840"/>
      </p:cViewPr>
      <p:guideLst>
        <p:guide orient="horz" pos="10368"/>
        <p:guide pos="12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5387342"/>
            <a:ext cx="34198560" cy="11460480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17289782"/>
            <a:ext cx="30175200" cy="7947658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0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92172" y="1752600"/>
            <a:ext cx="867537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6062" y="1752600"/>
            <a:ext cx="2552319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2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107" y="8206749"/>
            <a:ext cx="34701480" cy="13693138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107" y="22029429"/>
            <a:ext cx="34701480" cy="7200898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7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6060" y="8763000"/>
            <a:ext cx="170992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8260" y="8763000"/>
            <a:ext cx="170992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5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0" y="1752607"/>
            <a:ext cx="347014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305" y="8069582"/>
            <a:ext cx="17020696" cy="3954778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305" y="12024360"/>
            <a:ext cx="1702069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8262" y="8069582"/>
            <a:ext cx="17104520" cy="3954778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8262" y="12024360"/>
            <a:ext cx="17104520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9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2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2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194560"/>
            <a:ext cx="12976383" cy="768096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4520" y="4739647"/>
            <a:ext cx="20368260" cy="23393400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9875520"/>
            <a:ext cx="12976383" cy="18295622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1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194560"/>
            <a:ext cx="12976383" cy="768096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4520" y="4739647"/>
            <a:ext cx="20368260" cy="23393400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9875520"/>
            <a:ext cx="12976383" cy="18295622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060" y="1752607"/>
            <a:ext cx="347014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6060" y="8763000"/>
            <a:ext cx="347014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6060" y="30510487"/>
            <a:ext cx="90525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81BC7-D5A5-445F-BF4D-797F02B50EB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7380" y="30510487"/>
            <a:ext cx="135788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4980" y="30510487"/>
            <a:ext cx="90525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52990-41B8-4C7F-B873-1D5366E1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8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hyperlink" Target="https://sustainablesml.org/pages/systemList.php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530" y="580958"/>
            <a:ext cx="39541878" cy="3618896"/>
          </a:xfrm>
          <a:solidFill>
            <a:srgbClr val="002060"/>
          </a:solidFill>
          <a:ln w="1016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sz="7700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Reinforcement Learning Applied to the Shoals Marine Laboratory Smart Grid</a:t>
            </a:r>
            <a:br>
              <a:rPr lang="en-US" sz="7700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6000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Daniel Mattson</a:t>
            </a:r>
            <a:br>
              <a:rPr lang="en-US" sz="6000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6000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Advisor: Dr. Marek Petrik</a:t>
            </a:r>
            <a:br>
              <a:rPr lang="en-US" sz="5134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5134" i="1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Department of Computer Science, University of New Hampshire, Durham, NH 03824</a:t>
            </a:r>
            <a:endParaRPr lang="en-US" sz="8525" i="1" dirty="0">
              <a:solidFill>
                <a:schemeClr val="bg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34709" y="6067507"/>
            <a:ext cx="10005181" cy="764269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vert="horz" lIns="97785" tIns="48892" rIns="97785" bIns="48892" rtlCol="0" anchor="t">
            <a:normAutofit fontScale="85000" lnSpcReduction="10000"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spcBef>
                <a:spcPts val="22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mbria" panose="02040503050406030204" pitchFamily="18" charset="0"/>
              </a:rPr>
              <a:t>The Shoals Marine Laboratory (SML) is a remote island lab with an isolated power grid.</a:t>
            </a:r>
          </a:p>
          <a:p>
            <a:pPr marL="571500" indent="-571500" algn="l">
              <a:lnSpc>
                <a:spcPct val="100000"/>
              </a:lnSpc>
              <a:spcBef>
                <a:spcPts val="22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mbria" panose="02040503050406030204" pitchFamily="18" charset="0"/>
              </a:rPr>
              <a:t>The island’s goal is to solely use renewable energy, with a diesel generator as backup.</a:t>
            </a:r>
          </a:p>
          <a:p>
            <a:pPr marL="571500" indent="-571500" algn="l">
              <a:lnSpc>
                <a:spcPct val="100000"/>
              </a:lnSpc>
              <a:spcBef>
                <a:spcPts val="22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mbria" panose="02040503050406030204" pitchFamily="18" charset="0"/>
              </a:rPr>
              <a:t>Minimizing generator use and maximizing battery longevity is a complex task because of unpredictable environments and electricity demand.</a:t>
            </a:r>
          </a:p>
          <a:p>
            <a:pPr marL="571500" indent="-571500" algn="l">
              <a:lnSpc>
                <a:spcPct val="100000"/>
              </a:lnSpc>
              <a:spcBef>
                <a:spcPts val="22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mbria" panose="02040503050406030204" pitchFamily="18" charset="0"/>
              </a:rPr>
              <a:t>Reinforcement learning (RL) can be applied to this problem to improve generator usage beyond the naive policy the SML currently uses.</a:t>
            </a:r>
          </a:p>
          <a:p>
            <a:pPr marL="571500" indent="-571500" algn="l">
              <a:lnSpc>
                <a:spcPct val="100000"/>
              </a:lnSpc>
              <a:spcBef>
                <a:spcPts val="22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mbria" panose="02040503050406030204" pitchFamily="18" charset="0"/>
              </a:rPr>
              <a:t>Different underlying RL models are compared and evaluated in this project, with the linear spline approximation providing the best results.</a:t>
            </a:r>
            <a:endParaRPr lang="en-US" sz="3392" dirty="0">
              <a:latin typeface="Cambria" panose="020405030504060302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8799" y="14001320"/>
            <a:ext cx="10005181" cy="8370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 lnSpcReduction="10000"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775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5317" dirty="0">
                <a:solidFill>
                  <a:schemeClr val="bg1"/>
                </a:solidFill>
                <a:latin typeface="Cambria" panose="02040503050406030204" pitchFamily="18" charset="0"/>
              </a:rPr>
              <a:t>Reinforcement Learning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38799" y="25320297"/>
            <a:ext cx="10005181" cy="6381674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7785" tIns="48892" rIns="97785" bIns="48892" rtlCol="0" anchor="t">
            <a:normAutofit lnSpcReduction="10000"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</a:rPr>
              <a:t>All data used in this project was taken from the public SML website.</a:t>
            </a:r>
          </a:p>
          <a:p>
            <a:pPr marL="457200" indent="-457200" algn="l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</a:rPr>
              <a:t>Key variables to consider were the energy produced by solar, wind, and the generators on the island, along with the power usage from the battery storage.</a:t>
            </a:r>
          </a:p>
          <a:p>
            <a:pPr marL="457200" indent="-457200" algn="l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</a:rPr>
              <a:t>Fitted value iteration was used to approximate the value function using different features.</a:t>
            </a:r>
          </a:p>
          <a:p>
            <a:pPr marL="457200" indent="-457200" algn="l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</a:rPr>
              <a:t>Models using a neural net, linear spline, cubic spline, and radial basis functions were compared.</a:t>
            </a:r>
          </a:p>
          <a:p>
            <a:pPr marL="457200" indent="-457200" algn="l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1242820" y="4500809"/>
            <a:ext cx="18004967" cy="8370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675" dirty="0">
                <a:solidFill>
                  <a:schemeClr val="bg1"/>
                </a:solidFill>
                <a:latin typeface="Cambria" panose="02040503050406030204" pitchFamily="18" charset="0"/>
              </a:rPr>
              <a:t>What the SML Currently Uses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9924135" y="19018885"/>
            <a:ext cx="10005181" cy="719588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vert="horz" lIns="97785" tIns="48892" rIns="97785" bIns="48892" rtlCol="0" anchor="t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</a:rPr>
              <a:t>The linear spline model performed the best out of all models in simulations.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</a:rPr>
              <a:t>RL was effective when applied to optimizing SML smart grid operation.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</a:rPr>
              <a:t>Total “cost” was significantly reduced.</a:t>
            </a:r>
          </a:p>
          <a:p>
            <a:pPr algn="l">
              <a:spcBef>
                <a:spcPts val="1200"/>
              </a:spcBef>
            </a:pPr>
            <a:endParaRPr lang="en-US" sz="3600" dirty="0">
              <a:latin typeface="Cambria" panose="02040503050406030204" pitchFamily="18" charset="0"/>
            </a:endParaRPr>
          </a:p>
          <a:p>
            <a:pPr algn="l">
              <a:spcBef>
                <a:spcPts val="1200"/>
              </a:spcBef>
            </a:pPr>
            <a:r>
              <a:rPr lang="en-US" sz="3600" dirty="0">
                <a:latin typeface="Cambria" panose="02040503050406030204" pitchFamily="18" charset="0"/>
              </a:rPr>
              <a:t>Future work: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</a:rPr>
              <a:t>Expand model to use predictions of future power demand and generation, time of year (season or week number) as inputs.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</a:rPr>
              <a:t>Include a reward for having surplus energy in model.</a:t>
            </a:r>
          </a:p>
          <a:p>
            <a:pPr algn="l">
              <a:spcBef>
                <a:spcPts val="1200"/>
              </a:spcBef>
            </a:pPr>
            <a:endParaRPr lang="en-US" sz="3600" dirty="0">
              <a:latin typeface="Cambria" panose="02040503050406030204" pitchFamily="18" charset="0"/>
            </a:endParaRP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392" dirty="0">
              <a:latin typeface="Cambria" panose="02040503050406030204" pitchFamily="18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46530" y="4698698"/>
            <a:ext cx="10005181" cy="8370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317" dirty="0">
                <a:solidFill>
                  <a:schemeClr val="bg1"/>
                </a:solidFill>
                <a:latin typeface="Cambria" panose="02040503050406030204" pitchFamily="18" charset="0"/>
              </a:rPr>
              <a:t>Abstract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29875495" y="4710715"/>
            <a:ext cx="10005181" cy="8370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317" dirty="0">
                <a:solidFill>
                  <a:schemeClr val="bg1"/>
                </a:solidFill>
                <a:latin typeface="Cambria" panose="02040503050406030204" pitchFamily="18" charset="0"/>
              </a:rPr>
              <a:t>Results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29924135" y="17817704"/>
            <a:ext cx="10005181" cy="8370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317" dirty="0">
                <a:solidFill>
                  <a:schemeClr val="bg1"/>
                </a:solidFill>
                <a:latin typeface="Cambria" panose="02040503050406030204" pitchFamily="18" charset="0"/>
              </a:rPr>
              <a:t>Conclusions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29883227" y="5866739"/>
            <a:ext cx="10005181" cy="111947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vert="horz" lIns="97785" tIns="48892" rIns="97785" bIns="48892" rtlCol="0" anchor="t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Bef>
                <a:spcPts val="22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</a:rPr>
              <a:t>The value functions produced by all model types generally trend upward with higher charge, which is expected.</a:t>
            </a:r>
          </a:p>
          <a:p>
            <a:pPr marL="571500" indent="-571500" algn="l">
              <a:lnSpc>
                <a:spcPct val="100000"/>
              </a:lnSpc>
              <a:spcBef>
                <a:spcPts val="22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</a:rPr>
              <a:t>The high values for lower charge seen in splines and RBFs could be explained by a lack of training data in that region.</a:t>
            </a:r>
          </a:p>
          <a:p>
            <a:pPr marL="571500" indent="-571500" algn="l">
              <a:lnSpc>
                <a:spcPct val="100000"/>
              </a:lnSpc>
              <a:spcBef>
                <a:spcPts val="22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</a:rPr>
              <a:t>The neural network was only trained on 1 day of data due to long training times.</a:t>
            </a:r>
          </a:p>
          <a:p>
            <a:pPr marL="571500" indent="-571500" algn="l">
              <a:lnSpc>
                <a:spcPct val="100000"/>
              </a:lnSpc>
              <a:spcBef>
                <a:spcPts val="22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</a:rPr>
              <a:t>With a larger training set or adjustments to the structure of the neural net better results are possible.</a:t>
            </a:r>
          </a:p>
          <a:p>
            <a:pPr marL="571500" indent="-571500" algn="l">
              <a:lnSpc>
                <a:spcPct val="100000"/>
              </a:lnSpc>
              <a:spcBef>
                <a:spcPts val="22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</a:rPr>
              <a:t>The linear spline has the most correct approximation, matching the intuition of the problem.</a:t>
            </a:r>
          </a:p>
          <a:p>
            <a:pPr marL="571500" indent="-571500" algn="l">
              <a:lnSpc>
                <a:spcPct val="100000"/>
              </a:lnSpc>
              <a:spcBef>
                <a:spcPts val="22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</a:rPr>
              <a:t>In the simulation, the linear spline approximation beats the naive policy currently used by the SML.</a:t>
            </a: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11173981" y="13027926"/>
            <a:ext cx="18004967" cy="79596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675" dirty="0">
                <a:solidFill>
                  <a:schemeClr val="bg1"/>
                </a:solidFill>
                <a:latin typeface="Cambria" panose="02040503050406030204" pitchFamily="18" charset="0"/>
              </a:rPr>
              <a:t>Value Function Approximations</a:t>
            </a:r>
          </a:p>
        </p:txBody>
      </p:sp>
      <p:sp>
        <p:nvSpPr>
          <p:cNvPr id="85" name="Subtitle 2"/>
          <p:cNvSpPr txBox="1">
            <a:spLocks/>
          </p:cNvSpPr>
          <p:nvPr/>
        </p:nvSpPr>
        <p:spPr>
          <a:xfrm>
            <a:off x="29875497" y="27776595"/>
            <a:ext cx="10005181" cy="41829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vert="horz" lIns="97785" tIns="48892" rIns="97785" bIns="48892" rtlCol="0" anchor="t">
            <a:normAutofit fontScale="85000" lnSpcReduction="20000"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US" sz="2400" dirty="0">
                <a:latin typeface="Cambria" panose="02040503050406030204" pitchFamily="18" charset="0"/>
              </a:rPr>
              <a:t>SML Data: </a:t>
            </a:r>
            <a:r>
              <a:rPr lang="en-US" sz="2400" dirty="0">
                <a:latin typeface="Cambria" panose="02040503050406030204" pitchFamily="18" charset="0"/>
                <a:hlinkClick r:id="rId2"/>
              </a:rPr>
              <a:t>https://sustainablesml.org/pages/systemList.php</a:t>
            </a:r>
            <a:endParaRPr lang="en-US" sz="2400" dirty="0">
              <a:latin typeface="Cambria" panose="020405030504060302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endParaRPr lang="en-US" sz="2400" dirty="0">
              <a:latin typeface="Cambria" panose="020405030504060302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US" sz="2400" dirty="0">
                <a:latin typeface="Cambria" panose="02040503050406030204" pitchFamily="18" charset="0"/>
              </a:rPr>
              <a:t>A. </a:t>
            </a:r>
            <a:r>
              <a:rPr lang="en-US" sz="2400" dirty="0" err="1">
                <a:latin typeface="Cambria" panose="02040503050406030204" pitchFamily="18" charset="0"/>
              </a:rPr>
              <a:t>Ghasemi</a:t>
            </a:r>
            <a:r>
              <a:rPr lang="en-US" sz="2400" dirty="0">
                <a:latin typeface="Cambria" panose="02040503050406030204" pitchFamily="18" charset="0"/>
              </a:rPr>
              <a:t>, A. </a:t>
            </a:r>
            <a:r>
              <a:rPr lang="en-US" sz="2400" dirty="0" err="1">
                <a:latin typeface="Cambria" panose="02040503050406030204" pitchFamily="18" charset="0"/>
              </a:rPr>
              <a:t>Shojaeighadikolaei</a:t>
            </a:r>
            <a:r>
              <a:rPr lang="en-US" sz="2400" dirty="0">
                <a:latin typeface="Cambria" panose="02040503050406030204" pitchFamily="18" charset="0"/>
              </a:rPr>
              <a:t>, K. Jones, M. Hashemi, A. G. Bardas and R. Ahmadi, "A Multi-Agent Deep Reinforcement Learning Approach for a Distributed Energy Marketplace in Smart Grids," 2020 IEEE International Conference on Communications, Control, and Computing Technologies for Smart Grids (</a:t>
            </a:r>
            <a:r>
              <a:rPr lang="en-US" sz="2400" dirty="0" err="1">
                <a:latin typeface="Cambria" panose="02040503050406030204" pitchFamily="18" charset="0"/>
              </a:rPr>
              <a:t>SmartGridComm</a:t>
            </a:r>
            <a:r>
              <a:rPr lang="en-US" sz="2400" dirty="0">
                <a:latin typeface="Cambria" panose="02040503050406030204" pitchFamily="18" charset="0"/>
              </a:rPr>
              <a:t>), 2020, pp. 1-6, </a:t>
            </a:r>
            <a:r>
              <a:rPr lang="en-US" sz="2400" dirty="0" err="1">
                <a:latin typeface="Cambria" panose="02040503050406030204" pitchFamily="18" charset="0"/>
              </a:rPr>
              <a:t>doi</a:t>
            </a:r>
            <a:r>
              <a:rPr lang="en-US" sz="2400" dirty="0">
                <a:latin typeface="Cambria" panose="02040503050406030204" pitchFamily="18" charset="0"/>
              </a:rPr>
              <a:t>: 10.1109/SmartGridComm47815.2020.9302981.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endParaRPr lang="en-US" sz="2400" dirty="0">
              <a:latin typeface="Cambria" panose="020405030504060302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US" sz="2400" dirty="0">
                <a:latin typeface="Cambria" panose="02040503050406030204" pitchFamily="18" charset="0"/>
              </a:rPr>
              <a:t>Y. Wan, J. Qin, X. Yu, T. Yang and Y. Kang, "Price-Based Residential Demand Response Management in Smart Grids: A Reinforcement Learning-Based Approach," in IEEE/CAA Journal of </a:t>
            </a:r>
            <a:r>
              <a:rPr lang="en-US" sz="2400" dirty="0" err="1">
                <a:latin typeface="Cambria" panose="02040503050406030204" pitchFamily="18" charset="0"/>
              </a:rPr>
              <a:t>Automatica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Sinica</a:t>
            </a:r>
            <a:r>
              <a:rPr lang="en-US" sz="2400" dirty="0">
                <a:latin typeface="Cambria" panose="02040503050406030204" pitchFamily="18" charset="0"/>
              </a:rPr>
              <a:t>, vol. 9, no. 1, pp. 123-134, January 2022, </a:t>
            </a:r>
            <a:r>
              <a:rPr lang="en-US" sz="2400" dirty="0" err="1">
                <a:latin typeface="Cambria" panose="02040503050406030204" pitchFamily="18" charset="0"/>
              </a:rPr>
              <a:t>doi</a:t>
            </a:r>
            <a:r>
              <a:rPr lang="en-US" sz="2400" dirty="0">
                <a:latin typeface="Cambria" panose="02040503050406030204" pitchFamily="18" charset="0"/>
              </a:rPr>
              <a:t>: 10.1109/JAS.2021.1004287.</a:t>
            </a:r>
          </a:p>
        </p:txBody>
      </p:sp>
      <p:sp>
        <p:nvSpPr>
          <p:cNvPr id="93" name="Subtitle 2"/>
          <p:cNvSpPr txBox="1">
            <a:spLocks/>
          </p:cNvSpPr>
          <p:nvPr/>
        </p:nvSpPr>
        <p:spPr>
          <a:xfrm>
            <a:off x="29875496" y="26874141"/>
            <a:ext cx="10005181" cy="5808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 fontScale="92500" lnSpcReduction="20000"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8" dirty="0">
                <a:solidFill>
                  <a:schemeClr val="bg1"/>
                </a:solidFill>
                <a:latin typeface="Cambria" panose="02040503050406030204" pitchFamily="18" charset="0"/>
              </a:rPr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236180" y="12570386"/>
            <a:ext cx="5185951" cy="507762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endParaRPr lang="en-US" sz="2658" dirty="0">
              <a:latin typeface="Cambria" panose="02040503050406030204" pitchFamily="18" charset="0"/>
            </a:endParaRPr>
          </a:p>
        </p:txBody>
      </p:sp>
      <p:sp>
        <p:nvSpPr>
          <p:cNvPr id="98" name="Subtitle 2"/>
          <p:cNvSpPr txBox="1">
            <a:spLocks/>
          </p:cNvSpPr>
          <p:nvPr/>
        </p:nvSpPr>
        <p:spPr>
          <a:xfrm>
            <a:off x="338798" y="24199795"/>
            <a:ext cx="10005181" cy="8370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97785" tIns="48892" rIns="97785" bIns="48892" rtlCol="0" anchor="ctr">
            <a:normAutofit lnSpcReduction="10000"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775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5317" dirty="0">
                <a:solidFill>
                  <a:schemeClr val="bg1"/>
                </a:solidFill>
                <a:latin typeface="Cambria" panose="02040503050406030204" pitchFamily="18" charset="0"/>
              </a:rPr>
              <a:t>Data and Modeling</a:t>
            </a:r>
          </a:p>
        </p:txBody>
      </p:sp>
      <p:sp>
        <p:nvSpPr>
          <p:cNvPr id="99" name="Subtitle 2"/>
          <p:cNvSpPr txBox="1">
            <a:spLocks/>
          </p:cNvSpPr>
          <p:nvPr/>
        </p:nvSpPr>
        <p:spPr>
          <a:xfrm>
            <a:off x="338799" y="15064424"/>
            <a:ext cx="10005181" cy="885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7785" tIns="48892" rIns="97785" bIns="48892" rtlCol="0" anchor="t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</a:rPr>
              <a:t>RL is a machine learning technique where an intelligent agent takes actions in an environment to maximize its notion of cumulative reward.</a:t>
            </a:r>
          </a:p>
          <a:p>
            <a:pPr marL="457200" indent="-457200" algn="l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</a:rPr>
              <a:t>The environment is modeled as a set of possible states and actions, and the agent receives a reward for each action it performs.</a:t>
            </a:r>
          </a:p>
          <a:p>
            <a:pPr marL="457200" indent="-457200" algn="l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</a:rPr>
              <a:t>The value function is used to quantify the perceived value of a state and is what the agent uses to choose actions. The goal is to be in states with high value.</a:t>
            </a:r>
          </a:p>
          <a:p>
            <a:pPr marL="457200" indent="-457200" algn="l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</a:rPr>
              <a:t>Approximating the value function is the primary problem that must be solved to choose an optimal action.</a:t>
            </a:r>
          </a:p>
          <a:p>
            <a:pPr algn="l">
              <a:lnSpc>
                <a:spcPct val="100000"/>
              </a:lnSpc>
              <a:spcBef>
                <a:spcPts val="1600"/>
              </a:spcBef>
            </a:pPr>
            <a:endParaRPr lang="en-US" sz="3600" dirty="0">
              <a:latin typeface="Cambria" panose="02040503050406030204" pitchFamily="18" charset="0"/>
            </a:endParaRPr>
          </a:p>
          <a:p>
            <a:pPr algn="l">
              <a:lnSpc>
                <a:spcPct val="100000"/>
              </a:lnSpc>
              <a:spcBef>
                <a:spcPts val="1600"/>
              </a:spcBef>
            </a:pPr>
            <a:endParaRPr lang="en-US" sz="3600" dirty="0">
              <a:latin typeface="Cambria" panose="0204050305040603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23" y="1216429"/>
            <a:ext cx="1774009" cy="234795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98C05C4-E8FB-6943-B37A-E8F043727564}"/>
              </a:ext>
            </a:extLst>
          </p:cNvPr>
          <p:cNvSpPr txBox="1"/>
          <p:nvPr/>
        </p:nvSpPr>
        <p:spPr>
          <a:xfrm>
            <a:off x="15651722" y="5475093"/>
            <a:ext cx="9248543" cy="733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7785" tIns="48892" rIns="97785" bIns="48892" rtlCol="0">
            <a:spAutoFit/>
          </a:bodyPr>
          <a:lstStyle/>
          <a:p>
            <a:pPr algn="ctr"/>
            <a:r>
              <a:rPr lang="en-US" sz="3667" dirty="0">
                <a:latin typeface="Cambria" panose="02040503050406030204" pitchFamily="18" charset="0"/>
              </a:rPr>
              <a:t>Run the generator when under 70% charge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9666BF-2B8C-5943-B0C1-FF9C9D07B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" r="2047"/>
          <a:stretch/>
        </p:blipFill>
        <p:spPr bwMode="auto">
          <a:xfrm>
            <a:off x="20245302" y="6280755"/>
            <a:ext cx="8909478" cy="65323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9FB1172-F639-6F46-B5CC-35F01E528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4"/>
          <a:stretch/>
        </p:blipFill>
        <p:spPr bwMode="auto">
          <a:xfrm>
            <a:off x="11352641" y="6280755"/>
            <a:ext cx="8811758" cy="6513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B874FA-E766-FB4B-98DA-408118214199}"/>
              </a:ext>
            </a:extLst>
          </p:cNvPr>
          <p:cNvSpPr txBox="1"/>
          <p:nvPr/>
        </p:nvSpPr>
        <p:spPr>
          <a:xfrm>
            <a:off x="18642341" y="13951364"/>
            <a:ext cx="3339836" cy="733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7785" tIns="48892" rIns="97785" bIns="48892" rtlCol="0">
            <a:spAutoFit/>
          </a:bodyPr>
          <a:lstStyle/>
          <a:p>
            <a:pPr algn="ctr"/>
            <a:r>
              <a:rPr lang="en-US" sz="3667" dirty="0">
                <a:latin typeface="Cambria" panose="02040503050406030204" pitchFamily="18" charset="0"/>
              </a:rPr>
              <a:t>Linear Spline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C64FF34-171D-5049-A797-D915670D6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590" y="14812431"/>
            <a:ext cx="5463905" cy="41824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7C6C70A-AC51-7A41-8FBA-711B6FE8B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931" y="14783828"/>
            <a:ext cx="5658498" cy="43481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1714D10-C7C0-EB44-ABF2-A2C5B3E2C55A}"/>
              </a:ext>
            </a:extLst>
          </p:cNvPr>
          <p:cNvSpPr txBox="1"/>
          <p:nvPr/>
        </p:nvSpPr>
        <p:spPr>
          <a:xfrm>
            <a:off x="18303812" y="19200904"/>
            <a:ext cx="3625976" cy="7431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7785" tIns="48892" rIns="97785" bIns="48892" rtlCol="0">
            <a:spAutoFit/>
          </a:bodyPr>
          <a:lstStyle/>
          <a:p>
            <a:pPr algn="ctr"/>
            <a:r>
              <a:rPr lang="en-US" sz="3667" dirty="0">
                <a:latin typeface="Cambria" panose="02040503050406030204" pitchFamily="18" charset="0"/>
              </a:rPr>
              <a:t>Neural Network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60D9663-62B0-254B-BB53-62243C99E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7" r="4492"/>
          <a:stretch/>
        </p:blipFill>
        <p:spPr bwMode="auto">
          <a:xfrm>
            <a:off x="17367589" y="20091059"/>
            <a:ext cx="5665959" cy="43198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7C4ABF0-21C7-9246-877D-D0D54FDFD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188" y="14836416"/>
            <a:ext cx="5480997" cy="41824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47B3DD0-1D21-D74D-8616-42B0DDAEA63A}"/>
              </a:ext>
            </a:extLst>
          </p:cNvPr>
          <p:cNvSpPr txBox="1"/>
          <p:nvPr/>
        </p:nvSpPr>
        <p:spPr>
          <a:xfrm>
            <a:off x="17722028" y="24661781"/>
            <a:ext cx="4908871" cy="733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7785" tIns="48892" rIns="97785" bIns="48892" rtlCol="0">
            <a:spAutoFit/>
          </a:bodyPr>
          <a:lstStyle/>
          <a:p>
            <a:pPr algn="ctr"/>
            <a:r>
              <a:rPr lang="en-US" sz="3667" dirty="0">
                <a:latin typeface="Cambria" panose="02040503050406030204" pitchFamily="18" charset="0"/>
              </a:rPr>
              <a:t>Radial Basis Function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8D5D21-1649-8E4E-BB19-C95018131AF8}"/>
              </a:ext>
            </a:extLst>
          </p:cNvPr>
          <p:cNvSpPr txBox="1"/>
          <p:nvPr/>
        </p:nvSpPr>
        <p:spPr>
          <a:xfrm>
            <a:off x="22651541" y="24895286"/>
            <a:ext cx="3625976" cy="437293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</a:rPr>
              <a:t>Fit using 1 week of data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1A7C2F6E-BF6C-854A-8556-77788EF18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6672" y="25533762"/>
            <a:ext cx="5917260" cy="44856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6F957847-4B0C-6C4B-8511-95F4F66AD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2352" y="25563127"/>
            <a:ext cx="5863152" cy="44269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86FEC648-2A2C-0C4A-A06D-318CC20AF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991" y="25533762"/>
            <a:ext cx="5853389" cy="44269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F57A9E-D59E-854A-B824-1AD78F86C3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317564" y="20060849"/>
            <a:ext cx="5884015" cy="44269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8250BA0-BAE5-2342-8F23-3B20131D060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4337"/>
          <a:stretch/>
        </p:blipFill>
        <p:spPr>
          <a:xfrm>
            <a:off x="11380425" y="20091059"/>
            <a:ext cx="5865219" cy="4234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856A3DE-2754-6F4E-B421-689C74DC924F}"/>
              </a:ext>
            </a:extLst>
          </p:cNvPr>
          <p:cNvSpPr txBox="1"/>
          <p:nvPr/>
        </p:nvSpPr>
        <p:spPr>
          <a:xfrm>
            <a:off x="22036825" y="19373708"/>
            <a:ext cx="3625976" cy="437293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</a:rPr>
              <a:t>Trained on 1 day of data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4AD9A9-B31C-4049-A2DB-66C2039BB9D6}"/>
              </a:ext>
            </a:extLst>
          </p:cNvPr>
          <p:cNvSpPr txBox="1"/>
          <p:nvPr/>
        </p:nvSpPr>
        <p:spPr>
          <a:xfrm>
            <a:off x="22118105" y="14109823"/>
            <a:ext cx="3625976" cy="437293"/>
          </a:xfrm>
          <a:prstGeom prst="rect">
            <a:avLst/>
          </a:prstGeom>
          <a:noFill/>
        </p:spPr>
        <p:txBody>
          <a:bodyPr wrap="square" lIns="97785" tIns="48892" rIns="97785" bIns="48892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</a:rPr>
              <a:t>Fit using 1 week of data</a:t>
            </a:r>
          </a:p>
        </p:txBody>
      </p:sp>
    </p:spTree>
    <p:extLst>
      <p:ext uri="{BB962C8B-B14F-4D97-AF65-F5344CB8AC3E}">
        <p14:creationId xmlns:p14="http://schemas.microsoft.com/office/powerpoint/2010/main" val="37603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1966D790-D06C-4361-94B8-8BED25FA40AD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E8B49EBC-8012-49EB-A634-9AC004CF8E85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10169</TotalTime>
  <Words>702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Reinforcement Learning Applied to the Shoals Marine Laboratory Smart Grid Daniel Mattson  Advisor: Dr. Marek Petrik Department of Computer Science, University of New Hampshire, Durham, NH 03824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Rhiannon Jacobs</dc:creator>
  <cp:lastModifiedBy>Daniel Mattson</cp:lastModifiedBy>
  <cp:revision>157</cp:revision>
  <dcterms:created xsi:type="dcterms:W3CDTF">2016-03-05T16:55:12Z</dcterms:created>
  <dcterms:modified xsi:type="dcterms:W3CDTF">2022-04-11T06:27:25Z</dcterms:modified>
</cp:coreProperties>
</file>