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lab"/>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B2D70-2859-4981-8B4C-EE405EC1C383}">
  <a:tblStyle styleId="{C3AB2D70-2859-4981-8B4C-EE405EC1C3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mazon.com/Simulating-Processes-Descriptive-Predictive-Prescriptive/dp/1547416742/ref=sr_1_6?crid=1129MZUGJFZNQ&amp;keywords=process+simulation+business&amp;qid=1666394545&amp;sprefix=process+simulation+business%2Caps%2C99&amp;sr=8-6&amp;ufe=app_do%3Aamzn1.fos.006c50ae-5d4c-4777-9bc0-4513d670b6bc" TargetMode="External"/><Relationship Id="rId3" Type="http://schemas.openxmlformats.org/officeDocument/2006/relationships/hyperlink" Target="https://www.amazon.com/Discrete-Event-System-Simulation-Jerry-Banks/dp/0131446797/ref=sr_1_14?crid=2ZJ40P9YID3HG&amp;keywords=discrete+event+simulation&amp;qid=1666394330&amp;qu=eyJxc2MiOiIzLjM4IiwicXNhIjoiMy4wNCIsInFzcCI6IjEuOTYifQ%3D%3D&amp;sprefix=discrete+event+simulation%2Caps%2C103&amp;sr=8-14&amp;ufe=app_do%3Aamzn1.fos.006c50ae-5d4c-4777-9bc0-4513d670b6bc" TargetMode="External"/><Relationship Id="rId4" Type="http://schemas.openxmlformats.org/officeDocument/2006/relationships/hyperlink" Target="https://extendsim.com/support/extendsim-exchange/log-in-to-access" TargetMode="External"/><Relationship Id="rId5" Type="http://schemas.openxmlformats.org/officeDocument/2006/relationships/hyperlink" Target="https://groups.google.com/g/jaamsim-users" TargetMode="External"/><Relationship Id="rId6" Type="http://schemas.openxmlformats.org/officeDocument/2006/relationships/hyperlink" Target="https://www.simio.com/resources/case-study-pape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e4fc53768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e4fc537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 what’s my connection to simulation?</a:t>
            </a:r>
            <a:endParaRPr/>
          </a:p>
          <a:p>
            <a:pPr indent="0" lvl="0" marL="0" rtl="0" algn="l">
              <a:spcBef>
                <a:spcPts val="0"/>
              </a:spcBef>
              <a:spcAft>
                <a:spcPts val="0"/>
              </a:spcAft>
              <a:buNone/>
            </a:pPr>
            <a:r>
              <a:rPr lang="en"/>
              <a:t>Brief 1-2 sentences about what simulation 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1d6892f80_0_4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1d6892f80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seen the basics of how discrete event simulations work, what are some use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actual examples from projects I’ve been on. They are intended to help foster ideas for what you can do it your organization. The basic flow is to introduce each project, then delve into why this was a solid use case.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3bb3199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3bb319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28 died of old age while in SPTP. Only 3 completed it. Nursing care is required for a lot of these people. 243 currently in program.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3bb3199e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3bb3199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business process seemed really difficult, but we collapsed it into a very </a:t>
            </a:r>
            <a:r>
              <a:rPr lang="en"/>
              <a:t>manageable</a:t>
            </a:r>
            <a:r>
              <a:rPr lang="en"/>
              <a: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offenders enter the model. We used real offender data and we were able to model this fairly precisely. A big part of the model involved forecasting the </a:t>
            </a:r>
            <a:r>
              <a:rPr i="1" lang="en"/>
              <a:t>current population</a:t>
            </a:r>
            <a:r>
              <a:rPr lang="en"/>
              <a:t>. To do that, the model started filled with current residents. These were all based on their real profiles. Each offender was the correct age, in the right step,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Often you will want to give the items in your simulation properties. In this case, an offender has many properties. Some of the key ones:</a:t>
            </a:r>
            <a:endParaRPr/>
          </a:p>
          <a:p>
            <a:pPr indent="0" lvl="0" marL="0" rtl="0" algn="l">
              <a:spcBef>
                <a:spcPts val="0"/>
              </a:spcBef>
              <a:spcAft>
                <a:spcPts val="0"/>
              </a:spcAft>
              <a:buNone/>
            </a:pPr>
            <a:r>
              <a:rPr lang="en"/>
              <a:t>— Age and life </a:t>
            </a:r>
            <a:r>
              <a:rPr lang="en"/>
              <a:t>expectancy</a:t>
            </a:r>
            <a:endParaRPr/>
          </a:p>
          <a:p>
            <a:pPr indent="0" lvl="0" marL="0" rtl="0" algn="l">
              <a:spcBef>
                <a:spcPts val="0"/>
              </a:spcBef>
              <a:spcAft>
                <a:spcPts val="0"/>
              </a:spcAft>
              <a:buNone/>
            </a:pPr>
            <a:r>
              <a:rPr lang="en"/>
              <a:t>— Intellectual/developmental disability</a:t>
            </a:r>
            <a:endParaRPr/>
          </a:p>
          <a:p>
            <a:pPr indent="0" lvl="0" marL="0" rtl="0" algn="l">
              <a:spcBef>
                <a:spcPts val="0"/>
              </a:spcBef>
              <a:spcAft>
                <a:spcPts val="0"/>
              </a:spcAft>
              <a:buNone/>
            </a:pPr>
            <a:r>
              <a:rPr lang="en"/>
              <a:t>— Willingness to participate in treatment</a:t>
            </a:r>
            <a:endParaRPr/>
          </a:p>
          <a:p>
            <a:pPr indent="0" lvl="0" marL="0" rtl="0" algn="l">
              <a:spcBef>
                <a:spcPts val="0"/>
              </a:spcBef>
              <a:spcAft>
                <a:spcPts val="0"/>
              </a:spcAft>
              <a:buNone/>
            </a:pPr>
            <a:r>
              <a:rPr lang="en"/>
              <a:t>— Est. time needed in treatment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were all based on real values, with estimation used as needed. For example, we could use actuarial data to estimate life expectancy.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treatment process seemed hard to define, but it’s essentially just seven different “process” steps. Each step has a different distribution which defines how long treatment takes. For example, one step might be a uniform distribution between 8 - 24 months. That would mean it takes 8-24 months to complete, and every number is equally likely. Another step might be a beta distribution, or exponential, or any number of things. Data modeling is a major skill for the statistical side of simulation.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included a feedback step. The auditee felt strongly that recidivism was unacceptable. So we used a simple method to estimate how likely recidivism was. Every offender had the same chance of committing a new crime each year.  This allowed us an estimate of the risk to the public.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some important traits not pictured:</a:t>
            </a:r>
            <a:endParaRPr/>
          </a:p>
          <a:p>
            <a:pPr indent="0" lvl="0" marL="0" rtl="0" algn="l">
              <a:spcBef>
                <a:spcPts val="0"/>
              </a:spcBef>
              <a:spcAft>
                <a:spcPts val="0"/>
              </a:spcAft>
              <a:buNone/>
            </a:pPr>
            <a:r>
              <a:rPr lang="en"/>
              <a:t>— Each year, residents age. At a certain age they become medically infirm and no longer make progress toward treatment. Eventually they die.</a:t>
            </a:r>
            <a:endParaRPr/>
          </a:p>
          <a:p>
            <a:pPr indent="0" lvl="0" marL="0" rtl="0" algn="l">
              <a:spcBef>
                <a:spcPts val="0"/>
              </a:spcBef>
              <a:spcAft>
                <a:spcPts val="0"/>
              </a:spcAft>
              <a:buNone/>
            </a:pPr>
            <a:r>
              <a:rPr lang="en"/>
              <a:t>— Residents who commit a crime while in SPTP go back to a normal prison. We included a mechanism to take them out of the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3bb3199e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3bb3199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step in the model, we had to describe how long that step takes. We collected data from real offenders in SPTP and decided on the most appropriate distribution. In this way, our model was reasonably life-life.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3bb3199ea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3bb3199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simulation is able to forecast future events. The “baseline” forecast is how the facility population would look decades from now if management didn’t change anything. Audit identified a bottleneck: a critical step of the process could only </a:t>
            </a:r>
            <a:r>
              <a:rPr lang="en"/>
              <a:t>accommodate</a:t>
            </a:r>
            <a:r>
              <a:rPr lang="en"/>
              <a:t> 16 people. We recommended increasing it to 32. The grey line shows how implementing this finding would reduce the forecast.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63bb3199ea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63bb3199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of our finding. We not only forecasted the benefit (the future population of the facility), but the costs as well.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fc852f1d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fc852f1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fc852f1d8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ffc852f1d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critical items to consider when implementing a computer simulation.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c852f1d8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c852f1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statistical part of the model has some key design considerations.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the “givens”? That includes the overall flow of the business process, the items flowing through the model, and key assumptions you need to make. In the example, the model was a multi-step treatment process at a psychiatric facility. The “items” are people moving through treatment. We made many assumptions about how long different phases of treatment take, lifespans,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variables will you test in each scenario? These need to be built in, and you need to model their effects on the process.  In the example, we compared the baseline (16 beds in a key step) to a proposed improvement (increasing it to 32 beds).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what data do we need to collect? What KPI are we optimizing? In this example we wanted to observe the facility population, but we were also interested in the overall cost of the program. So the model needs to capture that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fc852f1d8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fc852f1d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you bild the model? It can be a daunting process. I recommend unit testing: built it one piece at a time, and test that piece. That way you have confidence that each part works appropriately.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validate your model against the current world. We tested our model on past year’s data. We could see that the “forecast” for past years was very close to the actual historical performance.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f857002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f85700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Expectations:</a:t>
            </a:r>
            <a:endParaRPr/>
          </a:p>
          <a:p>
            <a:pPr indent="0" lvl="0" marL="0" rtl="0" algn="l">
              <a:spcBef>
                <a:spcPts val="0"/>
              </a:spcBef>
              <a:spcAft>
                <a:spcPts val="0"/>
              </a:spcAft>
              <a:buNone/>
            </a:pPr>
            <a:r>
              <a:rPr lang="en"/>
              <a:t>Simulation is not right for every project. </a:t>
            </a:r>
            <a:endParaRPr/>
          </a:p>
          <a:p>
            <a:pPr indent="0" lvl="0" marL="0" rtl="0" algn="l">
              <a:spcBef>
                <a:spcPts val="0"/>
              </a:spcBef>
              <a:spcAft>
                <a:spcPts val="0"/>
              </a:spcAft>
              <a:buNone/>
            </a:pPr>
            <a:r>
              <a:rPr lang="en"/>
              <a:t>Define prescriptive analytics</a:t>
            </a:r>
            <a:endParaRPr/>
          </a:p>
          <a:p>
            <a:pPr indent="0" lvl="0" marL="0" rtl="0" algn="l">
              <a:spcBef>
                <a:spcPts val="0"/>
              </a:spcBef>
              <a:spcAft>
                <a:spcPts val="0"/>
              </a:spcAft>
              <a:buNone/>
            </a:pPr>
            <a:r>
              <a:rPr lang="en"/>
              <a:t>It’s an example of Prescriptive Analytics. - Tell the auditee what the ideal course of action 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c852f1d8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c852f1d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“full run” means running all the data we need. That’s hundreds or thousands of replications for each scenario or setting we are testing. A complex model on a low powered machine could take several days. An efficient model on a high-performance cluster could be 20 minutes.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test run is a small batch: use your baseline settings and run a relatively small number (maybe 100) replications. Measure the time it takes to run. Get the output data and measure the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variance to calculate the sample size you need for the full run. Use the time from the test run to estimate how long the full run will take. Most simulation tools will have a feature to alert you when the run is done, but you will probably want some idea how long you will be waiting.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fc852f1d8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fc852f1d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analysis is usually straight forward. Which scenarios perform the best? If you do need analysis, usually it’s as easy as a t-test, which is the first test a statistics/analytics student ever learns.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fc852f1d8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fc852f1d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fc852f1d8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fc852f1d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everyone. I put a lot out there over the last hour. </a:t>
            </a:r>
            <a:r>
              <a:rPr lang="en"/>
              <a:t>Hopefully</a:t>
            </a:r>
            <a:r>
              <a:rPr lang="en"/>
              <a:t> you are walking away with an understanding of when to leverage simulation, and how to get started.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1443c46a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1443c4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Books:</a:t>
            </a:r>
            <a:endParaRPr/>
          </a:p>
          <a:p>
            <a:pPr indent="0" lvl="0" marL="0" rtl="0" algn="l">
              <a:spcBef>
                <a:spcPts val="0"/>
              </a:spcBef>
              <a:spcAft>
                <a:spcPts val="0"/>
              </a:spcAft>
              <a:buNone/>
            </a:pPr>
            <a:r>
              <a:rPr lang="en"/>
              <a:t>Best Non-Technical: </a:t>
            </a:r>
            <a:r>
              <a:rPr lang="en" u="sng">
                <a:solidFill>
                  <a:schemeClr val="hlink"/>
                </a:solidFill>
                <a:hlinkClick r:id="rId2"/>
              </a:rPr>
              <a:t>Simulating Business Processes for Descriptive, Predictive, and Prescriptive Analytics</a:t>
            </a:r>
            <a:r>
              <a:rPr lang="en">
                <a:solidFill>
                  <a:schemeClr val="dk1"/>
                </a:solidFill>
              </a:rPr>
              <a:t> by Andrew Greasley.</a:t>
            </a:r>
            <a:endParaRPr>
              <a:solidFill>
                <a:schemeClr val="dk1"/>
              </a:solidFill>
            </a:endParaRPr>
          </a:p>
          <a:p>
            <a:pPr indent="0" lvl="0" marL="0" rtl="0" algn="l">
              <a:spcBef>
                <a:spcPts val="0"/>
              </a:spcBef>
              <a:spcAft>
                <a:spcPts val="0"/>
              </a:spcAft>
              <a:buNone/>
            </a:pPr>
            <a:r>
              <a:rPr lang="en">
                <a:solidFill>
                  <a:schemeClr val="dk1"/>
                </a:solidFill>
              </a:rPr>
              <a:t>Best Technical: </a:t>
            </a:r>
            <a:r>
              <a:rPr lang="en" u="sng">
                <a:solidFill>
                  <a:schemeClr val="hlink"/>
                </a:solidFill>
                <a:hlinkClick r:id="rId3"/>
              </a:rPr>
              <a:t>Discrete-Event System Simulation</a:t>
            </a:r>
            <a:r>
              <a:rPr lang="en">
                <a:solidFill>
                  <a:schemeClr val="dk1"/>
                </a:solidFill>
              </a:rPr>
              <a:t> by Carson, et al.</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YouTube:</a:t>
            </a:r>
            <a:endParaRPr/>
          </a:p>
          <a:p>
            <a:pPr indent="0" lvl="0" marL="0" rtl="0" algn="l">
              <a:spcBef>
                <a:spcPts val="0"/>
              </a:spcBef>
              <a:spcAft>
                <a:spcPts val="0"/>
              </a:spcAft>
              <a:buNone/>
            </a:pPr>
            <a:r>
              <a:rPr lang="en"/>
              <a:t>Search YT for the name of your tool (ExtendSim, JaamSim, Simio, etc.). Each of those tools has a ton of video tutorials available. Simio and ExtendSim have their own channels too.</a:t>
            </a:r>
            <a:endParaRPr/>
          </a:p>
          <a:p>
            <a:pPr indent="0" lvl="0" marL="0" rtl="0" algn="l">
              <a:spcBef>
                <a:spcPts val="0"/>
              </a:spcBef>
              <a:spcAft>
                <a:spcPts val="0"/>
              </a:spcAft>
              <a:buNone/>
            </a:pPr>
            <a:r>
              <a:rPr lang="en"/>
              <a:t>Search for “Discrete event simulation” to find classroom lectures. There’s tons of those, though they may be more technical.</a:t>
            </a:r>
            <a:endParaRPr/>
          </a:p>
          <a:p>
            <a:pPr indent="0" lvl="0" marL="0" rtl="0" algn="l">
              <a:spcBef>
                <a:spcPts val="0"/>
              </a:spcBef>
              <a:spcAft>
                <a:spcPts val="0"/>
              </a:spcAft>
              <a:buNone/>
            </a:pPr>
            <a:r>
              <a:rPr lang="en"/>
              <a:t>Stay away from “stochastic modeling” unless you want the math-heavy stuff. This is the terminology for what the mathematics professors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ExtendSim User Forum:</a:t>
            </a:r>
            <a:endParaRPr/>
          </a:p>
          <a:p>
            <a:pPr indent="0" lvl="0" marL="0" rtl="0" algn="l">
              <a:spcBef>
                <a:spcPts val="0"/>
              </a:spcBef>
              <a:spcAft>
                <a:spcPts val="0"/>
              </a:spcAft>
              <a:buNone/>
            </a:pPr>
            <a:r>
              <a:rPr lang="en" u="sng">
                <a:solidFill>
                  <a:schemeClr val="hlink"/>
                </a:solidFill>
                <a:hlinkClick r:id="rId4"/>
              </a:rPr>
              <a:t>https://extendsim.com/support/extendsim-exchange/log-in-to-access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JaamSim Google Group:</a:t>
            </a:r>
            <a:endParaRPr/>
          </a:p>
          <a:p>
            <a:pPr indent="0" lvl="0" marL="0" rtl="0" algn="l">
              <a:spcBef>
                <a:spcPts val="0"/>
              </a:spcBef>
              <a:spcAft>
                <a:spcPts val="0"/>
              </a:spcAft>
              <a:buNone/>
            </a:pPr>
            <a:r>
              <a:rPr lang="en" u="sng">
                <a:solidFill>
                  <a:schemeClr val="hlink"/>
                </a:solidFill>
                <a:hlinkClick r:id="rId5"/>
              </a:rPr>
              <a:t>https://groups.google.com/g/jaamsim-users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Simio:</a:t>
            </a:r>
            <a:endParaRPr/>
          </a:p>
          <a:p>
            <a:pPr indent="0" lvl="0" marL="0" rtl="0" algn="l">
              <a:spcBef>
                <a:spcPts val="0"/>
              </a:spcBef>
              <a:spcAft>
                <a:spcPts val="0"/>
              </a:spcAft>
              <a:buNone/>
            </a:pPr>
            <a:r>
              <a:rPr lang="en"/>
              <a:t>The Simio website has a lot of useful introductory information. They have case studies, whitepapers, a forum, and a blog. </a:t>
            </a:r>
            <a:r>
              <a:rPr lang="en" u="sng">
                <a:solidFill>
                  <a:schemeClr val="hlink"/>
                </a:solidFill>
                <a:hlinkClick r:id="rId6"/>
              </a:rPr>
              <a:t>https://www.simio.com/resources/case-study-paper/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Search Terms:</a:t>
            </a:r>
            <a:endParaRPr/>
          </a:p>
          <a:p>
            <a:pPr indent="0" lvl="0" marL="0" rtl="0" algn="l">
              <a:spcBef>
                <a:spcPts val="0"/>
              </a:spcBef>
              <a:spcAft>
                <a:spcPts val="0"/>
              </a:spcAft>
              <a:buNone/>
            </a:pPr>
            <a:r>
              <a:rPr lang="en"/>
              <a:t>“Simulation” will give you really broad results. Most helpful for conceptual or theoretical topics.</a:t>
            </a:r>
            <a:endParaRPr/>
          </a:p>
          <a:p>
            <a:pPr indent="0" lvl="0" marL="0" rtl="0" algn="l">
              <a:spcBef>
                <a:spcPts val="0"/>
              </a:spcBef>
              <a:spcAft>
                <a:spcPts val="0"/>
              </a:spcAft>
              <a:buNone/>
            </a:pPr>
            <a:r>
              <a:rPr lang="en"/>
              <a:t>“Discrete event simulation” is the specific technique we discussed for flow-chart-like simulation. Mostly returns engineering-focused resources.</a:t>
            </a:r>
            <a:endParaRPr/>
          </a:p>
          <a:p>
            <a:pPr indent="0" lvl="0" marL="0" rtl="0" algn="l">
              <a:spcBef>
                <a:spcPts val="0"/>
              </a:spcBef>
              <a:spcAft>
                <a:spcPts val="0"/>
              </a:spcAft>
              <a:buNone/>
            </a:pPr>
            <a:r>
              <a:rPr lang="en"/>
              <a:t>“Process simulation” is a synonym of DES. Usually provides less technical results.</a:t>
            </a:r>
            <a:endParaRPr/>
          </a:p>
          <a:p>
            <a:pPr indent="0" lvl="0" marL="0" rtl="0" algn="l">
              <a:spcBef>
                <a:spcPts val="0"/>
              </a:spcBef>
              <a:spcAft>
                <a:spcPts val="0"/>
              </a:spcAft>
              <a:buNone/>
            </a:pPr>
            <a:r>
              <a:rPr lang="en"/>
              <a:t>“Monte Carlo simulation” is the general statistical idea. These are typically simpler simulations done in Excel or small scripts. This is a good place to start if you want to understand the basics of what a simulation does under the hood. Actuaries and finance people sometimes use these models, so it may be more comfortable for accounting/finance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Few Tools:</a:t>
            </a:r>
            <a:endParaRPr/>
          </a:p>
          <a:p>
            <a:pPr indent="0" lvl="0" marL="0" rtl="0" algn="l">
              <a:spcBef>
                <a:spcPts val="0"/>
              </a:spcBef>
              <a:spcAft>
                <a:spcPts val="0"/>
              </a:spcAft>
              <a:buNone/>
            </a:pPr>
            <a:r>
              <a:rPr lang="en"/>
              <a:t>JaamSim - Free, Java-based. The features are good, but the user </a:t>
            </a:r>
            <a:r>
              <a:rPr lang="en"/>
              <a:t>experience</a:t>
            </a:r>
            <a:r>
              <a:rPr lang="en"/>
              <a:t> can be challenging. Has an active user community.</a:t>
            </a:r>
            <a:endParaRPr/>
          </a:p>
          <a:p>
            <a:pPr indent="0" lvl="0" marL="0" rtl="0" algn="l">
              <a:spcBef>
                <a:spcPts val="0"/>
              </a:spcBef>
              <a:spcAft>
                <a:spcPts val="0"/>
              </a:spcAft>
              <a:buNone/>
            </a:pPr>
            <a:r>
              <a:rPr lang="en"/>
              <a:t>ExtendSim - This is the tool I demoed. Mostly used by engineers, but I think it’s a good balance between features and price.</a:t>
            </a:r>
            <a:endParaRPr/>
          </a:p>
          <a:p>
            <a:pPr indent="0" lvl="0" marL="0" rtl="0" algn="l">
              <a:spcBef>
                <a:spcPts val="0"/>
              </a:spcBef>
              <a:spcAft>
                <a:spcPts val="0"/>
              </a:spcAft>
              <a:buNone/>
            </a:pPr>
            <a:r>
              <a:rPr lang="en"/>
              <a:t>Simio - Current market leader. Software covers all kinds of simulation with extensive graphics libraries and performance optimization features. My two cents: awesome, but probably more than most audit shops want or need. Take a look and decide for yourself.</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e4fc53768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e4fc5376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goals:</a:t>
            </a:r>
            <a:endParaRPr/>
          </a:p>
          <a:p>
            <a:pPr indent="0" lvl="0" marL="0" rtl="0" algn="l">
              <a:spcBef>
                <a:spcPts val="0"/>
              </a:spcBef>
              <a:spcAft>
                <a:spcPts val="0"/>
              </a:spcAft>
              <a:buNone/>
            </a:pPr>
            <a:r>
              <a:rPr lang="en"/>
              <a:t>Learn about a new technique.</a:t>
            </a:r>
            <a:endParaRPr/>
          </a:p>
          <a:p>
            <a:pPr indent="0" lvl="0" marL="0" rtl="0" algn="l">
              <a:spcBef>
                <a:spcPts val="0"/>
              </a:spcBef>
              <a:spcAft>
                <a:spcPts val="0"/>
              </a:spcAft>
              <a:buNone/>
            </a:pPr>
            <a:r>
              <a:rPr lang="en"/>
              <a:t>Be able to </a:t>
            </a:r>
            <a:r>
              <a:rPr lang="en"/>
              <a:t>identify</a:t>
            </a:r>
            <a:r>
              <a:rPr lang="en"/>
              <a:t> when a project is right for simulation.</a:t>
            </a:r>
            <a:endParaRPr/>
          </a:p>
          <a:p>
            <a:pPr indent="0" lvl="0" marL="0" rtl="0" algn="l">
              <a:spcBef>
                <a:spcPts val="0"/>
              </a:spcBef>
              <a:spcAft>
                <a:spcPts val="0"/>
              </a:spcAft>
              <a:buNone/>
            </a:pPr>
            <a:r>
              <a:rPr lang="en"/>
              <a:t>Build a foundation for implementing a simulation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e4fc5376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e4fc537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1d6892f80_0_3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1d6892f8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simulation is a model of a real process or activity. Think about a model of a building: it has all the important parts that a real building does, but it’s not a real building. What is an “important part”? That depends on what you want to use it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build computerized models of business processes. Those models will have the features we need for our analysis, but we can control them in our computerized environment.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1d6892f80_0_4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1d6892f80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be talking about a specific kind of simulation, called Discrete-Event Simulation (DES). DES is good for simulating anything that can be represented as a flow chart. If a Visio flow chart is a static image, simulation is how you animate that process and watch it come to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see more of these, but here’s a simple example. Something is created, processed, then destroyed.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1d6892f80_0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1d6892f8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way - your recommendations are a change. What happens to the business when your recommendation was implemented? Does it resolve the problem? Does it cause other problems somewhere else? Is it </a:t>
            </a:r>
            <a:r>
              <a:rPr lang="en"/>
              <a:t>prohibitively</a:t>
            </a:r>
            <a:r>
              <a:rPr lang="en"/>
              <a:t> costly?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fc852f1d8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fc852f1d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can’t tell us much about hypothetical situations. That gets to the problem of generalization error. If the hypothetical future data is different from what the model is trained on, you won’t get reliable</a:t>
            </a:r>
            <a:endParaRPr/>
          </a:p>
          <a:p>
            <a:pPr indent="0" lvl="0" marL="0" rtl="0" algn="l">
              <a:spcBef>
                <a:spcPts val="0"/>
              </a:spcBef>
              <a:spcAft>
                <a:spcPts val="0"/>
              </a:spcAft>
              <a:buNone/>
            </a:pPr>
            <a:r>
              <a:rPr lang="en"/>
              <a:t>results. Unfortunately, that’s what we need.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Simulation takes the opposite tack: we know the model because it’s our business process. We don’t know the input data, which is thall the random business context we are going to alter.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perspectives lead to very different approaches.</a:t>
            </a:r>
            <a:endParaRPr/>
          </a:p>
          <a:p>
            <a:pPr indent="0" lvl="0" marL="0" rtl="0" algn="l">
              <a:spcBef>
                <a:spcPts val="0"/>
              </a:spcBef>
              <a:spcAft>
                <a:spcPts val="0"/>
              </a:spcAft>
              <a:buNone/>
            </a:pPr>
            <a:r>
              <a:rPr lang="en"/>
              <a:t>ML projects are essentially context free. You get the data, you explore the data, you find things in data. </a:t>
            </a:r>
            <a:endParaRPr/>
          </a:p>
          <a:p>
            <a:pPr indent="0" lvl="0" marL="0" rtl="0" algn="l">
              <a:spcBef>
                <a:spcPts val="0"/>
              </a:spcBef>
              <a:spcAft>
                <a:spcPts val="0"/>
              </a:spcAft>
              <a:buNone/>
            </a:pPr>
            <a:r>
              <a:rPr lang="en"/>
              <a:t>Simulation projects are context heavy. You will spend most of your time thoroughly understanding the business process. Reading their docs, having lots of </a:t>
            </a:r>
            <a:r>
              <a:rPr lang="en"/>
              <a:t>interviews</a:t>
            </a:r>
            <a:r>
              <a:rPr lang="en"/>
              <a:t>, asking lots of questions, hopefully observing the process on site (if possible). And sure, exploring data. But only when needed.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WHO DOES SIMULATION</a:t>
            </a:r>
            <a:endParaRPr/>
          </a:p>
          <a:p>
            <a:pPr indent="0" lvl="0" marL="0" rtl="0" algn="l">
              <a:spcBef>
                <a:spcPts val="0"/>
              </a:spcBef>
              <a:spcAft>
                <a:spcPts val="0"/>
              </a:spcAft>
              <a:buNone/>
            </a:pPr>
            <a:r>
              <a:rPr lang="en"/>
              <a:t>Actuaries (look at valuation of equity awards)</a:t>
            </a:r>
            <a:endParaRPr/>
          </a:p>
          <a:p>
            <a:pPr indent="0" lvl="0" marL="0" rtl="0" algn="l">
              <a:spcBef>
                <a:spcPts val="0"/>
              </a:spcBef>
              <a:spcAft>
                <a:spcPts val="0"/>
              </a:spcAft>
              <a:buNone/>
            </a:pPr>
            <a:r>
              <a:rPr lang="en"/>
              <a:t>Industrial Engineers</a:t>
            </a:r>
            <a:endParaRPr/>
          </a:p>
          <a:p>
            <a:pPr indent="0" lvl="0" marL="0" rtl="0" algn="l">
              <a:spcBef>
                <a:spcPts val="0"/>
              </a:spcBef>
              <a:spcAft>
                <a:spcPts val="0"/>
              </a:spcAft>
              <a:buNone/>
            </a:pPr>
            <a:r>
              <a:rPr lang="en"/>
              <a:t>Scientists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1d6892f80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1d6892f8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I provided a demo of the ExtendSim software. I created a real model showing how we could simulate business activity and experiment with different scenarios.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1">
  <p:cSld name="TITLE_1_1_1">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68" name="Google Shape;68;p12"/>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Simulation for the Auditor</a:t>
            </a:r>
            <a:endParaRPr/>
          </a:p>
        </p:txBody>
      </p:sp>
      <p:sp>
        <p:nvSpPr>
          <p:cNvPr id="74" name="Google Shape;74;p13"/>
          <p:cNvSpPr txBox="1"/>
          <p:nvPr/>
        </p:nvSpPr>
        <p:spPr>
          <a:xfrm>
            <a:off x="1786550" y="3410775"/>
            <a:ext cx="478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Daniel McCarville • Internal Auditor • Statistics Researcher • daniel.mccarville@gmail.com</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3</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sz="3400"/>
              <a:t>Example Project</a:t>
            </a:r>
            <a:endParaRPr sz="3400"/>
          </a:p>
        </p:txBody>
      </p:sp>
      <p:sp>
        <p:nvSpPr>
          <p:cNvPr id="171" name="Google Shape;171;p22"/>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2"/>
          <p:cNvSpPr/>
          <p:nvPr/>
        </p:nvSpPr>
        <p:spPr>
          <a:xfrm>
            <a:off x="7918483" y="29537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173" name="Google Shape;173;p22"/>
          <p:cNvSpPr/>
          <p:nvPr/>
        </p:nvSpPr>
        <p:spPr>
          <a:xfrm>
            <a:off x="6598341" y="2953725"/>
            <a:ext cx="214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Playbook</a:t>
            </a:r>
            <a:endParaRPr sz="1000">
              <a:solidFill>
                <a:schemeClr val="lt1"/>
              </a:solidFill>
              <a:latin typeface="Source Sans Pro"/>
              <a:ea typeface="Source Sans Pro"/>
              <a:cs typeface="Source Sans Pro"/>
              <a:sym typeface="Source Sans Pro"/>
            </a:endParaRPr>
          </a:p>
        </p:txBody>
      </p:sp>
      <p:sp>
        <p:nvSpPr>
          <p:cNvPr id="174" name="Google Shape;174;p22"/>
          <p:cNvSpPr/>
          <p:nvPr/>
        </p:nvSpPr>
        <p:spPr>
          <a:xfrm>
            <a:off x="4618094" y="2953725"/>
            <a:ext cx="2109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Example Project</a:t>
            </a:r>
            <a:endParaRPr sz="1000">
              <a:solidFill>
                <a:schemeClr val="lt1"/>
              </a:solidFill>
              <a:latin typeface="Source Sans Pro"/>
              <a:ea typeface="Source Sans Pro"/>
              <a:cs typeface="Source Sans Pro"/>
              <a:sym typeface="Source Sans Pro"/>
            </a:endParaRPr>
          </a:p>
        </p:txBody>
      </p:sp>
      <p:sp>
        <p:nvSpPr>
          <p:cNvPr id="175" name="Google Shape;175;p22"/>
          <p:cNvSpPr/>
          <p:nvPr/>
        </p:nvSpPr>
        <p:spPr>
          <a:xfrm>
            <a:off x="2637784" y="2953725"/>
            <a:ext cx="2109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Demo</a:t>
            </a:r>
            <a:endParaRPr sz="1000">
              <a:solidFill>
                <a:schemeClr val="lt1"/>
              </a:solidFill>
              <a:latin typeface="Source Sans Pro"/>
              <a:ea typeface="Source Sans Pro"/>
              <a:cs typeface="Source Sans Pro"/>
              <a:sym typeface="Source Sans Pro"/>
            </a:endParaRPr>
          </a:p>
        </p:txBody>
      </p:sp>
      <p:sp>
        <p:nvSpPr>
          <p:cNvPr id="176" name="Google Shape;176;p22"/>
          <p:cNvSpPr/>
          <p:nvPr/>
        </p:nvSpPr>
        <p:spPr>
          <a:xfrm>
            <a:off x="657537" y="2953725"/>
            <a:ext cx="2109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Intro to Simulation</a:t>
            </a:r>
            <a:endParaRPr sz="1000">
              <a:solidFill>
                <a:schemeClr val="lt1"/>
              </a:solidFill>
              <a:latin typeface="Source Sans Pro"/>
              <a:ea typeface="Source Sans Pro"/>
              <a:cs typeface="Source Sans Pro"/>
              <a:sym typeface="Source Sans Pro"/>
            </a:endParaRPr>
          </a:p>
        </p:txBody>
      </p:sp>
      <p:sp>
        <p:nvSpPr>
          <p:cNvPr id="177" name="Google Shape;177;p22"/>
          <p:cNvSpPr/>
          <p:nvPr/>
        </p:nvSpPr>
        <p:spPr>
          <a:xfrm>
            <a:off x="183275" y="2953725"/>
            <a:ext cx="637200" cy="393600"/>
          </a:xfrm>
          <a:prstGeom prst="homePlate">
            <a:avLst>
              <a:gd fmla="val 3203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178" name="Google Shape;178;p22"/>
          <p:cNvCxnSpPr/>
          <p:nvPr/>
        </p:nvCxnSpPr>
        <p:spPr>
          <a:xfrm rot="10800000">
            <a:off x="5589217" y="3347319"/>
            <a:ext cx="0" cy="498600"/>
          </a:xfrm>
          <a:prstGeom prst="straightConnector1">
            <a:avLst/>
          </a:prstGeom>
          <a:noFill/>
          <a:ln cap="flat" cmpd="sng" w="9525">
            <a:solidFill>
              <a:schemeClr val="lt2"/>
            </a:solidFill>
            <a:prstDash val="solid"/>
            <a:round/>
            <a:headEnd len="med" w="med" type="oval"/>
            <a:tailEnd len="med" w="med" type="oval"/>
          </a:ln>
        </p:spPr>
      </p:cxnSp>
      <p:sp>
        <p:nvSpPr>
          <p:cNvPr id="179" name="Google Shape;179;p22"/>
          <p:cNvSpPr txBox="1"/>
          <p:nvPr/>
        </p:nvSpPr>
        <p:spPr>
          <a:xfrm>
            <a:off x="5031376" y="3870500"/>
            <a:ext cx="11157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900">
                <a:solidFill>
                  <a:schemeClr val="dk2"/>
                </a:solidFill>
                <a:latin typeface="Source Sans Pro"/>
                <a:ea typeface="Source Sans Pro"/>
                <a:cs typeface="Source Sans Pro"/>
                <a:sym typeface="Source Sans Pro"/>
              </a:rPr>
              <a:t>Explore an example simulation project.</a:t>
            </a:r>
            <a:endParaRPr sz="900">
              <a:solidFill>
                <a:schemeClr val="dk2"/>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r>
              <a:rPr lang="en"/>
              <a:t> Project - Psychiatric Prison</a:t>
            </a:r>
            <a:endParaRPr/>
          </a:p>
        </p:txBody>
      </p:sp>
      <p:sp>
        <p:nvSpPr>
          <p:cNvPr id="185" name="Google Shape;185;p2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State </a:t>
            </a:r>
            <a:r>
              <a:rPr lang="en" sz="2000"/>
              <a:t>psychiatric</a:t>
            </a:r>
            <a:r>
              <a:rPr lang="en" sz="2000"/>
              <a:t> prison for violent sexual offenders</a:t>
            </a:r>
            <a:r>
              <a:rPr lang="en" sz="2000"/>
              <a:t>:</a:t>
            </a:r>
            <a:endParaRPr sz="2000"/>
          </a:p>
          <a:p>
            <a:pPr indent="-355600" lvl="0" marL="457200" rtl="0" algn="l">
              <a:spcBef>
                <a:spcPts val="600"/>
              </a:spcBef>
              <a:spcAft>
                <a:spcPts val="0"/>
              </a:spcAft>
              <a:buSzPts val="2000"/>
              <a:buChar char="◎"/>
            </a:pPr>
            <a:r>
              <a:rPr lang="en" sz="2000"/>
              <a:t>Inmates stay until they complete a 7-step therapy program</a:t>
            </a:r>
            <a:endParaRPr sz="2000"/>
          </a:p>
          <a:p>
            <a:pPr indent="-355600" lvl="0" marL="457200" rtl="0" algn="l">
              <a:spcBef>
                <a:spcPts val="0"/>
              </a:spcBef>
              <a:spcAft>
                <a:spcPts val="0"/>
              </a:spcAft>
              <a:buSzPts val="2000"/>
              <a:buChar char="◎"/>
            </a:pPr>
            <a:r>
              <a:rPr lang="en" sz="2000"/>
              <a:t>21 years of operation, only 3 people ever succeeded</a:t>
            </a:r>
            <a:endParaRPr sz="2000"/>
          </a:p>
          <a:p>
            <a:pPr indent="-355600" lvl="0" marL="457200" rtl="0" algn="l">
              <a:spcBef>
                <a:spcPts val="0"/>
              </a:spcBef>
              <a:spcAft>
                <a:spcPts val="0"/>
              </a:spcAft>
              <a:buSzPts val="2000"/>
              <a:buChar char="◎"/>
            </a:pPr>
            <a:r>
              <a:rPr lang="en" sz="2000"/>
              <a:t>Climbing population and ballooning costs</a:t>
            </a:r>
            <a:endParaRPr sz="2000"/>
          </a:p>
          <a:p>
            <a:pPr indent="0" lvl="0" marL="0" rtl="0" algn="l">
              <a:spcBef>
                <a:spcPts val="600"/>
              </a:spcBef>
              <a:spcAft>
                <a:spcPts val="0"/>
              </a:spcAft>
              <a:buNone/>
            </a:pPr>
            <a:r>
              <a:t/>
            </a:r>
            <a:endParaRPr sz="2000"/>
          </a:p>
          <a:p>
            <a:pPr indent="0" lvl="0" marL="45720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p:txBody>
      </p:sp>
      <p:sp>
        <p:nvSpPr>
          <p:cNvPr id="186" name="Google Shape;186;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193" name="Google Shape;193;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4"/>
          <p:cNvPicPr preferRelativeResize="0"/>
          <p:nvPr/>
        </p:nvPicPr>
        <p:blipFill>
          <a:blip r:embed="rId3">
            <a:alphaModFix/>
          </a:blip>
          <a:stretch>
            <a:fillRect/>
          </a:stretch>
        </p:blipFill>
        <p:spPr>
          <a:xfrm>
            <a:off x="1" y="0"/>
            <a:ext cx="9011666"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200" name="Google Shape;200;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1" name="Google Shape;201;p25"/>
          <p:cNvPicPr preferRelativeResize="0"/>
          <p:nvPr/>
        </p:nvPicPr>
        <p:blipFill>
          <a:blip r:embed="rId3">
            <a:alphaModFix/>
          </a:blip>
          <a:stretch>
            <a:fillRect/>
          </a:stretch>
        </p:blipFill>
        <p:spPr>
          <a:xfrm>
            <a:off x="0" y="488132"/>
            <a:ext cx="9144000" cy="41672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6"/>
          <p:cNvPicPr preferRelativeResize="0"/>
          <p:nvPr/>
        </p:nvPicPr>
        <p:blipFill>
          <a:blip r:embed="rId3">
            <a:alphaModFix/>
          </a:blip>
          <a:stretch>
            <a:fillRect/>
          </a:stretch>
        </p:blipFill>
        <p:spPr>
          <a:xfrm>
            <a:off x="5047275" y="851275"/>
            <a:ext cx="4096725" cy="3263500"/>
          </a:xfrm>
          <a:prstGeom prst="rect">
            <a:avLst/>
          </a:prstGeom>
          <a:noFill/>
          <a:ln>
            <a:noFill/>
          </a:ln>
        </p:spPr>
      </p:pic>
      <p:pic>
        <p:nvPicPr>
          <p:cNvPr id="208" name="Google Shape;208;p26"/>
          <p:cNvPicPr preferRelativeResize="0"/>
          <p:nvPr/>
        </p:nvPicPr>
        <p:blipFill>
          <a:blip r:embed="rId4">
            <a:alphaModFix/>
          </a:blip>
          <a:stretch>
            <a:fillRect/>
          </a:stretch>
        </p:blipFill>
        <p:spPr>
          <a:xfrm>
            <a:off x="-31425" y="1220350"/>
            <a:ext cx="5003375" cy="283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7"/>
          <p:cNvPicPr preferRelativeResize="0"/>
          <p:nvPr/>
        </p:nvPicPr>
        <p:blipFill>
          <a:blip r:embed="rId3">
            <a:alphaModFix/>
          </a:blip>
          <a:stretch>
            <a:fillRect/>
          </a:stretch>
        </p:blipFill>
        <p:spPr>
          <a:xfrm>
            <a:off x="1472510" y="0"/>
            <a:ext cx="619898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4</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sz="3400"/>
              <a:t>Playbook</a:t>
            </a:r>
            <a:endParaRPr sz="3400"/>
          </a:p>
        </p:txBody>
      </p:sp>
      <p:sp>
        <p:nvSpPr>
          <p:cNvPr id="220" name="Google Shape;220;p28"/>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28"/>
          <p:cNvSpPr/>
          <p:nvPr/>
        </p:nvSpPr>
        <p:spPr>
          <a:xfrm>
            <a:off x="7918483" y="29537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222" name="Google Shape;222;p28"/>
          <p:cNvSpPr/>
          <p:nvPr/>
        </p:nvSpPr>
        <p:spPr>
          <a:xfrm>
            <a:off x="6598341" y="2953725"/>
            <a:ext cx="214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Playbook</a:t>
            </a:r>
            <a:endParaRPr sz="1000">
              <a:solidFill>
                <a:schemeClr val="lt1"/>
              </a:solidFill>
              <a:latin typeface="Source Sans Pro"/>
              <a:ea typeface="Source Sans Pro"/>
              <a:cs typeface="Source Sans Pro"/>
              <a:sym typeface="Source Sans Pro"/>
            </a:endParaRPr>
          </a:p>
        </p:txBody>
      </p:sp>
      <p:sp>
        <p:nvSpPr>
          <p:cNvPr id="223" name="Google Shape;223;p28"/>
          <p:cNvSpPr/>
          <p:nvPr/>
        </p:nvSpPr>
        <p:spPr>
          <a:xfrm>
            <a:off x="4618094" y="2953725"/>
            <a:ext cx="2109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Example Project</a:t>
            </a:r>
            <a:endParaRPr sz="1000">
              <a:solidFill>
                <a:schemeClr val="lt1"/>
              </a:solidFill>
              <a:latin typeface="Source Sans Pro"/>
              <a:ea typeface="Source Sans Pro"/>
              <a:cs typeface="Source Sans Pro"/>
              <a:sym typeface="Source Sans Pro"/>
            </a:endParaRPr>
          </a:p>
        </p:txBody>
      </p:sp>
      <p:sp>
        <p:nvSpPr>
          <p:cNvPr id="224" name="Google Shape;224;p28"/>
          <p:cNvSpPr/>
          <p:nvPr/>
        </p:nvSpPr>
        <p:spPr>
          <a:xfrm>
            <a:off x="2637784" y="2953725"/>
            <a:ext cx="2109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Demo</a:t>
            </a:r>
            <a:endParaRPr sz="1000">
              <a:solidFill>
                <a:schemeClr val="lt1"/>
              </a:solidFill>
              <a:latin typeface="Source Sans Pro"/>
              <a:ea typeface="Source Sans Pro"/>
              <a:cs typeface="Source Sans Pro"/>
              <a:sym typeface="Source Sans Pro"/>
            </a:endParaRPr>
          </a:p>
        </p:txBody>
      </p:sp>
      <p:sp>
        <p:nvSpPr>
          <p:cNvPr id="225" name="Google Shape;225;p28"/>
          <p:cNvSpPr/>
          <p:nvPr/>
        </p:nvSpPr>
        <p:spPr>
          <a:xfrm>
            <a:off x="657537" y="2953725"/>
            <a:ext cx="2109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Intro to Simulation</a:t>
            </a:r>
            <a:endParaRPr sz="1000">
              <a:solidFill>
                <a:schemeClr val="lt1"/>
              </a:solidFill>
              <a:latin typeface="Source Sans Pro"/>
              <a:ea typeface="Source Sans Pro"/>
              <a:cs typeface="Source Sans Pro"/>
              <a:sym typeface="Source Sans Pro"/>
            </a:endParaRPr>
          </a:p>
        </p:txBody>
      </p:sp>
      <p:sp>
        <p:nvSpPr>
          <p:cNvPr id="226" name="Google Shape;226;p28"/>
          <p:cNvSpPr/>
          <p:nvPr/>
        </p:nvSpPr>
        <p:spPr>
          <a:xfrm>
            <a:off x="183275" y="2953725"/>
            <a:ext cx="637200" cy="393600"/>
          </a:xfrm>
          <a:prstGeom prst="homePlate">
            <a:avLst>
              <a:gd fmla="val 3203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sp>
        <p:nvSpPr>
          <p:cNvPr id="227" name="Google Shape;227;p28"/>
          <p:cNvSpPr txBox="1"/>
          <p:nvPr/>
        </p:nvSpPr>
        <p:spPr>
          <a:xfrm>
            <a:off x="7013081" y="384592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A checklist-approach to implementing your first model.</a:t>
            </a:r>
            <a:endParaRPr sz="900">
              <a:solidFill>
                <a:schemeClr val="dk2"/>
              </a:solidFill>
              <a:latin typeface="Source Sans Pro"/>
              <a:ea typeface="Source Sans Pro"/>
              <a:cs typeface="Source Sans Pro"/>
              <a:sym typeface="Source Sans Pro"/>
            </a:endParaRPr>
          </a:p>
        </p:txBody>
      </p:sp>
      <p:cxnSp>
        <p:nvCxnSpPr>
          <p:cNvPr id="228" name="Google Shape;228;p28"/>
          <p:cNvCxnSpPr/>
          <p:nvPr/>
        </p:nvCxnSpPr>
        <p:spPr>
          <a:xfrm rot="10800000">
            <a:off x="7567142" y="3347319"/>
            <a:ext cx="0" cy="498600"/>
          </a:xfrm>
          <a:prstGeom prst="straightConnector1">
            <a:avLst/>
          </a:prstGeom>
          <a:noFill/>
          <a:ln cap="flat" cmpd="sng" w="9525">
            <a:solidFill>
              <a:schemeClr val="lt2"/>
            </a:solidFill>
            <a:prstDash val="solid"/>
            <a:round/>
            <a:headEnd len="med" w="med" type="oval"/>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Playbook: Planning</a:t>
            </a:r>
            <a:endParaRPr/>
          </a:p>
        </p:txBody>
      </p:sp>
      <p:sp>
        <p:nvSpPr>
          <p:cNvPr id="234" name="Google Shape;234;p29"/>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Vision </a:t>
            </a:r>
            <a:endParaRPr b="1"/>
          </a:p>
          <a:p>
            <a:pPr indent="0" lvl="0" marL="0" rtl="0" algn="l">
              <a:spcBef>
                <a:spcPts val="600"/>
              </a:spcBef>
              <a:spcAft>
                <a:spcPts val="0"/>
              </a:spcAft>
              <a:buNone/>
            </a:pPr>
            <a:r>
              <a:rPr lang="en"/>
              <a:t>Why are we doing this? What are the high-level project needs?</a:t>
            </a:r>
            <a:endParaRPr/>
          </a:p>
        </p:txBody>
      </p:sp>
      <p:sp>
        <p:nvSpPr>
          <p:cNvPr id="235" name="Google Shape;235;p29"/>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Scope</a:t>
            </a:r>
            <a:endParaRPr b="1"/>
          </a:p>
          <a:p>
            <a:pPr indent="0" lvl="0" marL="0" rtl="0" algn="l">
              <a:spcBef>
                <a:spcPts val="600"/>
              </a:spcBef>
              <a:spcAft>
                <a:spcPts val="0"/>
              </a:spcAft>
              <a:buNone/>
            </a:pPr>
            <a:r>
              <a:rPr lang="en"/>
              <a:t>What processes are we including? What are we excluding? </a:t>
            </a:r>
            <a:endParaRPr/>
          </a:p>
        </p:txBody>
      </p:sp>
      <p:sp>
        <p:nvSpPr>
          <p:cNvPr id="236" name="Google Shape;236;p29"/>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Preliminary Flow Chart / POC</a:t>
            </a:r>
            <a:endParaRPr b="1"/>
          </a:p>
          <a:p>
            <a:pPr indent="0" lvl="0" marL="0" rtl="0" algn="l">
              <a:spcBef>
                <a:spcPts val="600"/>
              </a:spcBef>
              <a:spcAft>
                <a:spcPts val="0"/>
              </a:spcAft>
              <a:buNone/>
            </a:pPr>
            <a:r>
              <a:rPr lang="en"/>
              <a:t>Auditor develops a Visio (static) flow chart or super-simple model.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Lead auditor should approve the concept.</a:t>
            </a:r>
            <a:r>
              <a:rPr lang="en"/>
              <a:t> </a:t>
            </a:r>
            <a:endParaRPr/>
          </a:p>
          <a:p>
            <a:pPr indent="0" lvl="0" marL="0" rtl="0" algn="l">
              <a:spcBef>
                <a:spcPts val="600"/>
              </a:spcBef>
              <a:spcAft>
                <a:spcPts val="0"/>
              </a:spcAft>
              <a:buNone/>
            </a:pPr>
            <a:r>
              <a:t/>
            </a:r>
            <a:endParaRPr/>
          </a:p>
        </p:txBody>
      </p:sp>
      <p:sp>
        <p:nvSpPr>
          <p:cNvPr id="237" name="Google Shape;237;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29"/>
          <p:cNvPicPr preferRelativeResize="0"/>
          <p:nvPr/>
        </p:nvPicPr>
        <p:blipFill>
          <a:blip r:embed="rId3">
            <a:alphaModFix/>
          </a:blip>
          <a:stretch>
            <a:fillRect/>
          </a:stretch>
        </p:blipFill>
        <p:spPr>
          <a:xfrm>
            <a:off x="880400" y="1416650"/>
            <a:ext cx="239525" cy="224550"/>
          </a:xfrm>
          <a:prstGeom prst="rect">
            <a:avLst/>
          </a:prstGeom>
          <a:noFill/>
          <a:ln>
            <a:noFill/>
          </a:ln>
        </p:spPr>
      </p:pic>
      <p:pic>
        <p:nvPicPr>
          <p:cNvPr id="239" name="Google Shape;239;p29"/>
          <p:cNvPicPr preferRelativeResize="0"/>
          <p:nvPr/>
        </p:nvPicPr>
        <p:blipFill>
          <a:blip r:embed="rId3">
            <a:alphaModFix/>
          </a:blip>
          <a:stretch>
            <a:fillRect/>
          </a:stretch>
        </p:blipFill>
        <p:spPr>
          <a:xfrm>
            <a:off x="3377113" y="1416650"/>
            <a:ext cx="239525" cy="224550"/>
          </a:xfrm>
          <a:prstGeom prst="rect">
            <a:avLst/>
          </a:prstGeom>
          <a:noFill/>
          <a:ln>
            <a:noFill/>
          </a:ln>
        </p:spPr>
      </p:pic>
      <p:pic>
        <p:nvPicPr>
          <p:cNvPr id="240" name="Google Shape;240;p29"/>
          <p:cNvPicPr preferRelativeResize="0"/>
          <p:nvPr/>
        </p:nvPicPr>
        <p:blipFill>
          <a:blip r:embed="rId3">
            <a:alphaModFix/>
          </a:blip>
          <a:stretch>
            <a:fillRect/>
          </a:stretch>
        </p:blipFill>
        <p:spPr>
          <a:xfrm>
            <a:off x="5920375" y="1416650"/>
            <a:ext cx="239525" cy="22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Playbook: Design</a:t>
            </a:r>
            <a:endParaRPr/>
          </a:p>
        </p:txBody>
      </p:sp>
      <p:sp>
        <p:nvSpPr>
          <p:cNvPr id="246" name="Google Shape;246;p30"/>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Inputs</a:t>
            </a:r>
            <a:endParaRPr b="1"/>
          </a:p>
          <a:p>
            <a:pPr indent="0" lvl="0" marL="0" rtl="0" algn="l">
              <a:spcBef>
                <a:spcPts val="600"/>
              </a:spcBef>
              <a:spcAft>
                <a:spcPts val="0"/>
              </a:spcAft>
              <a:buNone/>
            </a:pPr>
            <a:r>
              <a:rPr lang="en"/>
              <a:t>Key assumptions, facts, item to be simulated, etc.</a:t>
            </a:r>
            <a:endParaRPr/>
          </a:p>
        </p:txBody>
      </p:sp>
      <p:sp>
        <p:nvSpPr>
          <p:cNvPr id="247" name="Google Shape;247;p30"/>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Variables or Scenarios</a:t>
            </a:r>
            <a:endParaRPr b="1"/>
          </a:p>
          <a:p>
            <a:pPr indent="0" lvl="0" marL="0" rtl="0" algn="l">
              <a:spcBef>
                <a:spcPts val="600"/>
              </a:spcBef>
              <a:spcAft>
                <a:spcPts val="0"/>
              </a:spcAft>
              <a:buNone/>
            </a:pPr>
            <a:r>
              <a:rPr lang="en"/>
              <a:t>What will change between tests?</a:t>
            </a:r>
            <a:endParaRPr/>
          </a:p>
        </p:txBody>
      </p:sp>
      <p:sp>
        <p:nvSpPr>
          <p:cNvPr id="248" name="Google Shape;248;p30"/>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Outcomes</a:t>
            </a:r>
            <a:endParaRPr b="1"/>
          </a:p>
          <a:p>
            <a:pPr indent="0" lvl="0" marL="0" rtl="0" algn="l">
              <a:spcBef>
                <a:spcPts val="600"/>
              </a:spcBef>
              <a:spcAft>
                <a:spcPts val="0"/>
              </a:spcAft>
              <a:buNone/>
            </a:pPr>
            <a:r>
              <a:rPr lang="en"/>
              <a:t>What data will you collect? What metric are you optimizing? </a:t>
            </a:r>
            <a:endParaRPr/>
          </a:p>
          <a:p>
            <a:pPr indent="0" lvl="0" marL="0" rtl="0" algn="l">
              <a:spcBef>
                <a:spcPts val="600"/>
              </a:spcBef>
              <a:spcAft>
                <a:spcPts val="0"/>
              </a:spcAft>
              <a:buNone/>
            </a:pPr>
            <a:r>
              <a:t/>
            </a:r>
            <a:endParaRPr/>
          </a:p>
        </p:txBody>
      </p:sp>
      <p:sp>
        <p:nvSpPr>
          <p:cNvPr id="249" name="Google Shape;249;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0"/>
          <p:cNvPicPr preferRelativeResize="0"/>
          <p:nvPr/>
        </p:nvPicPr>
        <p:blipFill>
          <a:blip r:embed="rId3">
            <a:alphaModFix/>
          </a:blip>
          <a:stretch>
            <a:fillRect/>
          </a:stretch>
        </p:blipFill>
        <p:spPr>
          <a:xfrm>
            <a:off x="880400" y="1416650"/>
            <a:ext cx="239525" cy="224550"/>
          </a:xfrm>
          <a:prstGeom prst="rect">
            <a:avLst/>
          </a:prstGeom>
          <a:noFill/>
          <a:ln>
            <a:noFill/>
          </a:ln>
        </p:spPr>
      </p:pic>
      <p:pic>
        <p:nvPicPr>
          <p:cNvPr id="251" name="Google Shape;251;p30"/>
          <p:cNvPicPr preferRelativeResize="0"/>
          <p:nvPr/>
        </p:nvPicPr>
        <p:blipFill>
          <a:blip r:embed="rId3">
            <a:alphaModFix/>
          </a:blip>
          <a:stretch>
            <a:fillRect/>
          </a:stretch>
        </p:blipFill>
        <p:spPr>
          <a:xfrm>
            <a:off x="3377113" y="1416650"/>
            <a:ext cx="239525" cy="224550"/>
          </a:xfrm>
          <a:prstGeom prst="rect">
            <a:avLst/>
          </a:prstGeom>
          <a:noFill/>
          <a:ln>
            <a:noFill/>
          </a:ln>
        </p:spPr>
      </p:pic>
      <p:pic>
        <p:nvPicPr>
          <p:cNvPr id="252" name="Google Shape;252;p30"/>
          <p:cNvPicPr preferRelativeResize="0"/>
          <p:nvPr/>
        </p:nvPicPr>
        <p:blipFill>
          <a:blip r:embed="rId3">
            <a:alphaModFix/>
          </a:blip>
          <a:stretch>
            <a:fillRect/>
          </a:stretch>
        </p:blipFill>
        <p:spPr>
          <a:xfrm>
            <a:off x="5920375" y="1416650"/>
            <a:ext cx="239525" cy="224550"/>
          </a:xfrm>
          <a:prstGeom prst="rect">
            <a:avLst/>
          </a:prstGeom>
          <a:noFill/>
          <a:ln>
            <a:noFill/>
          </a:ln>
        </p:spPr>
      </p:pic>
      <p:sp>
        <p:nvSpPr>
          <p:cNvPr id="253" name="Google Shape;253;p30"/>
          <p:cNvSpPr/>
          <p:nvPr/>
        </p:nvSpPr>
        <p:spPr>
          <a:xfrm>
            <a:off x="3549400" y="2936900"/>
            <a:ext cx="1382100" cy="70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Scenario 1</a:t>
            </a:r>
            <a:endParaRPr/>
          </a:p>
        </p:txBody>
      </p:sp>
      <p:sp>
        <p:nvSpPr>
          <p:cNvPr id="254" name="Google Shape;254;p30"/>
          <p:cNvSpPr/>
          <p:nvPr/>
        </p:nvSpPr>
        <p:spPr>
          <a:xfrm>
            <a:off x="3549400" y="3756775"/>
            <a:ext cx="1382100" cy="70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Scenario 2</a:t>
            </a:r>
            <a:endParaRPr/>
          </a:p>
        </p:txBody>
      </p:sp>
      <p:sp>
        <p:nvSpPr>
          <p:cNvPr id="255" name="Google Shape;255;p30"/>
          <p:cNvSpPr/>
          <p:nvPr/>
        </p:nvSpPr>
        <p:spPr>
          <a:xfrm>
            <a:off x="1628675" y="3372000"/>
            <a:ext cx="1382100" cy="70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Inputs</a:t>
            </a:r>
            <a:endParaRPr/>
          </a:p>
        </p:txBody>
      </p:sp>
      <p:sp>
        <p:nvSpPr>
          <p:cNvPr id="256" name="Google Shape;256;p30"/>
          <p:cNvSpPr/>
          <p:nvPr/>
        </p:nvSpPr>
        <p:spPr>
          <a:xfrm>
            <a:off x="5274950" y="3372000"/>
            <a:ext cx="1382100" cy="70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 Data</a:t>
            </a:r>
            <a:endParaRPr/>
          </a:p>
        </p:txBody>
      </p:sp>
      <p:cxnSp>
        <p:nvCxnSpPr>
          <p:cNvPr id="257" name="Google Shape;257;p30"/>
          <p:cNvCxnSpPr>
            <a:stCxn id="255" idx="3"/>
            <a:endCxn id="253" idx="1"/>
          </p:cNvCxnSpPr>
          <p:nvPr/>
        </p:nvCxnSpPr>
        <p:spPr>
          <a:xfrm flipH="1" rot="10800000">
            <a:off x="3010775" y="3288300"/>
            <a:ext cx="538500" cy="435000"/>
          </a:xfrm>
          <a:prstGeom prst="straightConnector1">
            <a:avLst/>
          </a:prstGeom>
          <a:noFill/>
          <a:ln cap="flat" cmpd="sng" w="9525">
            <a:solidFill>
              <a:schemeClr val="dk2"/>
            </a:solidFill>
            <a:prstDash val="solid"/>
            <a:round/>
            <a:headEnd len="med" w="med" type="none"/>
            <a:tailEnd len="med" w="med" type="stealth"/>
          </a:ln>
        </p:spPr>
      </p:cxnSp>
      <p:cxnSp>
        <p:nvCxnSpPr>
          <p:cNvPr id="258" name="Google Shape;258;p30"/>
          <p:cNvCxnSpPr>
            <a:stCxn id="255" idx="3"/>
            <a:endCxn id="254" idx="1"/>
          </p:cNvCxnSpPr>
          <p:nvPr/>
        </p:nvCxnSpPr>
        <p:spPr>
          <a:xfrm>
            <a:off x="3010775" y="3723300"/>
            <a:ext cx="538500" cy="384900"/>
          </a:xfrm>
          <a:prstGeom prst="straightConnector1">
            <a:avLst/>
          </a:prstGeom>
          <a:noFill/>
          <a:ln cap="flat" cmpd="sng" w="9525">
            <a:solidFill>
              <a:schemeClr val="dk2"/>
            </a:solidFill>
            <a:prstDash val="solid"/>
            <a:round/>
            <a:headEnd len="med" w="med" type="none"/>
            <a:tailEnd len="med" w="med" type="stealth"/>
          </a:ln>
        </p:spPr>
      </p:cxnSp>
      <p:cxnSp>
        <p:nvCxnSpPr>
          <p:cNvPr id="259" name="Google Shape;259;p30"/>
          <p:cNvCxnSpPr>
            <a:stCxn id="253" idx="3"/>
            <a:endCxn id="256" idx="1"/>
          </p:cNvCxnSpPr>
          <p:nvPr/>
        </p:nvCxnSpPr>
        <p:spPr>
          <a:xfrm>
            <a:off x="4931500" y="3288200"/>
            <a:ext cx="343500" cy="4350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30"/>
          <p:cNvCxnSpPr>
            <a:stCxn id="254" idx="3"/>
            <a:endCxn id="256" idx="1"/>
          </p:cNvCxnSpPr>
          <p:nvPr/>
        </p:nvCxnSpPr>
        <p:spPr>
          <a:xfrm flipH="1" rot="10800000">
            <a:off x="4931500" y="3723175"/>
            <a:ext cx="343500" cy="38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Playbook: Build</a:t>
            </a:r>
            <a:endParaRPr/>
          </a:p>
        </p:txBody>
      </p:sp>
      <p:sp>
        <p:nvSpPr>
          <p:cNvPr id="266" name="Google Shape;266;p31"/>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Unit Testing</a:t>
            </a:r>
            <a:endParaRPr b="1"/>
          </a:p>
          <a:p>
            <a:pPr indent="0" lvl="0" marL="0" rtl="0" algn="l">
              <a:spcBef>
                <a:spcPts val="600"/>
              </a:spcBef>
              <a:spcAft>
                <a:spcPts val="0"/>
              </a:spcAft>
              <a:buNone/>
            </a:pPr>
            <a:r>
              <a:rPr lang="en"/>
              <a:t>Build one piece at a time. Test that piece. Then move on.</a:t>
            </a:r>
            <a:endParaRPr/>
          </a:p>
        </p:txBody>
      </p:sp>
      <p:sp>
        <p:nvSpPr>
          <p:cNvPr id="267" name="Google Shape;267;p31"/>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Use the Status Quo</a:t>
            </a:r>
            <a:endParaRPr b="1"/>
          </a:p>
          <a:p>
            <a:pPr indent="0" lvl="0" marL="0" rtl="0" algn="l">
              <a:spcBef>
                <a:spcPts val="600"/>
              </a:spcBef>
              <a:spcAft>
                <a:spcPts val="0"/>
              </a:spcAft>
              <a:buNone/>
            </a:pPr>
            <a:r>
              <a:rPr lang="en"/>
              <a:t>Validate the baseline model against real world data.</a:t>
            </a:r>
            <a:endParaRPr/>
          </a:p>
        </p:txBody>
      </p:sp>
      <p:sp>
        <p:nvSpPr>
          <p:cNvPr id="268" name="Google Shape;268;p31"/>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Document Extensively</a:t>
            </a:r>
            <a:endParaRPr b="1"/>
          </a:p>
          <a:p>
            <a:pPr indent="0" lvl="0" marL="0" rtl="0" algn="l">
              <a:spcBef>
                <a:spcPts val="600"/>
              </a:spcBef>
              <a:spcAft>
                <a:spcPts val="0"/>
              </a:spcAft>
              <a:buNone/>
            </a:pPr>
            <a:r>
              <a:rPr lang="en"/>
              <a:t>Document each piece you build. Everything. You’ll thank yourself later.</a:t>
            </a:r>
            <a:r>
              <a:rPr lang="en"/>
              <a:t> </a:t>
            </a:r>
            <a:endParaRPr/>
          </a:p>
          <a:p>
            <a:pPr indent="0" lvl="0" marL="0" rtl="0" algn="l">
              <a:spcBef>
                <a:spcPts val="600"/>
              </a:spcBef>
              <a:spcAft>
                <a:spcPts val="0"/>
              </a:spcAft>
              <a:buNone/>
            </a:pPr>
            <a:r>
              <a:t/>
            </a:r>
            <a:endParaRPr/>
          </a:p>
        </p:txBody>
      </p:sp>
      <p:sp>
        <p:nvSpPr>
          <p:cNvPr id="269" name="Google Shape;269;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0" name="Google Shape;270;p31"/>
          <p:cNvPicPr preferRelativeResize="0"/>
          <p:nvPr/>
        </p:nvPicPr>
        <p:blipFill>
          <a:blip r:embed="rId3">
            <a:alphaModFix/>
          </a:blip>
          <a:stretch>
            <a:fillRect/>
          </a:stretch>
        </p:blipFill>
        <p:spPr>
          <a:xfrm>
            <a:off x="880400" y="1416650"/>
            <a:ext cx="239525" cy="224550"/>
          </a:xfrm>
          <a:prstGeom prst="rect">
            <a:avLst/>
          </a:prstGeom>
          <a:noFill/>
          <a:ln>
            <a:noFill/>
          </a:ln>
        </p:spPr>
      </p:pic>
      <p:pic>
        <p:nvPicPr>
          <p:cNvPr id="271" name="Google Shape;271;p31"/>
          <p:cNvPicPr preferRelativeResize="0"/>
          <p:nvPr/>
        </p:nvPicPr>
        <p:blipFill>
          <a:blip r:embed="rId3">
            <a:alphaModFix/>
          </a:blip>
          <a:stretch>
            <a:fillRect/>
          </a:stretch>
        </p:blipFill>
        <p:spPr>
          <a:xfrm>
            <a:off x="3377113" y="1416650"/>
            <a:ext cx="239525" cy="224550"/>
          </a:xfrm>
          <a:prstGeom prst="rect">
            <a:avLst/>
          </a:prstGeom>
          <a:noFill/>
          <a:ln>
            <a:noFill/>
          </a:ln>
        </p:spPr>
      </p:pic>
      <p:pic>
        <p:nvPicPr>
          <p:cNvPr id="272" name="Google Shape;272;p31"/>
          <p:cNvPicPr preferRelativeResize="0"/>
          <p:nvPr/>
        </p:nvPicPr>
        <p:blipFill>
          <a:blip r:embed="rId3">
            <a:alphaModFix/>
          </a:blip>
          <a:stretch>
            <a:fillRect/>
          </a:stretch>
        </p:blipFill>
        <p:spPr>
          <a:xfrm>
            <a:off x="5920375" y="1416650"/>
            <a:ext cx="239525" cy="22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4"/>
          <p:cNvPicPr preferRelativeResize="0"/>
          <p:nvPr/>
        </p:nvPicPr>
        <p:blipFill>
          <a:blip r:embed="rId3">
            <a:alphaModFix/>
          </a:blip>
          <a:stretch>
            <a:fillRect/>
          </a:stretch>
        </p:blipFill>
        <p:spPr>
          <a:xfrm>
            <a:off x="1349800" y="329175"/>
            <a:ext cx="6655400" cy="44851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p:nvPr/>
        </p:nvSpPr>
        <p:spPr>
          <a:xfrm>
            <a:off x="839750" y="1316878"/>
            <a:ext cx="1081500" cy="1069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Playbook: Run the Model</a:t>
            </a:r>
            <a:endParaRPr/>
          </a:p>
        </p:txBody>
      </p:sp>
      <p:sp>
        <p:nvSpPr>
          <p:cNvPr id="279" name="Google Shape;279;p32"/>
          <p:cNvSpPr/>
          <p:nvPr/>
        </p:nvSpPr>
        <p:spPr>
          <a:xfrm>
            <a:off x="1003722" y="1479047"/>
            <a:ext cx="717300" cy="7095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Test Run</a:t>
            </a:r>
            <a:endParaRPr b="1">
              <a:solidFill>
                <a:srgbClr val="263238"/>
              </a:solidFill>
              <a:latin typeface="Source Sans Pro"/>
              <a:ea typeface="Source Sans Pro"/>
              <a:cs typeface="Source Sans Pro"/>
              <a:sym typeface="Source Sans Pro"/>
            </a:endParaRPr>
          </a:p>
        </p:txBody>
      </p:sp>
      <p:sp>
        <p:nvSpPr>
          <p:cNvPr id="280" name="Google Shape;280;p32"/>
          <p:cNvSpPr/>
          <p:nvPr/>
        </p:nvSpPr>
        <p:spPr>
          <a:xfrm>
            <a:off x="2490069" y="2188545"/>
            <a:ext cx="1033200" cy="1021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2666028" y="2362572"/>
            <a:ext cx="658800" cy="6516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263238"/>
                </a:solidFill>
                <a:latin typeface="Source Sans Pro"/>
                <a:ea typeface="Source Sans Pro"/>
                <a:cs typeface="Source Sans Pro"/>
                <a:sym typeface="Source Sans Pro"/>
              </a:rPr>
              <a:t>Sample Sizes</a:t>
            </a:r>
            <a:endParaRPr b="1" sz="600">
              <a:solidFill>
                <a:srgbClr val="263238"/>
              </a:solidFill>
              <a:latin typeface="Source Sans Pro"/>
              <a:ea typeface="Source Sans Pro"/>
              <a:cs typeface="Source Sans Pro"/>
              <a:sym typeface="Source Sans Pro"/>
            </a:endParaRPr>
          </a:p>
        </p:txBody>
      </p:sp>
      <p:sp>
        <p:nvSpPr>
          <p:cNvPr id="282" name="Google Shape;282;p32"/>
          <p:cNvSpPr/>
          <p:nvPr/>
        </p:nvSpPr>
        <p:spPr>
          <a:xfrm>
            <a:off x="5147093" y="624975"/>
            <a:ext cx="3481500" cy="344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a:off x="5341427" y="817028"/>
            <a:ext cx="3115800" cy="30816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Full Run</a:t>
            </a:r>
            <a:endParaRPr b="1" sz="1800">
              <a:solidFill>
                <a:srgbClr val="263238"/>
              </a:solidFill>
              <a:latin typeface="Source Sans Pro"/>
              <a:ea typeface="Source Sans Pro"/>
              <a:cs typeface="Source Sans Pro"/>
              <a:sym typeface="Source Sans Pro"/>
            </a:endParaRPr>
          </a:p>
        </p:txBody>
      </p:sp>
      <p:cxnSp>
        <p:nvCxnSpPr>
          <p:cNvPr id="284" name="Google Shape;284;p32"/>
          <p:cNvCxnSpPr/>
          <p:nvPr/>
        </p:nvCxnSpPr>
        <p:spPr>
          <a:xfrm>
            <a:off x="1671074" y="1992314"/>
            <a:ext cx="819000" cy="495300"/>
          </a:xfrm>
          <a:prstGeom prst="straightConnector1">
            <a:avLst/>
          </a:prstGeom>
          <a:noFill/>
          <a:ln cap="flat" cmpd="sng" w="9525">
            <a:solidFill>
              <a:srgbClr val="CFD8DC"/>
            </a:solidFill>
            <a:prstDash val="solid"/>
            <a:round/>
            <a:headEnd len="med" w="med" type="none"/>
            <a:tailEnd len="med" w="med" type="none"/>
          </a:ln>
        </p:spPr>
      </p:cxnSp>
      <p:cxnSp>
        <p:nvCxnSpPr>
          <p:cNvPr id="285" name="Google Shape;285;p32"/>
          <p:cNvCxnSpPr>
            <a:stCxn id="281" idx="6"/>
            <a:endCxn id="283" idx="2"/>
          </p:cNvCxnSpPr>
          <p:nvPr/>
        </p:nvCxnSpPr>
        <p:spPr>
          <a:xfrm flipH="1" rot="10800000">
            <a:off x="3324828" y="2357772"/>
            <a:ext cx="2016600" cy="330600"/>
          </a:xfrm>
          <a:prstGeom prst="straightConnector1">
            <a:avLst/>
          </a:prstGeom>
          <a:noFill/>
          <a:ln cap="flat" cmpd="sng" w="28575">
            <a:solidFill>
              <a:srgbClr val="CFD8DC"/>
            </a:solidFill>
            <a:prstDash val="solid"/>
            <a:round/>
            <a:headEnd len="med" w="med" type="none"/>
            <a:tailEnd len="med" w="med" type="none"/>
          </a:ln>
        </p:spPr>
      </p:cxnSp>
      <p:sp>
        <p:nvSpPr>
          <p:cNvPr id="286" name="Google Shape;286;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Playbook: Data Analysis &amp; Workpapers</a:t>
            </a:r>
            <a:endParaRPr/>
          </a:p>
        </p:txBody>
      </p:sp>
      <p:sp>
        <p:nvSpPr>
          <p:cNvPr id="292" name="Google Shape;292;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93" name="Google Shape;293;p33"/>
          <p:cNvGrpSpPr/>
          <p:nvPr/>
        </p:nvGrpSpPr>
        <p:grpSpPr>
          <a:xfrm>
            <a:off x="785923" y="1233209"/>
            <a:ext cx="4074632" cy="2957155"/>
            <a:chOff x="3932350" y="3714775"/>
            <a:chExt cx="439650" cy="319075"/>
          </a:xfrm>
        </p:grpSpPr>
        <p:sp>
          <p:nvSpPr>
            <p:cNvPr id="294" name="Google Shape;294;p3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solidFill>
              <a:schemeClr val="lt2"/>
            </a:solidFill>
            <a:ln cap="rnd" cmpd="sng" w="121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5" name="Google Shape;295;p3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solidFill>
              <a:schemeClr val="lt2"/>
            </a:solidFill>
            <a:ln cap="rnd" cmpd="sng" w="121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6" name="Google Shape;296;p3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solidFill>
              <a:schemeClr val="lt2"/>
            </a:solidFill>
            <a:ln cap="rnd" cmpd="sng" w="121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7" name="Google Shape;297;p3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solidFill>
              <a:schemeClr val="lt2"/>
            </a:solidFill>
            <a:ln cap="rnd" cmpd="sng" w="121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8" name="Google Shape;298;p3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solidFill>
              <a:schemeClr val="lt2"/>
            </a:solidFill>
            <a:ln cap="rnd" cmpd="sng" w="121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99" name="Google Shape;299;p33"/>
          <p:cNvSpPr txBox="1"/>
          <p:nvPr/>
        </p:nvSpPr>
        <p:spPr>
          <a:xfrm>
            <a:off x="5591100" y="1240725"/>
            <a:ext cx="3070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Simple:</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Observe the outcomes</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T-Test</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Workpaper:</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Reference the notes from development.</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a:p>
            <a:pPr indent="0" lvl="0" marL="0" rtl="0" algn="l">
              <a:spcBef>
                <a:spcPts val="0"/>
              </a:spcBef>
              <a:spcAft>
                <a:spcPts val="0"/>
              </a:spcAft>
              <a:buNone/>
            </a:pPr>
            <a:r>
              <a:t/>
            </a:r>
            <a:endParaRPr sz="180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Playbook: Report Writing</a:t>
            </a:r>
            <a:endParaRPr/>
          </a:p>
        </p:txBody>
      </p:sp>
      <p:sp>
        <p:nvSpPr>
          <p:cNvPr id="305" name="Google Shape;305;p34"/>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The Report</a:t>
            </a:r>
            <a:endParaRPr b="1"/>
          </a:p>
          <a:p>
            <a:pPr indent="0" lvl="0" marL="0" rtl="0" algn="l">
              <a:spcBef>
                <a:spcPts val="600"/>
              </a:spcBef>
              <a:spcAft>
                <a:spcPts val="0"/>
              </a:spcAft>
              <a:buNone/>
            </a:pPr>
            <a:r>
              <a:rPr lang="en"/>
              <a:t>Briefly describe the model. Focus on results or outcomes.</a:t>
            </a:r>
            <a:endParaRPr/>
          </a:p>
        </p:txBody>
      </p:sp>
      <p:sp>
        <p:nvSpPr>
          <p:cNvPr id="306" name="Google Shape;306;p34"/>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Figures &amp; Charts</a:t>
            </a:r>
            <a:endParaRPr b="1"/>
          </a:p>
          <a:p>
            <a:pPr indent="0" lvl="0" marL="0" rtl="0" algn="l">
              <a:spcBef>
                <a:spcPts val="600"/>
              </a:spcBef>
              <a:spcAft>
                <a:spcPts val="0"/>
              </a:spcAft>
              <a:buNone/>
            </a:pPr>
            <a:r>
              <a:rPr lang="en"/>
              <a:t>Present model results visually. It’s more intuitive and direct.</a:t>
            </a:r>
            <a:r>
              <a:rPr lang="en"/>
              <a:t> </a:t>
            </a:r>
            <a:endParaRPr/>
          </a:p>
        </p:txBody>
      </p:sp>
      <p:sp>
        <p:nvSpPr>
          <p:cNvPr id="307" name="Google Shape;307;p34"/>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     Appendix</a:t>
            </a:r>
            <a:endParaRPr b="1"/>
          </a:p>
          <a:p>
            <a:pPr indent="0" lvl="0" marL="0" rtl="0" algn="l">
              <a:spcBef>
                <a:spcPts val="600"/>
              </a:spcBef>
              <a:spcAft>
                <a:spcPts val="0"/>
              </a:spcAft>
              <a:buNone/>
            </a:pPr>
            <a:r>
              <a:rPr lang="en"/>
              <a:t>Technical information or detailed tables/analyses go here.</a:t>
            </a:r>
            <a:r>
              <a:rPr lang="en"/>
              <a:t> </a:t>
            </a:r>
            <a:endParaRPr/>
          </a:p>
          <a:p>
            <a:pPr indent="0" lvl="0" marL="0" rtl="0" algn="l">
              <a:spcBef>
                <a:spcPts val="600"/>
              </a:spcBef>
              <a:spcAft>
                <a:spcPts val="0"/>
              </a:spcAft>
              <a:buNone/>
            </a:pPr>
            <a:r>
              <a:t/>
            </a:r>
            <a:endParaRPr/>
          </a:p>
        </p:txBody>
      </p:sp>
      <p:sp>
        <p:nvSpPr>
          <p:cNvPr id="308" name="Google Shape;308;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34"/>
          <p:cNvPicPr preferRelativeResize="0"/>
          <p:nvPr/>
        </p:nvPicPr>
        <p:blipFill>
          <a:blip r:embed="rId3">
            <a:alphaModFix/>
          </a:blip>
          <a:stretch>
            <a:fillRect/>
          </a:stretch>
        </p:blipFill>
        <p:spPr>
          <a:xfrm>
            <a:off x="880400" y="1416650"/>
            <a:ext cx="239525" cy="224550"/>
          </a:xfrm>
          <a:prstGeom prst="rect">
            <a:avLst/>
          </a:prstGeom>
          <a:noFill/>
          <a:ln>
            <a:noFill/>
          </a:ln>
        </p:spPr>
      </p:pic>
      <p:pic>
        <p:nvPicPr>
          <p:cNvPr id="310" name="Google Shape;310;p34"/>
          <p:cNvPicPr preferRelativeResize="0"/>
          <p:nvPr/>
        </p:nvPicPr>
        <p:blipFill>
          <a:blip r:embed="rId3">
            <a:alphaModFix/>
          </a:blip>
          <a:stretch>
            <a:fillRect/>
          </a:stretch>
        </p:blipFill>
        <p:spPr>
          <a:xfrm>
            <a:off x="3377113" y="1416650"/>
            <a:ext cx="239525" cy="224550"/>
          </a:xfrm>
          <a:prstGeom prst="rect">
            <a:avLst/>
          </a:prstGeom>
          <a:noFill/>
          <a:ln>
            <a:noFill/>
          </a:ln>
        </p:spPr>
      </p:pic>
      <p:pic>
        <p:nvPicPr>
          <p:cNvPr id="311" name="Google Shape;311;p34"/>
          <p:cNvPicPr preferRelativeResize="0"/>
          <p:nvPr/>
        </p:nvPicPr>
        <p:blipFill>
          <a:blip r:embed="rId3">
            <a:alphaModFix/>
          </a:blip>
          <a:stretch>
            <a:fillRect/>
          </a:stretch>
        </p:blipFill>
        <p:spPr>
          <a:xfrm>
            <a:off x="5920375" y="1416650"/>
            <a:ext cx="239525" cy="224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35"/>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txBox="1"/>
          <p:nvPr>
            <p:ph idx="4294967295" type="ctrTitle"/>
          </p:nvPr>
        </p:nvSpPr>
        <p:spPr>
          <a:xfrm>
            <a:off x="1637500" y="592744"/>
            <a:ext cx="56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100"/>
              <a:t>Closing Remarks + Questions</a:t>
            </a:r>
            <a:endParaRPr b="1" sz="3100"/>
          </a:p>
        </p:txBody>
      </p:sp>
      <p:sp>
        <p:nvSpPr>
          <p:cNvPr id="318" name="Google Shape;318;p35"/>
          <p:cNvSpPr txBox="1"/>
          <p:nvPr>
            <p:ph idx="4294967295" type="subTitle"/>
          </p:nvPr>
        </p:nvSpPr>
        <p:spPr>
          <a:xfrm>
            <a:off x="1637500" y="1563725"/>
            <a:ext cx="3773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t>Daniel McCarville • daniel.mccarville@gmail.com</a:t>
            </a:r>
            <a:endParaRPr b="1" sz="1300"/>
          </a:p>
        </p:txBody>
      </p:sp>
      <p:cxnSp>
        <p:nvCxnSpPr>
          <p:cNvPr id="319" name="Google Shape;319;p35"/>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320" name="Google Shape;320;p35"/>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321" name="Google Shape;321;p35"/>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322" name="Google Shape;322;p3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35"/>
          <p:cNvPicPr preferRelativeResize="0"/>
          <p:nvPr/>
        </p:nvPicPr>
        <p:blipFill>
          <a:blip r:embed="rId4">
            <a:alphaModFix/>
          </a:blip>
          <a:stretch>
            <a:fillRect/>
          </a:stretch>
        </p:blipFill>
        <p:spPr>
          <a:xfrm>
            <a:off x="5991375" y="2664925"/>
            <a:ext cx="1159800" cy="1159800"/>
          </a:xfrm>
          <a:prstGeom prst="ellipse">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36"/>
          <p:cNvSpPr txBox="1"/>
          <p:nvPr/>
        </p:nvSpPr>
        <p:spPr>
          <a:xfrm>
            <a:off x="1201450" y="848100"/>
            <a:ext cx="58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 list of simulation resources appear in the notes.</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we here for?</a:t>
            </a:r>
            <a:endParaRPr/>
          </a:p>
        </p:txBody>
      </p:sp>
      <p:sp>
        <p:nvSpPr>
          <p:cNvPr id="86" name="Google Shape;86;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5"/>
          <p:cNvSpPr/>
          <p:nvPr/>
        </p:nvSpPr>
        <p:spPr>
          <a:xfrm>
            <a:off x="7735208" y="2451150"/>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88" name="Google Shape;88;p15"/>
          <p:cNvSpPr/>
          <p:nvPr/>
        </p:nvSpPr>
        <p:spPr>
          <a:xfrm>
            <a:off x="6415066" y="2451150"/>
            <a:ext cx="214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Playbook</a:t>
            </a:r>
            <a:endParaRPr sz="1000">
              <a:solidFill>
                <a:schemeClr val="lt1"/>
              </a:solidFill>
              <a:latin typeface="Source Sans Pro"/>
              <a:ea typeface="Source Sans Pro"/>
              <a:cs typeface="Source Sans Pro"/>
              <a:sym typeface="Source Sans Pro"/>
            </a:endParaRPr>
          </a:p>
        </p:txBody>
      </p:sp>
      <p:sp>
        <p:nvSpPr>
          <p:cNvPr id="89" name="Google Shape;89;p15"/>
          <p:cNvSpPr/>
          <p:nvPr/>
        </p:nvSpPr>
        <p:spPr>
          <a:xfrm>
            <a:off x="4434819" y="2451150"/>
            <a:ext cx="2109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Example Project</a:t>
            </a:r>
            <a:endParaRPr sz="1000">
              <a:solidFill>
                <a:schemeClr val="lt1"/>
              </a:solidFill>
              <a:latin typeface="Source Sans Pro"/>
              <a:ea typeface="Source Sans Pro"/>
              <a:cs typeface="Source Sans Pro"/>
              <a:sym typeface="Source Sans Pro"/>
            </a:endParaRPr>
          </a:p>
        </p:txBody>
      </p:sp>
      <p:sp>
        <p:nvSpPr>
          <p:cNvPr id="90" name="Google Shape;90;p15"/>
          <p:cNvSpPr/>
          <p:nvPr/>
        </p:nvSpPr>
        <p:spPr>
          <a:xfrm>
            <a:off x="2454509" y="2451150"/>
            <a:ext cx="2109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Demo</a:t>
            </a:r>
            <a:endParaRPr sz="1000">
              <a:solidFill>
                <a:schemeClr val="lt1"/>
              </a:solidFill>
              <a:latin typeface="Source Sans Pro"/>
              <a:ea typeface="Source Sans Pro"/>
              <a:cs typeface="Source Sans Pro"/>
              <a:sym typeface="Source Sans Pro"/>
            </a:endParaRPr>
          </a:p>
        </p:txBody>
      </p:sp>
      <p:sp>
        <p:nvSpPr>
          <p:cNvPr id="91" name="Google Shape;91;p15"/>
          <p:cNvSpPr/>
          <p:nvPr/>
        </p:nvSpPr>
        <p:spPr>
          <a:xfrm>
            <a:off x="474262" y="2451150"/>
            <a:ext cx="2109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Intro to Simulation</a:t>
            </a:r>
            <a:endParaRPr sz="1000">
              <a:solidFill>
                <a:schemeClr val="lt1"/>
              </a:solidFill>
              <a:latin typeface="Source Sans Pro"/>
              <a:ea typeface="Source Sans Pro"/>
              <a:cs typeface="Source Sans Pro"/>
              <a:sym typeface="Source Sans Pro"/>
            </a:endParaRPr>
          </a:p>
        </p:txBody>
      </p:sp>
      <p:sp>
        <p:nvSpPr>
          <p:cNvPr id="92" name="Google Shape;92;p15"/>
          <p:cNvSpPr/>
          <p:nvPr/>
        </p:nvSpPr>
        <p:spPr>
          <a:xfrm>
            <a:off x="0" y="2451150"/>
            <a:ext cx="637200" cy="393600"/>
          </a:xfrm>
          <a:prstGeom prst="homePlate">
            <a:avLst>
              <a:gd fmla="val 3203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93" name="Google Shape;93;p15"/>
          <p:cNvCxnSpPr/>
          <p:nvPr/>
        </p:nvCxnSpPr>
        <p:spPr>
          <a:xfrm rot="10800000">
            <a:off x="1439687"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94" name="Google Shape;94;p15"/>
          <p:cNvSpPr txBox="1"/>
          <p:nvPr/>
        </p:nvSpPr>
        <p:spPr>
          <a:xfrm>
            <a:off x="814923" y="33433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What is simulation? Why would I use it?</a:t>
            </a:r>
            <a:endParaRPr sz="900">
              <a:solidFill>
                <a:schemeClr val="dk2"/>
              </a:solidFill>
              <a:latin typeface="Source Sans Pro"/>
              <a:ea typeface="Source Sans Pro"/>
              <a:cs typeface="Source Sans Pro"/>
              <a:sym typeface="Source Sans Pro"/>
            </a:endParaRPr>
          </a:p>
        </p:txBody>
      </p:sp>
      <p:cxnSp>
        <p:nvCxnSpPr>
          <p:cNvPr id="95" name="Google Shape;95;p15"/>
          <p:cNvCxnSpPr/>
          <p:nvPr/>
        </p:nvCxnSpPr>
        <p:spPr>
          <a:xfrm rot="10800000">
            <a:off x="3304959" y="2844744"/>
            <a:ext cx="0" cy="498600"/>
          </a:xfrm>
          <a:prstGeom prst="straightConnector1">
            <a:avLst/>
          </a:prstGeom>
          <a:noFill/>
          <a:ln cap="flat" cmpd="sng" w="9525">
            <a:solidFill>
              <a:schemeClr val="lt2"/>
            </a:solidFill>
            <a:prstDash val="solid"/>
            <a:round/>
            <a:headEnd len="med" w="med" type="oval"/>
            <a:tailEnd len="med" w="med" type="oval"/>
          </a:ln>
        </p:spPr>
      </p:cxnSp>
      <p:sp>
        <p:nvSpPr>
          <p:cNvPr id="96" name="Google Shape;96;p15"/>
          <p:cNvSpPr txBox="1"/>
          <p:nvPr/>
        </p:nvSpPr>
        <p:spPr>
          <a:xfrm>
            <a:off x="2760469" y="33433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Demonstrate how a simulation works and how to build one.</a:t>
            </a:r>
            <a:endParaRPr sz="900">
              <a:solidFill>
                <a:schemeClr val="dk2"/>
              </a:solidFill>
              <a:latin typeface="Source Sans Pro"/>
              <a:ea typeface="Source Sans Pro"/>
              <a:cs typeface="Source Sans Pro"/>
              <a:sym typeface="Source Sans Pro"/>
            </a:endParaRPr>
          </a:p>
        </p:txBody>
      </p:sp>
      <p:cxnSp>
        <p:nvCxnSpPr>
          <p:cNvPr id="97" name="Google Shape;97;p15"/>
          <p:cNvCxnSpPr/>
          <p:nvPr/>
        </p:nvCxnSpPr>
        <p:spPr>
          <a:xfrm rot="10800000">
            <a:off x="5403392" y="2820169"/>
            <a:ext cx="0" cy="498600"/>
          </a:xfrm>
          <a:prstGeom prst="straightConnector1">
            <a:avLst/>
          </a:prstGeom>
          <a:noFill/>
          <a:ln cap="flat" cmpd="sng" w="9525">
            <a:solidFill>
              <a:schemeClr val="lt2"/>
            </a:solidFill>
            <a:prstDash val="solid"/>
            <a:round/>
            <a:headEnd len="med" w="med" type="oval"/>
            <a:tailEnd len="med" w="med" type="oval"/>
          </a:ln>
        </p:spPr>
      </p:cxnSp>
      <p:sp>
        <p:nvSpPr>
          <p:cNvPr id="98" name="Google Shape;98;p15"/>
          <p:cNvSpPr txBox="1"/>
          <p:nvPr/>
        </p:nvSpPr>
        <p:spPr>
          <a:xfrm>
            <a:off x="4845551" y="3343350"/>
            <a:ext cx="1115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Explore an example simulation project.</a:t>
            </a:r>
            <a:endParaRPr sz="900">
              <a:solidFill>
                <a:schemeClr val="dk2"/>
              </a:solidFill>
              <a:latin typeface="Source Sans Pro"/>
              <a:ea typeface="Source Sans Pro"/>
              <a:cs typeface="Source Sans Pro"/>
              <a:sym typeface="Source Sans Pro"/>
            </a:endParaRPr>
          </a:p>
        </p:txBody>
      </p:sp>
      <p:cxnSp>
        <p:nvCxnSpPr>
          <p:cNvPr id="99" name="Google Shape;99;p15"/>
          <p:cNvCxnSpPr/>
          <p:nvPr/>
        </p:nvCxnSpPr>
        <p:spPr>
          <a:xfrm rot="10800000">
            <a:off x="7315877" y="2844744"/>
            <a:ext cx="0" cy="498600"/>
          </a:xfrm>
          <a:prstGeom prst="straightConnector1">
            <a:avLst/>
          </a:prstGeom>
          <a:noFill/>
          <a:ln cap="flat" cmpd="sng" w="9525">
            <a:solidFill>
              <a:schemeClr val="lt2"/>
            </a:solidFill>
            <a:prstDash val="solid"/>
            <a:round/>
            <a:headEnd len="med" w="med" type="oval"/>
            <a:tailEnd len="med" w="med" type="oval"/>
          </a:ln>
        </p:spPr>
      </p:cxnSp>
      <p:sp>
        <p:nvSpPr>
          <p:cNvPr id="100" name="Google Shape;100;p15"/>
          <p:cNvSpPr txBox="1"/>
          <p:nvPr/>
        </p:nvSpPr>
        <p:spPr>
          <a:xfrm>
            <a:off x="6691131" y="33433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A checklist-approach to implementing your first model.</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sz="3400"/>
              <a:t>Intro to Simulation</a:t>
            </a:r>
            <a:endParaRPr sz="3400"/>
          </a:p>
        </p:txBody>
      </p:sp>
      <p:sp>
        <p:nvSpPr>
          <p:cNvPr id="106" name="Google Shape;106;p16"/>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6"/>
          <p:cNvSpPr/>
          <p:nvPr/>
        </p:nvSpPr>
        <p:spPr>
          <a:xfrm>
            <a:off x="7918483" y="29537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108" name="Google Shape;108;p16"/>
          <p:cNvSpPr/>
          <p:nvPr/>
        </p:nvSpPr>
        <p:spPr>
          <a:xfrm>
            <a:off x="6598341" y="2953725"/>
            <a:ext cx="214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Playbook</a:t>
            </a:r>
            <a:endParaRPr sz="1000">
              <a:solidFill>
                <a:schemeClr val="lt1"/>
              </a:solidFill>
              <a:latin typeface="Source Sans Pro"/>
              <a:ea typeface="Source Sans Pro"/>
              <a:cs typeface="Source Sans Pro"/>
              <a:sym typeface="Source Sans Pro"/>
            </a:endParaRPr>
          </a:p>
        </p:txBody>
      </p:sp>
      <p:sp>
        <p:nvSpPr>
          <p:cNvPr id="109" name="Google Shape;109;p16"/>
          <p:cNvSpPr/>
          <p:nvPr/>
        </p:nvSpPr>
        <p:spPr>
          <a:xfrm>
            <a:off x="4618094" y="2953725"/>
            <a:ext cx="2109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Example Project</a:t>
            </a:r>
            <a:endParaRPr sz="1000">
              <a:solidFill>
                <a:schemeClr val="lt1"/>
              </a:solidFill>
              <a:latin typeface="Source Sans Pro"/>
              <a:ea typeface="Source Sans Pro"/>
              <a:cs typeface="Source Sans Pro"/>
              <a:sym typeface="Source Sans Pro"/>
            </a:endParaRPr>
          </a:p>
        </p:txBody>
      </p:sp>
      <p:sp>
        <p:nvSpPr>
          <p:cNvPr id="110" name="Google Shape;110;p16"/>
          <p:cNvSpPr/>
          <p:nvPr/>
        </p:nvSpPr>
        <p:spPr>
          <a:xfrm>
            <a:off x="2637784" y="2953725"/>
            <a:ext cx="2109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Demo</a:t>
            </a:r>
            <a:endParaRPr sz="1000">
              <a:solidFill>
                <a:schemeClr val="lt1"/>
              </a:solidFill>
              <a:latin typeface="Source Sans Pro"/>
              <a:ea typeface="Source Sans Pro"/>
              <a:cs typeface="Source Sans Pro"/>
              <a:sym typeface="Source Sans Pro"/>
            </a:endParaRPr>
          </a:p>
        </p:txBody>
      </p:sp>
      <p:sp>
        <p:nvSpPr>
          <p:cNvPr id="111" name="Google Shape;111;p16"/>
          <p:cNvSpPr/>
          <p:nvPr/>
        </p:nvSpPr>
        <p:spPr>
          <a:xfrm>
            <a:off x="657537" y="2953725"/>
            <a:ext cx="2109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Intro to Simulation</a:t>
            </a:r>
            <a:endParaRPr sz="1000">
              <a:solidFill>
                <a:schemeClr val="lt1"/>
              </a:solidFill>
              <a:latin typeface="Source Sans Pro"/>
              <a:ea typeface="Source Sans Pro"/>
              <a:cs typeface="Source Sans Pro"/>
              <a:sym typeface="Source Sans Pro"/>
            </a:endParaRPr>
          </a:p>
        </p:txBody>
      </p:sp>
      <p:sp>
        <p:nvSpPr>
          <p:cNvPr id="112" name="Google Shape;112;p16"/>
          <p:cNvSpPr/>
          <p:nvPr/>
        </p:nvSpPr>
        <p:spPr>
          <a:xfrm>
            <a:off x="183275" y="2953725"/>
            <a:ext cx="637200" cy="393600"/>
          </a:xfrm>
          <a:prstGeom prst="homePlate">
            <a:avLst>
              <a:gd fmla="val 3203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113" name="Google Shape;113;p16"/>
          <p:cNvCxnSpPr/>
          <p:nvPr/>
        </p:nvCxnSpPr>
        <p:spPr>
          <a:xfrm rot="10800000">
            <a:off x="1622962" y="3322744"/>
            <a:ext cx="0" cy="498600"/>
          </a:xfrm>
          <a:prstGeom prst="straightConnector1">
            <a:avLst/>
          </a:prstGeom>
          <a:noFill/>
          <a:ln cap="flat" cmpd="sng" w="9525">
            <a:solidFill>
              <a:schemeClr val="lt2"/>
            </a:solidFill>
            <a:prstDash val="solid"/>
            <a:round/>
            <a:headEnd len="med" w="med" type="oval"/>
            <a:tailEnd len="med" w="med" type="oval"/>
          </a:ln>
        </p:spPr>
      </p:cxnSp>
      <p:sp>
        <p:nvSpPr>
          <p:cNvPr id="114" name="Google Shape;114;p16"/>
          <p:cNvSpPr txBox="1"/>
          <p:nvPr/>
        </p:nvSpPr>
        <p:spPr>
          <a:xfrm>
            <a:off x="998198" y="384592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What is simulation? Why would I use it?</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idx="4294967295" type="ctrTitle"/>
          </p:nvPr>
        </p:nvSpPr>
        <p:spPr>
          <a:xfrm>
            <a:off x="109925" y="1252125"/>
            <a:ext cx="52032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4000"/>
              <a:t>What is simulation?</a:t>
            </a:r>
            <a:endParaRPr b="1" sz="4000"/>
          </a:p>
        </p:txBody>
      </p:sp>
      <p:sp>
        <p:nvSpPr>
          <p:cNvPr id="121" name="Google Shape;121;p17"/>
          <p:cNvSpPr txBox="1"/>
          <p:nvPr>
            <p:ph idx="4294967295" type="subTitle"/>
          </p:nvPr>
        </p:nvSpPr>
        <p:spPr>
          <a:xfrm>
            <a:off x="321725" y="2253222"/>
            <a:ext cx="4779600" cy="558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solidFill>
                  <a:srgbClr val="28324A"/>
                </a:solidFill>
              </a:rPr>
              <a:t>A digital model of a real process or activity.</a:t>
            </a:r>
            <a:endParaRPr sz="2000">
              <a:solidFill>
                <a:srgbClr val="28324A"/>
              </a:solidFill>
            </a:endParaRPr>
          </a:p>
          <a:p>
            <a:pPr indent="0" lvl="0" marL="0" rtl="0" algn="ctr">
              <a:spcBef>
                <a:spcPts val="600"/>
              </a:spcBef>
              <a:spcAft>
                <a:spcPts val="0"/>
              </a:spcAft>
              <a:buNone/>
            </a:pPr>
            <a:r>
              <a:t/>
            </a:r>
            <a:endParaRPr sz="2000">
              <a:solidFill>
                <a:srgbClr val="28324A"/>
              </a:solidFill>
            </a:endParaRPr>
          </a:p>
          <a:p>
            <a:pPr indent="0" lvl="0" marL="0" rtl="0" algn="ctr">
              <a:spcBef>
                <a:spcPts val="600"/>
              </a:spcBef>
              <a:spcAft>
                <a:spcPts val="0"/>
              </a:spcAft>
              <a:buNone/>
            </a:pPr>
            <a:r>
              <a:t/>
            </a:r>
            <a:endParaRPr/>
          </a:p>
        </p:txBody>
      </p:sp>
      <p:cxnSp>
        <p:nvCxnSpPr>
          <p:cNvPr id="122" name="Google Shape;122;p17"/>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23" name="Google Shape;123;p17"/>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24" name="Google Shape;124;p17"/>
          <p:cNvCxnSpPr>
            <a:endCxn id="119"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25" name="Google Shape;125;p17"/>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7"/>
          <p:cNvGrpSpPr/>
          <p:nvPr/>
        </p:nvGrpSpPr>
        <p:grpSpPr>
          <a:xfrm>
            <a:off x="6224310" y="1351742"/>
            <a:ext cx="878284" cy="816182"/>
            <a:chOff x="5972700" y="2330200"/>
            <a:chExt cx="411625" cy="387275"/>
          </a:xfrm>
        </p:grpSpPr>
        <p:sp>
          <p:nvSpPr>
            <p:cNvPr id="127" name="Google Shape;127;p1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28" name="Google Shape;128;p1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129" name="Google Shape;129;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17"/>
          <p:cNvSpPr txBox="1"/>
          <p:nvPr>
            <p:ph idx="4294967295" type="body"/>
          </p:nvPr>
        </p:nvSpPr>
        <p:spPr>
          <a:xfrm>
            <a:off x="5925900" y="2898125"/>
            <a:ext cx="2727600" cy="16392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Life-like</a:t>
            </a:r>
            <a:endParaRPr sz="1600"/>
          </a:p>
          <a:p>
            <a:pPr indent="-330200" lvl="0" marL="457200" rtl="0" algn="l">
              <a:spcBef>
                <a:spcPts val="0"/>
              </a:spcBef>
              <a:spcAft>
                <a:spcPts val="0"/>
              </a:spcAft>
              <a:buSzPts val="1600"/>
              <a:buChar char="◎"/>
            </a:pPr>
            <a:r>
              <a:rPr lang="en" sz="1600"/>
              <a:t>Simplifications</a:t>
            </a:r>
            <a:endParaRPr sz="1600"/>
          </a:p>
          <a:p>
            <a:pPr indent="-330200" lvl="0" marL="457200" rtl="0" algn="l">
              <a:spcBef>
                <a:spcPts val="0"/>
              </a:spcBef>
              <a:spcAft>
                <a:spcPts val="0"/>
              </a:spcAft>
              <a:buSzPts val="1600"/>
              <a:buChar char="◎"/>
            </a:pPr>
            <a:r>
              <a:rPr lang="en" sz="1600"/>
              <a:t>Stochastic</a:t>
            </a:r>
            <a:endParaRPr sz="1600"/>
          </a:p>
          <a:p>
            <a:pPr indent="-330200" lvl="0" marL="457200" rtl="0" algn="l">
              <a:spcBef>
                <a:spcPts val="0"/>
              </a:spcBef>
              <a:spcAft>
                <a:spcPts val="0"/>
              </a:spcAft>
              <a:buSzPts val="1600"/>
              <a:buChar char="◎"/>
            </a:pPr>
            <a:r>
              <a:rPr lang="en" sz="1600"/>
              <a:t>Controlled</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Discrete Event Simulation</a:t>
            </a:r>
            <a:endParaRPr/>
          </a:p>
        </p:txBody>
      </p:sp>
      <p:sp>
        <p:nvSpPr>
          <p:cNvPr id="136" name="Google Shape;136;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18"/>
          <p:cNvPicPr preferRelativeResize="0"/>
          <p:nvPr/>
        </p:nvPicPr>
        <p:blipFill>
          <a:blip r:embed="rId3">
            <a:alphaModFix/>
          </a:blip>
          <a:stretch>
            <a:fillRect/>
          </a:stretch>
        </p:blipFill>
        <p:spPr>
          <a:xfrm>
            <a:off x="2052750" y="1186695"/>
            <a:ext cx="4724400" cy="164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143" name="Google Shape;143;p1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Simulation is perfect for “what-if” scenarios:</a:t>
            </a:r>
            <a:endParaRPr sz="2000"/>
          </a:p>
          <a:p>
            <a:pPr indent="-355600" lvl="0" marL="457200" rtl="0" algn="l">
              <a:spcBef>
                <a:spcPts val="600"/>
              </a:spcBef>
              <a:spcAft>
                <a:spcPts val="0"/>
              </a:spcAft>
              <a:buSzPts val="2000"/>
              <a:buChar char="◎"/>
            </a:pPr>
            <a:r>
              <a:rPr lang="en" sz="2000"/>
              <a:t>Changes in the marketplace</a:t>
            </a:r>
            <a:endParaRPr sz="2000"/>
          </a:p>
          <a:p>
            <a:pPr indent="-355600" lvl="0" marL="457200" rtl="0" algn="l">
              <a:spcBef>
                <a:spcPts val="0"/>
              </a:spcBef>
              <a:spcAft>
                <a:spcPts val="0"/>
              </a:spcAft>
              <a:buSzPts val="2000"/>
              <a:buChar char="◎"/>
            </a:pPr>
            <a:r>
              <a:rPr lang="en" sz="2000"/>
              <a:t>Changes in regulation</a:t>
            </a:r>
            <a:endParaRPr sz="2000"/>
          </a:p>
          <a:p>
            <a:pPr indent="-355600" lvl="0" marL="457200" rtl="0" algn="l">
              <a:spcBef>
                <a:spcPts val="0"/>
              </a:spcBef>
              <a:spcAft>
                <a:spcPts val="0"/>
              </a:spcAft>
              <a:buSzPts val="2000"/>
              <a:buChar char="◎"/>
            </a:pPr>
            <a:r>
              <a:rPr lang="en" sz="2000"/>
              <a:t>Changes as the business grows/shrinks</a:t>
            </a:r>
            <a:endParaRPr sz="2000"/>
          </a:p>
          <a:p>
            <a:pPr indent="-355600" lvl="0" marL="457200" rtl="0" algn="l">
              <a:spcBef>
                <a:spcPts val="0"/>
              </a:spcBef>
              <a:spcAft>
                <a:spcPts val="0"/>
              </a:spcAft>
              <a:buSzPts val="2000"/>
              <a:buChar char="◎"/>
            </a:pPr>
            <a:r>
              <a:rPr lang="en" sz="2000"/>
              <a:t>Effects of disasters and rare events</a:t>
            </a:r>
            <a:endParaRPr sz="2000"/>
          </a:p>
          <a:p>
            <a:pPr indent="-355600" lvl="0" marL="457200" rtl="0" algn="l">
              <a:spcBef>
                <a:spcPts val="0"/>
              </a:spcBef>
              <a:spcAft>
                <a:spcPts val="0"/>
              </a:spcAft>
              <a:buSzPts val="2000"/>
              <a:buChar char="◎"/>
            </a:pPr>
            <a:r>
              <a:rPr lang="en" sz="2000"/>
              <a:t>Interactions of different changes</a:t>
            </a:r>
            <a:endParaRPr sz="2000"/>
          </a:p>
          <a:p>
            <a:pPr indent="0" lvl="0" marL="0" rtl="0" algn="l">
              <a:spcBef>
                <a:spcPts val="600"/>
              </a:spcBef>
              <a:spcAft>
                <a:spcPts val="0"/>
              </a:spcAft>
              <a:buNone/>
            </a:pPr>
            <a:r>
              <a:t/>
            </a:r>
            <a:endParaRPr sz="2000"/>
          </a:p>
        </p:txBody>
      </p:sp>
      <p:sp>
        <p:nvSpPr>
          <p:cNvPr id="144" name="Google Shape;144;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Simulation vs Machine Learning</a:t>
            </a:r>
            <a:endParaRPr/>
          </a:p>
        </p:txBody>
      </p:sp>
      <p:sp>
        <p:nvSpPr>
          <p:cNvPr id="150" name="Google Shape;150;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1" name="Google Shape;151;p20"/>
          <p:cNvGraphicFramePr/>
          <p:nvPr/>
        </p:nvGraphicFramePr>
        <p:xfrm>
          <a:off x="952500" y="1619250"/>
          <a:ext cx="3000000" cy="3000000"/>
        </p:xfrm>
        <a:graphic>
          <a:graphicData uri="http://schemas.openxmlformats.org/drawingml/2006/table">
            <a:tbl>
              <a:tblPr>
                <a:noFill/>
                <a:tableStyleId>{C3AB2D70-2859-4981-8B4C-EE405EC1C383}</a:tableStyleId>
              </a:tblPr>
              <a:tblGrid>
                <a:gridCol w="1608675"/>
                <a:gridCol w="1608675"/>
                <a:gridCol w="1608675"/>
              </a:tblGrid>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0091EA"/>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0091EA"/>
                      </a:solidFill>
                      <a:prstDash val="solid"/>
                      <a:round/>
                      <a:headEnd len="sm" w="sm" type="none"/>
                      <a:tailEnd len="sm" w="sm" type="none"/>
                    </a:lnT>
                    <a:lnB cap="flat" cmpd="sng" w="9525">
                      <a:solidFill>
                        <a:srgbClr val="0091EA"/>
                      </a:solidFill>
                      <a:prstDash val="solid"/>
                      <a:round/>
                      <a:headEnd len="sm" w="sm" type="none"/>
                      <a:tailEnd len="sm" w="sm" type="none"/>
                    </a:lnB>
                    <a:solidFill>
                      <a:srgbClr val="0091EA"/>
                    </a:solidFill>
                  </a:tcPr>
                </a:tc>
                <a:tc>
                  <a:txBody>
                    <a:bodyPr/>
                    <a:lstStyle/>
                    <a:p>
                      <a:pPr indent="0" lvl="0" marL="0" rtl="0" algn="l">
                        <a:spcBef>
                          <a:spcPts val="0"/>
                        </a:spcBef>
                        <a:spcAft>
                          <a:spcPts val="0"/>
                        </a:spcAft>
                        <a:buNone/>
                      </a:pPr>
                      <a:r>
                        <a:rPr lang="en"/>
                        <a:t>Machine Learning</a:t>
                      </a:r>
                      <a:endParaRPr/>
                    </a:p>
                  </a:txBody>
                  <a:tcPr marT="91425" marB="91425" marR="91425" marL="91425">
                    <a:lnL cap="flat" cmpd="sng" w="9525">
                      <a:solidFill>
                        <a:srgbClr val="0091EA"/>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0091EA"/>
                      </a:solidFill>
                      <a:prstDash val="solid"/>
                      <a:round/>
                      <a:headEnd len="sm" w="sm" type="none"/>
                      <a:tailEnd len="sm" w="sm" type="none"/>
                    </a:lnT>
                    <a:lnB cap="flat" cmpd="sng" w="9525">
                      <a:solidFill>
                        <a:srgbClr val="0091EA"/>
                      </a:solidFill>
                      <a:prstDash val="solid"/>
                      <a:round/>
                      <a:headEnd len="sm" w="sm" type="none"/>
                      <a:tailEnd len="sm" w="sm" type="none"/>
                    </a:lnB>
                    <a:solidFill>
                      <a:srgbClr val="0091EA"/>
                    </a:solidFill>
                  </a:tcPr>
                </a:tc>
                <a:tc>
                  <a:txBody>
                    <a:bodyPr/>
                    <a:lstStyle/>
                    <a:p>
                      <a:pPr indent="0" lvl="0" marL="0" rtl="0" algn="l">
                        <a:spcBef>
                          <a:spcPts val="0"/>
                        </a:spcBef>
                        <a:spcAft>
                          <a:spcPts val="0"/>
                        </a:spcAft>
                        <a:buNone/>
                      </a:pPr>
                      <a:r>
                        <a:rPr lang="en"/>
                        <a:t>Simulation</a:t>
                      </a:r>
                      <a:endParaRPr/>
                    </a:p>
                  </a:txBody>
                  <a:tcPr marT="91425" marB="91425" marR="91425" marL="91425">
                    <a:lnL cap="flat" cmpd="sng" w="9525">
                      <a:solidFill>
                        <a:srgbClr val="0091EA"/>
                      </a:solidFill>
                      <a:prstDash val="solid"/>
                      <a:round/>
                      <a:headEnd len="sm" w="sm" type="none"/>
                      <a:tailEnd len="sm" w="sm" type="none"/>
                    </a:lnL>
                    <a:lnR cap="flat" cmpd="sng" w="9525">
                      <a:solidFill>
                        <a:srgbClr val="0091EA"/>
                      </a:solidFill>
                      <a:prstDash val="solid"/>
                      <a:round/>
                      <a:headEnd len="sm" w="sm" type="none"/>
                      <a:tailEnd len="sm" w="sm" type="none"/>
                    </a:lnR>
                    <a:lnT cap="flat" cmpd="sng" w="9525">
                      <a:solidFill>
                        <a:srgbClr val="0091EA"/>
                      </a:solidFill>
                      <a:prstDash val="solid"/>
                      <a:round/>
                      <a:headEnd len="sm" w="sm" type="none"/>
                      <a:tailEnd len="sm" w="sm" type="none"/>
                    </a:lnT>
                    <a:lnB cap="flat" cmpd="sng" w="9525">
                      <a:solidFill>
                        <a:srgbClr val="0091EA"/>
                      </a:solidFill>
                      <a:prstDash val="solid"/>
                      <a:round/>
                      <a:headEnd len="sm" w="sm" type="none"/>
                      <a:tailEnd len="sm" w="sm" type="none"/>
                    </a:lnB>
                    <a:solidFill>
                      <a:srgbClr val="0091EA"/>
                    </a:solidFill>
                  </a:tcPr>
                </a:tc>
              </a:tr>
              <a:tr h="381000">
                <a:tc>
                  <a:txBody>
                    <a:bodyPr/>
                    <a:lstStyle/>
                    <a:p>
                      <a:pPr indent="0" lvl="0" marL="0" rtl="0" algn="l">
                        <a:spcBef>
                          <a:spcPts val="0"/>
                        </a:spcBef>
                        <a:spcAft>
                          <a:spcPts val="0"/>
                        </a:spcAft>
                        <a:buNone/>
                      </a:pPr>
                      <a:r>
                        <a:rPr lang="en"/>
                        <a:t>Inputs</a:t>
                      </a:r>
                      <a:endParaRPr/>
                    </a:p>
                  </a:txBody>
                  <a:tcPr marT="91425" marB="91425" marR="91425" marL="91425">
                    <a:lnT cap="flat" cmpd="sng" w="9525">
                      <a:solidFill>
                        <a:srgbClr val="0091EA"/>
                      </a:solidFill>
                      <a:prstDash val="solid"/>
                      <a:round/>
                      <a:headEnd len="sm" w="sm" type="none"/>
                      <a:tailEnd len="sm" w="sm" type="none"/>
                    </a:lnT>
                    <a:solidFill>
                      <a:srgbClr val="0091EA"/>
                    </a:solidFill>
                  </a:tcPr>
                </a:tc>
                <a:tc>
                  <a:txBody>
                    <a:bodyPr/>
                    <a:lstStyle/>
                    <a:p>
                      <a:pPr indent="0" lvl="0" marL="0" rtl="0" algn="l">
                        <a:spcBef>
                          <a:spcPts val="0"/>
                        </a:spcBef>
                        <a:spcAft>
                          <a:spcPts val="0"/>
                        </a:spcAft>
                        <a:buNone/>
                      </a:pPr>
                      <a:r>
                        <a:rPr lang="en"/>
                        <a:t>Known </a:t>
                      </a:r>
                      <a:endParaRPr/>
                    </a:p>
                  </a:txBody>
                  <a:tcPr marT="91425" marB="91425" marR="91425" marL="91425">
                    <a:lnT cap="flat" cmpd="sng" w="9525">
                      <a:solidFill>
                        <a:srgbClr val="0091EA"/>
                      </a:solidFill>
                      <a:prstDash val="solid"/>
                      <a:round/>
                      <a:headEnd len="sm" w="sm" type="none"/>
                      <a:tailEnd len="sm" w="sm" type="none"/>
                    </a:lnT>
                  </a:tcPr>
                </a:tc>
                <a:tc>
                  <a:txBody>
                    <a:bodyPr/>
                    <a:lstStyle/>
                    <a:p>
                      <a:pPr indent="0" lvl="0" marL="0" rtl="0" algn="l">
                        <a:spcBef>
                          <a:spcPts val="0"/>
                        </a:spcBef>
                        <a:spcAft>
                          <a:spcPts val="0"/>
                        </a:spcAft>
                        <a:buNone/>
                      </a:pPr>
                      <a:r>
                        <a:rPr lang="en"/>
                        <a:t>Unknown (Random)</a:t>
                      </a:r>
                      <a:endParaRPr/>
                    </a:p>
                  </a:txBody>
                  <a:tcPr marT="91425" marB="91425" marR="91425" marL="91425">
                    <a:lnT cap="flat" cmpd="sng" w="9525">
                      <a:solidFill>
                        <a:srgbClr val="0091EA"/>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Model</a:t>
                      </a:r>
                      <a:endParaRPr/>
                    </a:p>
                  </a:txBody>
                  <a:tcPr marT="91425" marB="91425" marR="91425" marL="91425">
                    <a:solidFill>
                      <a:srgbClr val="0091EA"/>
                    </a:solidFill>
                  </a:tcPr>
                </a:tc>
                <a:tc>
                  <a:txBody>
                    <a:bodyPr/>
                    <a:lstStyle/>
                    <a:p>
                      <a:pPr indent="0" lvl="0" marL="0" rtl="0" algn="l">
                        <a:spcBef>
                          <a:spcPts val="0"/>
                        </a:spcBef>
                        <a:spcAft>
                          <a:spcPts val="0"/>
                        </a:spcAft>
                        <a:buNone/>
                      </a:pPr>
                      <a:r>
                        <a:rPr lang="en"/>
                        <a:t>Unknown (Random)</a:t>
                      </a:r>
                      <a:endParaRPr/>
                    </a:p>
                  </a:txBody>
                  <a:tcPr marT="91425" marB="91425" marR="91425" marL="91425"/>
                </a:tc>
                <a:tc>
                  <a:txBody>
                    <a:bodyPr/>
                    <a:lstStyle/>
                    <a:p>
                      <a:pPr indent="0" lvl="0" marL="0" rtl="0" algn="l">
                        <a:spcBef>
                          <a:spcPts val="0"/>
                        </a:spcBef>
                        <a:spcAft>
                          <a:spcPts val="0"/>
                        </a:spcAft>
                        <a:buNone/>
                      </a:pPr>
                      <a:r>
                        <a:rPr lang="en"/>
                        <a:t>Known</a:t>
                      </a:r>
                      <a:endParaRPr/>
                    </a:p>
                  </a:txBody>
                  <a:tcPr marT="91425" marB="91425" marR="91425" marL="91425"/>
                </a:tc>
              </a:tr>
              <a:tr h="381000">
                <a:tc>
                  <a:txBody>
                    <a:bodyPr/>
                    <a:lstStyle/>
                    <a:p>
                      <a:pPr indent="0" lvl="0" marL="0" rtl="0" algn="l">
                        <a:spcBef>
                          <a:spcPts val="0"/>
                        </a:spcBef>
                        <a:spcAft>
                          <a:spcPts val="0"/>
                        </a:spcAft>
                        <a:buNone/>
                      </a:pPr>
                      <a:r>
                        <a:rPr lang="en"/>
                        <a:t>Key Assumption</a:t>
                      </a:r>
                      <a:endParaRPr/>
                    </a:p>
                  </a:txBody>
                  <a:tcPr marT="91425" marB="91425" marR="91425" marL="91425">
                    <a:solidFill>
                      <a:srgbClr val="0091EA"/>
                    </a:solidFill>
                  </a:tcPr>
                </a:tc>
                <a:tc>
                  <a:txBody>
                    <a:bodyPr/>
                    <a:lstStyle/>
                    <a:p>
                      <a:pPr indent="0" lvl="0" marL="0" rtl="0" algn="l">
                        <a:spcBef>
                          <a:spcPts val="0"/>
                        </a:spcBef>
                        <a:spcAft>
                          <a:spcPts val="0"/>
                        </a:spcAft>
                        <a:buNone/>
                      </a:pPr>
                      <a:r>
                        <a:rPr lang="en"/>
                        <a:t>Training data will resemble data in production</a:t>
                      </a:r>
                      <a:endParaRPr/>
                    </a:p>
                  </a:txBody>
                  <a:tcPr marT="91425" marB="91425" marR="91425" marL="91425"/>
                </a:tc>
                <a:tc>
                  <a:txBody>
                    <a:bodyPr/>
                    <a:lstStyle/>
                    <a:p>
                      <a:pPr indent="0" lvl="0" marL="0" rtl="0" algn="l">
                        <a:spcBef>
                          <a:spcPts val="0"/>
                        </a:spcBef>
                        <a:spcAft>
                          <a:spcPts val="0"/>
                        </a:spcAft>
                        <a:buNone/>
                      </a:pPr>
                      <a:r>
                        <a:rPr lang="en"/>
                        <a:t>Business process in simulation matches real process</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2</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sz="3400"/>
              <a:t>Demo</a:t>
            </a:r>
            <a:endParaRPr sz="3400"/>
          </a:p>
        </p:txBody>
      </p:sp>
      <p:sp>
        <p:nvSpPr>
          <p:cNvPr id="157" name="Google Shape;157;p21"/>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1"/>
          <p:cNvSpPr/>
          <p:nvPr/>
        </p:nvSpPr>
        <p:spPr>
          <a:xfrm>
            <a:off x="7918483" y="2953725"/>
            <a:ext cx="82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DEC</a:t>
            </a:r>
            <a:endParaRPr sz="1000">
              <a:solidFill>
                <a:schemeClr val="lt1"/>
              </a:solidFill>
              <a:latin typeface="Source Sans Pro"/>
              <a:ea typeface="Source Sans Pro"/>
              <a:cs typeface="Source Sans Pro"/>
              <a:sym typeface="Source Sans Pro"/>
            </a:endParaRPr>
          </a:p>
        </p:txBody>
      </p:sp>
      <p:sp>
        <p:nvSpPr>
          <p:cNvPr id="159" name="Google Shape;159;p21"/>
          <p:cNvSpPr/>
          <p:nvPr/>
        </p:nvSpPr>
        <p:spPr>
          <a:xfrm>
            <a:off x="6598341" y="2953725"/>
            <a:ext cx="21429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Playbook</a:t>
            </a:r>
            <a:endParaRPr sz="1000">
              <a:solidFill>
                <a:schemeClr val="lt1"/>
              </a:solidFill>
              <a:latin typeface="Source Sans Pro"/>
              <a:ea typeface="Source Sans Pro"/>
              <a:cs typeface="Source Sans Pro"/>
              <a:sym typeface="Source Sans Pro"/>
            </a:endParaRPr>
          </a:p>
        </p:txBody>
      </p:sp>
      <p:sp>
        <p:nvSpPr>
          <p:cNvPr id="160" name="Google Shape;160;p21"/>
          <p:cNvSpPr/>
          <p:nvPr/>
        </p:nvSpPr>
        <p:spPr>
          <a:xfrm>
            <a:off x="4618094" y="2953725"/>
            <a:ext cx="21093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Example Project</a:t>
            </a:r>
            <a:endParaRPr sz="1000">
              <a:solidFill>
                <a:schemeClr val="lt1"/>
              </a:solidFill>
              <a:latin typeface="Source Sans Pro"/>
              <a:ea typeface="Source Sans Pro"/>
              <a:cs typeface="Source Sans Pro"/>
              <a:sym typeface="Source Sans Pro"/>
            </a:endParaRPr>
          </a:p>
        </p:txBody>
      </p:sp>
      <p:sp>
        <p:nvSpPr>
          <p:cNvPr id="161" name="Google Shape;161;p21"/>
          <p:cNvSpPr/>
          <p:nvPr/>
        </p:nvSpPr>
        <p:spPr>
          <a:xfrm>
            <a:off x="2637784" y="2953725"/>
            <a:ext cx="21093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Demo</a:t>
            </a:r>
            <a:endParaRPr sz="1000">
              <a:solidFill>
                <a:schemeClr val="lt1"/>
              </a:solidFill>
              <a:latin typeface="Source Sans Pro"/>
              <a:ea typeface="Source Sans Pro"/>
              <a:cs typeface="Source Sans Pro"/>
              <a:sym typeface="Source Sans Pro"/>
            </a:endParaRPr>
          </a:p>
        </p:txBody>
      </p:sp>
      <p:sp>
        <p:nvSpPr>
          <p:cNvPr id="162" name="Google Shape;162;p21"/>
          <p:cNvSpPr/>
          <p:nvPr/>
        </p:nvSpPr>
        <p:spPr>
          <a:xfrm>
            <a:off x="657537" y="2953725"/>
            <a:ext cx="21093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Intro to Simulation</a:t>
            </a:r>
            <a:endParaRPr sz="1000">
              <a:solidFill>
                <a:schemeClr val="lt1"/>
              </a:solidFill>
              <a:latin typeface="Source Sans Pro"/>
              <a:ea typeface="Source Sans Pro"/>
              <a:cs typeface="Source Sans Pro"/>
              <a:sym typeface="Source Sans Pro"/>
            </a:endParaRPr>
          </a:p>
        </p:txBody>
      </p:sp>
      <p:sp>
        <p:nvSpPr>
          <p:cNvPr id="163" name="Google Shape;163;p21"/>
          <p:cNvSpPr/>
          <p:nvPr/>
        </p:nvSpPr>
        <p:spPr>
          <a:xfrm>
            <a:off x="183275" y="2953725"/>
            <a:ext cx="637200" cy="393600"/>
          </a:xfrm>
          <a:prstGeom prst="homePlate">
            <a:avLst>
              <a:gd fmla="val 3203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164" name="Google Shape;164;p21"/>
          <p:cNvCxnSpPr/>
          <p:nvPr/>
        </p:nvCxnSpPr>
        <p:spPr>
          <a:xfrm rot="10800000">
            <a:off x="3544562" y="3386444"/>
            <a:ext cx="0" cy="498600"/>
          </a:xfrm>
          <a:prstGeom prst="straightConnector1">
            <a:avLst/>
          </a:prstGeom>
          <a:noFill/>
          <a:ln cap="flat" cmpd="sng" w="9525">
            <a:solidFill>
              <a:schemeClr val="lt2"/>
            </a:solidFill>
            <a:prstDash val="solid"/>
            <a:round/>
            <a:headEnd len="med" w="med" type="oval"/>
            <a:tailEnd len="med" w="med" type="oval"/>
          </a:ln>
        </p:spPr>
      </p:cxnSp>
      <p:sp>
        <p:nvSpPr>
          <p:cNvPr id="165" name="Google Shape;165;p21"/>
          <p:cNvSpPr txBox="1"/>
          <p:nvPr/>
        </p:nvSpPr>
        <p:spPr>
          <a:xfrm>
            <a:off x="3004244" y="3924175"/>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Demonstrate how a simulation works and how to build one.</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