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774" r:id="rId6"/>
    <p:sldMasterId id="2147483776" r:id="rId7"/>
    <p:sldMasterId id="2147483775" r:id="rId8"/>
  </p:sldMasterIdLst>
  <p:notesMasterIdLst>
    <p:notesMasterId r:id="rId25"/>
  </p:notesMasterIdLst>
  <p:handoutMasterIdLst>
    <p:handoutMasterId r:id="rId26"/>
  </p:handoutMasterIdLst>
  <p:sldIdLst>
    <p:sldId id="272" r:id="rId9"/>
    <p:sldId id="273" r:id="rId10"/>
    <p:sldId id="258" r:id="rId11"/>
    <p:sldId id="260" r:id="rId12"/>
    <p:sldId id="259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70" r:id="rId21"/>
    <p:sldId id="269" r:id="rId22"/>
    <p:sldId id="271" r:id="rId23"/>
    <p:sldId id="274" r:id="rId24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9F9F9"/>
    <a:srgbClr val="E6E7E8"/>
    <a:srgbClr val="81888D"/>
    <a:srgbClr val="808080"/>
    <a:srgbClr val="FF00FF"/>
    <a:srgbClr val="538C3F"/>
    <a:srgbClr val="B5D084"/>
    <a:srgbClr val="F6B85E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5856" autoAdjust="0"/>
  </p:normalViewPr>
  <p:slideViewPr>
    <p:cSldViewPr snapToGrid="0" snapToObjects="1">
      <p:cViewPr varScale="1">
        <p:scale>
          <a:sx n="88" d="100"/>
          <a:sy n="88" d="100"/>
        </p:scale>
        <p:origin x="146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7" d="100"/>
          <a:sy n="167" d="100"/>
        </p:scale>
        <p:origin x="53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11D14-0531-4573-9F23-133E14877EE5}" type="doc">
      <dgm:prSet loTypeId="urn:microsoft.com/office/officeart/2005/8/layout/pyramid2" loCatId="pyramid" qsTypeId="urn:microsoft.com/office/officeart/2005/8/quickstyle/3d5" qsCatId="3D" csTypeId="urn:microsoft.com/office/officeart/2005/8/colors/accent1_2" csCatId="accent1" phldr="1"/>
      <dgm:spPr/>
    </dgm:pt>
    <dgm:pt modelId="{72791425-2A75-47B4-8D9B-44ED91D8232F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Red</a:t>
          </a:r>
          <a:endParaRPr lang="en-US" dirty="0">
            <a:solidFill>
              <a:srgbClr val="C00000"/>
            </a:solidFill>
          </a:endParaRPr>
        </a:p>
      </dgm:t>
    </dgm:pt>
    <dgm:pt modelId="{C39A6F06-D487-4314-9DE6-197E5521B3F1}" type="parTrans" cxnId="{1F6BA6A7-B1B6-4D14-A601-CF5BF0BC887A}">
      <dgm:prSet/>
      <dgm:spPr/>
      <dgm:t>
        <a:bodyPr/>
        <a:lstStyle/>
        <a:p>
          <a:endParaRPr lang="en-US"/>
        </a:p>
      </dgm:t>
    </dgm:pt>
    <dgm:pt modelId="{C3A771D4-80D5-4549-9FEA-11A7A653165D}" type="sibTrans" cxnId="{1F6BA6A7-B1B6-4D14-A601-CF5BF0BC887A}">
      <dgm:prSet/>
      <dgm:spPr/>
      <dgm:t>
        <a:bodyPr/>
        <a:lstStyle/>
        <a:p>
          <a:endParaRPr lang="en-US"/>
        </a:p>
      </dgm:t>
    </dgm:pt>
    <dgm:pt modelId="{DA5977FB-8060-4280-89D4-6A7844EFB216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Green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038A3CA5-764C-404E-8DC6-79280D3DA8DE}" type="parTrans" cxnId="{040CFB63-73A5-45ED-8BC2-FDE1FCD0D7DB}">
      <dgm:prSet/>
      <dgm:spPr/>
      <dgm:t>
        <a:bodyPr/>
        <a:lstStyle/>
        <a:p>
          <a:endParaRPr lang="en-US"/>
        </a:p>
      </dgm:t>
    </dgm:pt>
    <dgm:pt modelId="{BE5E24F0-881E-411D-B274-2CFD245447E7}" type="sibTrans" cxnId="{040CFB63-73A5-45ED-8BC2-FDE1FCD0D7DB}">
      <dgm:prSet/>
      <dgm:spPr/>
      <dgm:t>
        <a:bodyPr/>
        <a:lstStyle/>
        <a:p>
          <a:endParaRPr lang="en-US"/>
        </a:p>
      </dgm:t>
    </dgm:pt>
    <dgm:pt modelId="{DE296ED4-B526-4C7A-9CDA-6407C1805A53}">
      <dgm:prSet phldrT="[Text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  <a:lumOff val="25000"/>
                </a:schemeClr>
              </a:solidFill>
            </a:rPr>
            <a:t>Refactor</a:t>
          </a:r>
          <a:endParaRPr lang="en-US" dirty="0">
            <a:solidFill>
              <a:schemeClr val="accent4">
                <a:lumMod val="75000"/>
                <a:lumOff val="25000"/>
              </a:schemeClr>
            </a:solidFill>
          </a:endParaRPr>
        </a:p>
      </dgm:t>
    </dgm:pt>
    <dgm:pt modelId="{B1DB2D3C-34C7-4F80-8544-1BFA694DD38E}" type="parTrans" cxnId="{862150CE-4CE5-4D6D-8667-B155B822248A}">
      <dgm:prSet/>
      <dgm:spPr/>
      <dgm:t>
        <a:bodyPr/>
        <a:lstStyle/>
        <a:p>
          <a:endParaRPr lang="en-US"/>
        </a:p>
      </dgm:t>
    </dgm:pt>
    <dgm:pt modelId="{704249F7-11B4-434D-9A22-1D2DD0B4544F}" type="sibTrans" cxnId="{862150CE-4CE5-4D6D-8667-B155B822248A}">
      <dgm:prSet/>
      <dgm:spPr/>
      <dgm:t>
        <a:bodyPr/>
        <a:lstStyle/>
        <a:p>
          <a:endParaRPr lang="en-US"/>
        </a:p>
      </dgm:t>
    </dgm:pt>
    <dgm:pt modelId="{B65F7C6B-2F6B-4C40-9F10-6BFFEA1AA5BC}" type="pres">
      <dgm:prSet presAssocID="{03C11D14-0531-4573-9F23-133E14877EE5}" presName="compositeShape" presStyleCnt="0">
        <dgm:presLayoutVars>
          <dgm:dir/>
          <dgm:resizeHandles/>
        </dgm:presLayoutVars>
      </dgm:prSet>
      <dgm:spPr/>
    </dgm:pt>
    <dgm:pt modelId="{8A76D9A5-10C2-4D3C-B3C8-6FFA7982280E}" type="pres">
      <dgm:prSet presAssocID="{03C11D14-0531-4573-9F23-133E14877EE5}" presName="pyramid" presStyleLbl="node1" presStyleIdx="0" presStyleCnt="1"/>
      <dgm:spPr/>
    </dgm:pt>
    <dgm:pt modelId="{5189F409-635A-48C0-8BB4-499166337C5B}" type="pres">
      <dgm:prSet presAssocID="{03C11D14-0531-4573-9F23-133E14877EE5}" presName="theList" presStyleCnt="0"/>
      <dgm:spPr/>
    </dgm:pt>
    <dgm:pt modelId="{77C3336D-B71A-46F2-BCB5-F920F07ED487}" type="pres">
      <dgm:prSet presAssocID="{72791425-2A75-47B4-8D9B-44ED91D8232F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D320F-EE67-44B7-9AC7-F021358488A1}" type="pres">
      <dgm:prSet presAssocID="{72791425-2A75-47B4-8D9B-44ED91D8232F}" presName="aSpace" presStyleCnt="0"/>
      <dgm:spPr/>
    </dgm:pt>
    <dgm:pt modelId="{02A2074B-C58D-4CF7-B2B3-EB1BF6793704}" type="pres">
      <dgm:prSet presAssocID="{DA5977FB-8060-4280-89D4-6A7844EFB21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ACBED-F095-4EBF-AA1C-C96199BF4FC5}" type="pres">
      <dgm:prSet presAssocID="{DA5977FB-8060-4280-89D4-6A7844EFB216}" presName="aSpace" presStyleCnt="0"/>
      <dgm:spPr/>
    </dgm:pt>
    <dgm:pt modelId="{177AAFA6-2F72-4983-BAAF-D0636E5EFE5A}" type="pres">
      <dgm:prSet presAssocID="{DE296ED4-B526-4C7A-9CDA-6407C1805A5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56E3B-406B-47C4-8DBB-C4FD0ADA49BC}" type="pres">
      <dgm:prSet presAssocID="{DE296ED4-B526-4C7A-9CDA-6407C1805A53}" presName="aSpace" presStyleCnt="0"/>
      <dgm:spPr/>
    </dgm:pt>
  </dgm:ptLst>
  <dgm:cxnLst>
    <dgm:cxn modelId="{BD8FAC01-C74A-4294-A90A-26154578BDA0}" type="presOf" srcId="{DE296ED4-B526-4C7A-9CDA-6407C1805A53}" destId="{177AAFA6-2F72-4983-BAAF-D0636E5EFE5A}" srcOrd="0" destOrd="0" presId="urn:microsoft.com/office/officeart/2005/8/layout/pyramid2"/>
    <dgm:cxn modelId="{862150CE-4CE5-4D6D-8667-B155B822248A}" srcId="{03C11D14-0531-4573-9F23-133E14877EE5}" destId="{DE296ED4-B526-4C7A-9CDA-6407C1805A53}" srcOrd="2" destOrd="0" parTransId="{B1DB2D3C-34C7-4F80-8544-1BFA694DD38E}" sibTransId="{704249F7-11B4-434D-9A22-1D2DD0B4544F}"/>
    <dgm:cxn modelId="{040CFB63-73A5-45ED-8BC2-FDE1FCD0D7DB}" srcId="{03C11D14-0531-4573-9F23-133E14877EE5}" destId="{DA5977FB-8060-4280-89D4-6A7844EFB216}" srcOrd="1" destOrd="0" parTransId="{038A3CA5-764C-404E-8DC6-79280D3DA8DE}" sibTransId="{BE5E24F0-881E-411D-B274-2CFD245447E7}"/>
    <dgm:cxn modelId="{4AD7E671-3BEC-44A4-B677-D4DA2CDAB903}" type="presOf" srcId="{DA5977FB-8060-4280-89D4-6A7844EFB216}" destId="{02A2074B-C58D-4CF7-B2B3-EB1BF6793704}" srcOrd="0" destOrd="0" presId="urn:microsoft.com/office/officeart/2005/8/layout/pyramid2"/>
    <dgm:cxn modelId="{1F6BA6A7-B1B6-4D14-A601-CF5BF0BC887A}" srcId="{03C11D14-0531-4573-9F23-133E14877EE5}" destId="{72791425-2A75-47B4-8D9B-44ED91D8232F}" srcOrd="0" destOrd="0" parTransId="{C39A6F06-D487-4314-9DE6-197E5521B3F1}" sibTransId="{C3A771D4-80D5-4549-9FEA-11A7A653165D}"/>
    <dgm:cxn modelId="{C773B361-F640-496D-8332-C894C12C3381}" type="presOf" srcId="{03C11D14-0531-4573-9F23-133E14877EE5}" destId="{B65F7C6B-2F6B-4C40-9F10-6BFFEA1AA5BC}" srcOrd="0" destOrd="0" presId="urn:microsoft.com/office/officeart/2005/8/layout/pyramid2"/>
    <dgm:cxn modelId="{ED81B3CF-FA04-4D8A-A13A-B41DE309EC22}" type="presOf" srcId="{72791425-2A75-47B4-8D9B-44ED91D8232F}" destId="{77C3336D-B71A-46F2-BCB5-F920F07ED487}" srcOrd="0" destOrd="0" presId="urn:microsoft.com/office/officeart/2005/8/layout/pyramid2"/>
    <dgm:cxn modelId="{422EDCBF-DF1C-4D82-9E3D-B5E5B47ABC00}" type="presParOf" srcId="{B65F7C6B-2F6B-4C40-9F10-6BFFEA1AA5BC}" destId="{8A76D9A5-10C2-4D3C-B3C8-6FFA7982280E}" srcOrd="0" destOrd="0" presId="urn:microsoft.com/office/officeart/2005/8/layout/pyramid2"/>
    <dgm:cxn modelId="{7E913BF9-10E5-4486-9BB9-DC316F0C57CF}" type="presParOf" srcId="{B65F7C6B-2F6B-4C40-9F10-6BFFEA1AA5BC}" destId="{5189F409-635A-48C0-8BB4-499166337C5B}" srcOrd="1" destOrd="0" presId="urn:microsoft.com/office/officeart/2005/8/layout/pyramid2"/>
    <dgm:cxn modelId="{AF51A0C1-3D0A-41BC-9AF3-2770AC55A5A1}" type="presParOf" srcId="{5189F409-635A-48C0-8BB4-499166337C5B}" destId="{77C3336D-B71A-46F2-BCB5-F920F07ED487}" srcOrd="0" destOrd="0" presId="urn:microsoft.com/office/officeart/2005/8/layout/pyramid2"/>
    <dgm:cxn modelId="{17C2E3B9-A525-47A0-910D-93DD56848D3F}" type="presParOf" srcId="{5189F409-635A-48C0-8BB4-499166337C5B}" destId="{947D320F-EE67-44B7-9AC7-F021358488A1}" srcOrd="1" destOrd="0" presId="urn:microsoft.com/office/officeart/2005/8/layout/pyramid2"/>
    <dgm:cxn modelId="{BFBCCBB9-350D-4074-B2E1-42E1F7BAC085}" type="presParOf" srcId="{5189F409-635A-48C0-8BB4-499166337C5B}" destId="{02A2074B-C58D-4CF7-B2B3-EB1BF6793704}" srcOrd="2" destOrd="0" presId="urn:microsoft.com/office/officeart/2005/8/layout/pyramid2"/>
    <dgm:cxn modelId="{58830063-6DD5-42FE-BD62-0176A265DBA4}" type="presParOf" srcId="{5189F409-635A-48C0-8BB4-499166337C5B}" destId="{9AFACBED-F095-4EBF-AA1C-C96199BF4FC5}" srcOrd="3" destOrd="0" presId="urn:microsoft.com/office/officeart/2005/8/layout/pyramid2"/>
    <dgm:cxn modelId="{ECC55AE8-45D5-4BAB-AA53-8D23E6C799EC}" type="presParOf" srcId="{5189F409-635A-48C0-8BB4-499166337C5B}" destId="{177AAFA6-2F72-4983-BAAF-D0636E5EFE5A}" srcOrd="4" destOrd="0" presId="urn:microsoft.com/office/officeart/2005/8/layout/pyramid2"/>
    <dgm:cxn modelId="{32D63817-A4AF-4DC4-AA07-C9A9C6204D5E}" type="presParOf" srcId="{5189F409-635A-48C0-8BB4-499166337C5B}" destId="{A2456E3B-406B-47C4-8DBB-C4FD0ADA49B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3CA06-DC4A-468D-9D4B-C77384EAFAB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643F9-108B-4750-9A80-8DEDBF991A8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8876090-9ADA-44F6-AA31-CF7CE5FE2F40}" type="parTrans" cxnId="{17A5CFEA-E109-4FC2-99F0-04697446D6D8}">
      <dgm:prSet/>
      <dgm:spPr/>
      <dgm:t>
        <a:bodyPr/>
        <a:lstStyle/>
        <a:p>
          <a:endParaRPr lang="en-US"/>
        </a:p>
      </dgm:t>
    </dgm:pt>
    <dgm:pt modelId="{269D4230-147E-481C-93B1-752A50729825}" type="sibTrans" cxnId="{17A5CFEA-E109-4FC2-99F0-04697446D6D8}">
      <dgm:prSet/>
      <dgm:spPr/>
      <dgm:t>
        <a:bodyPr/>
        <a:lstStyle/>
        <a:p>
          <a:endParaRPr lang="en-US"/>
        </a:p>
      </dgm:t>
    </dgm:pt>
    <dgm:pt modelId="{A0502387-7484-44DA-81ED-37A87F48F1B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0971919-6920-4F75-A1EB-689D166D538F}" type="parTrans" cxnId="{9B115B0D-1D52-4C21-80E5-D6CC95347502}">
      <dgm:prSet/>
      <dgm:spPr/>
      <dgm:t>
        <a:bodyPr/>
        <a:lstStyle/>
        <a:p>
          <a:endParaRPr lang="en-US"/>
        </a:p>
      </dgm:t>
    </dgm:pt>
    <dgm:pt modelId="{E3633F83-D594-4BA7-AE99-1BFADA7B9CF4}" type="sibTrans" cxnId="{9B115B0D-1D52-4C21-80E5-D6CC95347502}">
      <dgm:prSet/>
      <dgm:spPr>
        <a:solidFill>
          <a:schemeClr val="accent4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0B8F588B-78E7-40EB-8A5F-3EF8681A5F9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7C58DBC-96F4-40D9-B302-8D26C595113B}" type="parTrans" cxnId="{55D6BE8F-D92C-4CF8-8996-F9A6A9A981C4}">
      <dgm:prSet/>
      <dgm:spPr/>
      <dgm:t>
        <a:bodyPr/>
        <a:lstStyle/>
        <a:p>
          <a:endParaRPr lang="en-US"/>
        </a:p>
      </dgm:t>
    </dgm:pt>
    <dgm:pt modelId="{02FBFFF6-234C-4D9E-8A0D-8B3C6BF8C510}" type="sibTrans" cxnId="{55D6BE8F-D92C-4CF8-8996-F9A6A9A981C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1E7D0DE-C4D3-4A9B-83D8-FECFF524B77F}" type="pres">
      <dgm:prSet presAssocID="{2AE3CA06-DC4A-468D-9D4B-C77384EAFA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D143F-5CE8-471F-A8C0-21CC4620634C}" type="pres">
      <dgm:prSet presAssocID="{A2E643F9-108B-4750-9A80-8DEDBF991A8B}" presName="dummy" presStyleCnt="0"/>
      <dgm:spPr/>
    </dgm:pt>
    <dgm:pt modelId="{8B049E0B-E72B-4478-93D7-741A4367F6A5}" type="pres">
      <dgm:prSet presAssocID="{A2E643F9-108B-4750-9A80-8DEDBF991A8B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CA655-01C5-4D2B-A6BE-0E9FA18AE164}" type="pres">
      <dgm:prSet presAssocID="{269D4230-147E-481C-93B1-752A50729825}" presName="sibTrans" presStyleLbl="node1" presStyleIdx="0" presStyleCnt="3"/>
      <dgm:spPr/>
      <dgm:t>
        <a:bodyPr/>
        <a:lstStyle/>
        <a:p>
          <a:endParaRPr lang="en-US"/>
        </a:p>
      </dgm:t>
    </dgm:pt>
    <dgm:pt modelId="{E106A75D-72D0-4491-B36E-5AF5D671936C}" type="pres">
      <dgm:prSet presAssocID="{A0502387-7484-44DA-81ED-37A87F48F1B1}" presName="dummy" presStyleCnt="0"/>
      <dgm:spPr/>
    </dgm:pt>
    <dgm:pt modelId="{CB7DBA24-5D77-4D14-8E60-6B18BEB8E755}" type="pres">
      <dgm:prSet presAssocID="{A0502387-7484-44DA-81ED-37A87F48F1B1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2AE0B-6B30-4D5C-A018-6324BB8F212C}" type="pres">
      <dgm:prSet presAssocID="{E3633F83-D594-4BA7-AE99-1BFADA7B9CF4}" presName="sibTrans" presStyleLbl="node1" presStyleIdx="1" presStyleCnt="3"/>
      <dgm:spPr/>
      <dgm:t>
        <a:bodyPr/>
        <a:lstStyle/>
        <a:p>
          <a:endParaRPr lang="en-US"/>
        </a:p>
      </dgm:t>
    </dgm:pt>
    <dgm:pt modelId="{BB241B7D-3082-42F2-94E3-9FB4A7938C39}" type="pres">
      <dgm:prSet presAssocID="{0B8F588B-78E7-40EB-8A5F-3EF8681A5F92}" presName="dummy" presStyleCnt="0"/>
      <dgm:spPr/>
    </dgm:pt>
    <dgm:pt modelId="{7829DD38-C6AB-4F09-8AA1-D2691DF28AA0}" type="pres">
      <dgm:prSet presAssocID="{0B8F588B-78E7-40EB-8A5F-3EF8681A5F92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04A19-A10F-480F-A02E-F6CAD2EE8F76}" type="pres">
      <dgm:prSet presAssocID="{02FBFFF6-234C-4D9E-8A0D-8B3C6BF8C51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2112BC8-97FE-48D4-B571-8E1CBA3A7907}" type="presOf" srcId="{0B8F588B-78E7-40EB-8A5F-3EF8681A5F92}" destId="{7829DD38-C6AB-4F09-8AA1-D2691DF28AA0}" srcOrd="0" destOrd="0" presId="urn:microsoft.com/office/officeart/2005/8/layout/cycle1"/>
    <dgm:cxn modelId="{EAD98F5A-ED08-490A-9BE7-F5E918C6F020}" type="presOf" srcId="{A2E643F9-108B-4750-9A80-8DEDBF991A8B}" destId="{8B049E0B-E72B-4478-93D7-741A4367F6A5}" srcOrd="0" destOrd="0" presId="urn:microsoft.com/office/officeart/2005/8/layout/cycle1"/>
    <dgm:cxn modelId="{802D44AE-695F-4B2A-B252-29CDB11FB7B0}" type="presOf" srcId="{A0502387-7484-44DA-81ED-37A87F48F1B1}" destId="{CB7DBA24-5D77-4D14-8E60-6B18BEB8E755}" srcOrd="0" destOrd="0" presId="urn:microsoft.com/office/officeart/2005/8/layout/cycle1"/>
    <dgm:cxn modelId="{8BF669E0-4AE5-4505-9A36-B7473FB3072A}" type="presOf" srcId="{02FBFFF6-234C-4D9E-8A0D-8B3C6BF8C510}" destId="{62E04A19-A10F-480F-A02E-F6CAD2EE8F76}" srcOrd="0" destOrd="0" presId="urn:microsoft.com/office/officeart/2005/8/layout/cycle1"/>
    <dgm:cxn modelId="{C06453D0-99D6-402D-BB22-D4268E2EADA7}" type="presOf" srcId="{269D4230-147E-481C-93B1-752A50729825}" destId="{2F8CA655-01C5-4D2B-A6BE-0E9FA18AE164}" srcOrd="0" destOrd="0" presId="urn:microsoft.com/office/officeart/2005/8/layout/cycle1"/>
    <dgm:cxn modelId="{55D6BE8F-D92C-4CF8-8996-F9A6A9A981C4}" srcId="{2AE3CA06-DC4A-468D-9D4B-C77384EAFAB0}" destId="{0B8F588B-78E7-40EB-8A5F-3EF8681A5F92}" srcOrd="2" destOrd="0" parTransId="{17C58DBC-96F4-40D9-B302-8D26C595113B}" sibTransId="{02FBFFF6-234C-4D9E-8A0D-8B3C6BF8C510}"/>
    <dgm:cxn modelId="{1ECA0067-E698-4E8C-90DB-20A50D8468B3}" type="presOf" srcId="{2AE3CA06-DC4A-468D-9D4B-C77384EAFAB0}" destId="{41E7D0DE-C4D3-4A9B-83D8-FECFF524B77F}" srcOrd="0" destOrd="0" presId="urn:microsoft.com/office/officeart/2005/8/layout/cycle1"/>
    <dgm:cxn modelId="{9B115B0D-1D52-4C21-80E5-D6CC95347502}" srcId="{2AE3CA06-DC4A-468D-9D4B-C77384EAFAB0}" destId="{A0502387-7484-44DA-81ED-37A87F48F1B1}" srcOrd="1" destOrd="0" parTransId="{A0971919-6920-4F75-A1EB-689D166D538F}" sibTransId="{E3633F83-D594-4BA7-AE99-1BFADA7B9CF4}"/>
    <dgm:cxn modelId="{17A5CFEA-E109-4FC2-99F0-04697446D6D8}" srcId="{2AE3CA06-DC4A-468D-9D4B-C77384EAFAB0}" destId="{A2E643F9-108B-4750-9A80-8DEDBF991A8B}" srcOrd="0" destOrd="0" parTransId="{D8876090-9ADA-44F6-AA31-CF7CE5FE2F40}" sibTransId="{269D4230-147E-481C-93B1-752A50729825}"/>
    <dgm:cxn modelId="{A77B2767-A4BD-422E-A69A-1FCB5C1ECC46}" type="presOf" srcId="{E3633F83-D594-4BA7-AE99-1BFADA7B9CF4}" destId="{C662AE0B-6B30-4D5C-A018-6324BB8F212C}" srcOrd="0" destOrd="0" presId="urn:microsoft.com/office/officeart/2005/8/layout/cycle1"/>
    <dgm:cxn modelId="{CAAE073C-257E-4373-9504-2A401E1C339D}" type="presParOf" srcId="{41E7D0DE-C4D3-4A9B-83D8-FECFF524B77F}" destId="{0A5D143F-5CE8-471F-A8C0-21CC4620634C}" srcOrd="0" destOrd="0" presId="urn:microsoft.com/office/officeart/2005/8/layout/cycle1"/>
    <dgm:cxn modelId="{90EEAEEE-6DFF-4676-ACD1-46A139FDFD3A}" type="presParOf" srcId="{41E7D0DE-C4D3-4A9B-83D8-FECFF524B77F}" destId="{8B049E0B-E72B-4478-93D7-741A4367F6A5}" srcOrd="1" destOrd="0" presId="urn:microsoft.com/office/officeart/2005/8/layout/cycle1"/>
    <dgm:cxn modelId="{AD46B062-8D6B-4245-B8AA-791D67DF982D}" type="presParOf" srcId="{41E7D0DE-C4D3-4A9B-83D8-FECFF524B77F}" destId="{2F8CA655-01C5-4D2B-A6BE-0E9FA18AE164}" srcOrd="2" destOrd="0" presId="urn:microsoft.com/office/officeart/2005/8/layout/cycle1"/>
    <dgm:cxn modelId="{A5F89522-493A-4DF1-ACD8-46AF21512ABE}" type="presParOf" srcId="{41E7D0DE-C4D3-4A9B-83D8-FECFF524B77F}" destId="{E106A75D-72D0-4491-B36E-5AF5D671936C}" srcOrd="3" destOrd="0" presId="urn:microsoft.com/office/officeart/2005/8/layout/cycle1"/>
    <dgm:cxn modelId="{492BFC39-DCA2-43B5-BC86-647683B39AB8}" type="presParOf" srcId="{41E7D0DE-C4D3-4A9B-83D8-FECFF524B77F}" destId="{CB7DBA24-5D77-4D14-8E60-6B18BEB8E755}" srcOrd="4" destOrd="0" presId="urn:microsoft.com/office/officeart/2005/8/layout/cycle1"/>
    <dgm:cxn modelId="{E1EF4929-FB25-4242-9EB3-8C0E5FF9C4AD}" type="presParOf" srcId="{41E7D0DE-C4D3-4A9B-83D8-FECFF524B77F}" destId="{C662AE0B-6B30-4D5C-A018-6324BB8F212C}" srcOrd="5" destOrd="0" presId="urn:microsoft.com/office/officeart/2005/8/layout/cycle1"/>
    <dgm:cxn modelId="{072737D1-1111-4B34-8646-EB8FAE932736}" type="presParOf" srcId="{41E7D0DE-C4D3-4A9B-83D8-FECFF524B77F}" destId="{BB241B7D-3082-42F2-94E3-9FB4A7938C39}" srcOrd="6" destOrd="0" presId="urn:microsoft.com/office/officeart/2005/8/layout/cycle1"/>
    <dgm:cxn modelId="{25AC06CB-3B91-4B3E-B96B-AA03D0385FCC}" type="presParOf" srcId="{41E7D0DE-C4D3-4A9B-83D8-FECFF524B77F}" destId="{7829DD38-C6AB-4F09-8AA1-D2691DF28AA0}" srcOrd="7" destOrd="0" presId="urn:microsoft.com/office/officeart/2005/8/layout/cycle1"/>
    <dgm:cxn modelId="{7170B4BD-8F69-4493-8013-1C4A1F1E9AF4}" type="presParOf" srcId="{41E7D0DE-C4D3-4A9B-83D8-FECFF524B77F}" destId="{62E04A19-A10F-480F-A02E-F6CAD2EE8F7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Green</a:t>
          </a:r>
          <a:endParaRPr lang="en-US" sz="3300" kern="1200" dirty="0"/>
        </a:p>
      </dsp:txBody>
      <dsp:txXfrm>
        <a:off x="3210560" y="987551"/>
        <a:ext cx="1219200" cy="1016000"/>
      </dsp:txXfrm>
    </dsp:sp>
    <dsp:sp modelId="{37E7BE7C-C40B-4F1E-B59D-35CA06020AE6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Refactor</a:t>
          </a:r>
          <a:endParaRPr lang="en-US" sz="3300" kern="1200" dirty="0"/>
        </a:p>
      </dsp:txBody>
      <dsp:txXfrm>
        <a:off x="2153920" y="2600960"/>
        <a:ext cx="1828800" cy="894080"/>
      </dsp:txXfrm>
    </dsp:sp>
    <dsp:sp modelId="{9448B2ED-ADD0-4559-B84C-9F75AFD8C88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Red</a:t>
          </a:r>
          <a:endParaRPr lang="en-US" sz="3300" kern="1200" dirty="0"/>
        </a:p>
      </dsp:txBody>
      <dsp:txXfrm>
        <a:off x="1666240" y="987551"/>
        <a:ext cx="1219200" cy="1016000"/>
      </dsp:txXfrm>
    </dsp:sp>
    <dsp:sp modelId="{E84417DA-FCF4-4DD3-AB1F-FD52E4F68DE0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6D9A5-10C2-4D3C-B3C8-6FFA7982280E}">
      <dsp:nvSpPr>
        <dsp:cNvPr id="0" name=""/>
        <dsp:cNvSpPr/>
      </dsp:nvSpPr>
      <dsp:spPr>
        <a:xfrm>
          <a:off x="0" y="0"/>
          <a:ext cx="3511826" cy="5537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336D-B71A-46F2-BCB5-F920F07ED487}">
      <dsp:nvSpPr>
        <dsp:cNvPr id="0" name=""/>
        <dsp:cNvSpPr/>
      </dsp:nvSpPr>
      <dsp:spPr>
        <a:xfrm>
          <a:off x="1755913" y="556694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rgbClr val="C00000"/>
              </a:solidFill>
            </a:rPr>
            <a:t>Red</a:t>
          </a:r>
          <a:endParaRPr lang="en-US" sz="3800" kern="1200" dirty="0">
            <a:solidFill>
              <a:srgbClr val="C00000"/>
            </a:solidFill>
          </a:endParaRPr>
        </a:p>
      </dsp:txBody>
      <dsp:txXfrm>
        <a:off x="1819899" y="620680"/>
        <a:ext cx="2154714" cy="1182787"/>
      </dsp:txXfrm>
    </dsp:sp>
    <dsp:sp modelId="{02A2074B-C58D-4CF7-B2B3-EB1BF6793704}">
      <dsp:nvSpPr>
        <dsp:cNvPr id="0" name=""/>
        <dsp:cNvSpPr/>
      </dsp:nvSpPr>
      <dsp:spPr>
        <a:xfrm>
          <a:off x="1755913" y="2031298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1">
                  <a:lumMod val="75000"/>
                </a:schemeClr>
              </a:solidFill>
            </a:rPr>
            <a:t>Green</a:t>
          </a:r>
          <a:endParaRPr lang="en-US" sz="3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19899" y="2095284"/>
        <a:ext cx="2154714" cy="1182787"/>
      </dsp:txXfrm>
    </dsp:sp>
    <dsp:sp modelId="{177AAFA6-2F72-4983-BAAF-D0636E5EFE5A}">
      <dsp:nvSpPr>
        <dsp:cNvPr id="0" name=""/>
        <dsp:cNvSpPr/>
      </dsp:nvSpPr>
      <dsp:spPr>
        <a:xfrm>
          <a:off x="1755913" y="3505901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4">
                  <a:lumMod val="75000"/>
                  <a:lumOff val="25000"/>
                </a:schemeClr>
              </a:solidFill>
            </a:rPr>
            <a:t>Refactor</a:t>
          </a:r>
          <a:endParaRPr lang="en-US" sz="3800" kern="1200" dirty="0">
            <a:solidFill>
              <a:schemeClr val="accent4">
                <a:lumMod val="75000"/>
                <a:lumOff val="25000"/>
              </a:schemeClr>
            </a:solidFill>
          </a:endParaRPr>
        </a:p>
      </dsp:txBody>
      <dsp:txXfrm>
        <a:off x="1819899" y="3569887"/>
        <a:ext cx="2154714" cy="1182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49E0B-E72B-4478-93D7-741A4367F6A5}">
      <dsp:nvSpPr>
        <dsp:cNvPr id="0" name=""/>
        <dsp:cNvSpPr/>
      </dsp:nvSpPr>
      <dsp:spPr>
        <a:xfrm>
          <a:off x="2533442" y="1066937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533442" y="1066937"/>
        <a:ext cx="1504615" cy="1504615"/>
      </dsp:txXfrm>
    </dsp:sp>
    <dsp:sp modelId="{2F8CA655-01C5-4D2B-A6BE-0E9FA18AE164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DBA24-5D77-4D14-8E60-6B18BEB8E755}">
      <dsp:nvSpPr>
        <dsp:cNvPr id="0" name=""/>
        <dsp:cNvSpPr/>
      </dsp:nvSpPr>
      <dsp:spPr>
        <a:xfrm>
          <a:off x="1266992" y="3260494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266992" y="3260494"/>
        <a:ext cx="1504615" cy="1504615"/>
      </dsp:txXfrm>
    </dsp:sp>
    <dsp:sp modelId="{C662AE0B-6B30-4D5C-A018-6324BB8F212C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4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9DD38-C6AB-4F09-8AA1-D2691DF28AA0}">
      <dsp:nvSpPr>
        <dsp:cNvPr id="0" name=""/>
        <dsp:cNvSpPr/>
      </dsp:nvSpPr>
      <dsp:spPr>
        <a:xfrm>
          <a:off x="541" y="1066937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541" y="1066937"/>
        <a:ext cx="1504615" cy="1504615"/>
      </dsp:txXfrm>
    </dsp:sp>
    <dsp:sp modelId="{62E04A19-A10F-480F-A02E-F6CAD2EE8F76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Green</a:t>
          </a:r>
          <a:endParaRPr lang="en-US" sz="1000" kern="1200" dirty="0"/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</a:t>
          </a:r>
          <a:endParaRPr lang="en-US" sz="1000" kern="1200" dirty="0"/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Red</a:t>
          </a:r>
          <a:endParaRPr lang="en-US" sz="1000" kern="1200" dirty="0"/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Green</a:t>
          </a:r>
          <a:endParaRPr lang="en-US" sz="1000" kern="1200" dirty="0"/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</a:t>
          </a:r>
          <a:endParaRPr lang="en-US" sz="1000" kern="1200" dirty="0"/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Red</a:t>
          </a:r>
          <a:endParaRPr lang="en-US" sz="1000" kern="1200" dirty="0"/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Green</a:t>
          </a:r>
          <a:endParaRPr lang="en-US" sz="1000" kern="1200" dirty="0"/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</a:t>
          </a:r>
          <a:endParaRPr lang="en-US" sz="1000" kern="1200" dirty="0"/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Red</a:t>
          </a:r>
          <a:endParaRPr lang="en-US" sz="1000" kern="1200" dirty="0"/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348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r">
              <a:defRPr sz="1000"/>
            </a:lvl1pPr>
          </a:lstStyle>
          <a:p>
            <a:fld id="{5E87210E-77D6-8947-A16B-D067175CB26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348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r">
              <a:defRPr sz="1000"/>
            </a:lvl1pPr>
          </a:lstStyle>
          <a:p>
            <a:fld id="{B01E6695-7D64-4548-8A67-4EA53169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r">
              <a:defRPr sz="1100"/>
            </a:lvl1pPr>
          </a:lstStyle>
          <a:p>
            <a:fld id="{40721ECD-1ECC-4FEF-BE9F-5FC91DC4732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160463"/>
            <a:ext cx="4175125" cy="3132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987" tIns="39994" rIns="79987" bIns="399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79987" tIns="39994" rIns="79987" bIns="399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r">
              <a:defRPr sz="1100"/>
            </a:lvl1pPr>
          </a:lstStyle>
          <a:p>
            <a:fld id="{995E45E9-8884-4478-B0F3-E9C00EEB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ugherty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44223"/>
            <a:ext cx="9144000" cy="25222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6" y="6227233"/>
            <a:ext cx="4705350" cy="376764"/>
          </a:xfrm>
        </p:spPr>
        <p:txBody>
          <a:bodyPr tIns="91440" bIns="91440" anchor="b" anchorCtr="0">
            <a:normAutofit/>
          </a:bodyPr>
          <a:lstStyle>
            <a:lvl1pPr marL="0" indent="0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5061947"/>
            <a:ext cx="4705350" cy="1159934"/>
          </a:xfrm>
        </p:spPr>
        <p:txBody>
          <a:bodyPr tIns="91440" bIns="91440" anchor="b" anchorCtr="0"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271837" y="2380892"/>
            <a:ext cx="2679665" cy="830954"/>
            <a:chOff x="1942575" y="653507"/>
            <a:chExt cx="5283200" cy="1638300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solidFill>
              <a:srgbClr val="528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solidFill>
              <a:srgbClr val="85A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472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Whi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2D90-C34B-4370-ACA9-7744B33E1305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07375" y="6437376"/>
            <a:ext cx="479429" cy="365125"/>
          </a:xfrm>
        </p:spPr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title of slide  (Use for pasting large pictures, graphs, charts)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4" y="557448"/>
            <a:ext cx="8337705" cy="296991"/>
          </a:xfrm>
        </p:spPr>
        <p:txBody>
          <a:bodyPr>
            <a:normAutofit/>
          </a:bodyPr>
          <a:lstStyle>
            <a:lvl1pPr>
              <a:defRPr sz="1400" i="1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</p:spTree>
    <p:extLst>
      <p:ext uri="{BB962C8B-B14F-4D97-AF65-F5344CB8AC3E}">
        <p14:creationId xmlns:p14="http://schemas.microsoft.com/office/powerpoint/2010/main" val="1822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, Compare/Con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804333"/>
            <a:ext cx="4038600" cy="5537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Use for slides that compare and contrast two different ideas or for a series of bullet points and a supporting image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4333"/>
            <a:ext cx="40386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7658-9D9C-4E15-9273-E74E3D0D0212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34AA309-6174-4246-8987-4F82EFA7DA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6425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17761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F0D-543C-4B62-A812-06BFA6466088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8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292473" cy="1162050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62" y="273056"/>
            <a:ext cx="4706937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292473" cy="46910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 of title leading to main content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65C-7BB8-47E1-8630-AC5830490290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22126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3724" y="4800600"/>
            <a:ext cx="5414963" cy="566738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63724" y="612775"/>
            <a:ext cx="5414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Slide Picture/Graphic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63724" y="5367338"/>
            <a:ext cx="5414963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3E0-865F-4023-928D-943AC52E90E8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Green,White (bullet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4577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58803D66-C620-418A-9C14-4607ED6C7603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 algn="r"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49262"/>
            <a:ext cx="4003676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2558873"/>
            <a:ext cx="4003676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81538" y="2559050"/>
            <a:ext cx="4005262" cy="3167063"/>
          </a:xfrm>
        </p:spPr>
        <p:txBody>
          <a:bodyPr/>
          <a:lstStyle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with short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48101" y="6307666"/>
            <a:ext cx="1918726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30480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AD0B798B-E2ED-4CE4-91F1-84BB5DF11129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 algn="r"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4" y="449262"/>
            <a:ext cx="2593976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2558873"/>
            <a:ext cx="2593976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1838" y="449262"/>
            <a:ext cx="2593975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1838" y="2558873"/>
            <a:ext cx="2593975" cy="3696939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49262"/>
            <a:ext cx="2590801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2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2558873"/>
            <a:ext cx="2590801" cy="3696939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List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9144000" cy="3454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38D-CA68-4132-AB84-EACE426EF56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4025" y="1426633"/>
            <a:ext cx="8229600" cy="115093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>
                <a:latin typeface="Century Gothic"/>
                <a:cs typeface="Century Gothic"/>
              </a:defRPr>
            </a:lvl2pPr>
            <a:lvl3pPr marL="914400" indent="0">
              <a:buNone/>
              <a:defRPr>
                <a:latin typeface="Century Gothic"/>
                <a:cs typeface="Century Gothic"/>
              </a:defRPr>
            </a:lvl3pPr>
            <a:lvl4pPr marL="1371600" indent="0">
              <a:buNone/>
              <a:defRPr>
                <a:latin typeface="Century Gothic"/>
                <a:cs typeface="Century Gothic"/>
              </a:defRPr>
            </a:lvl4pPr>
            <a:lvl5pPr marL="1828800" indent="0">
              <a:buNone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4025" y="3454400"/>
            <a:ext cx="1885950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565400" y="3454400"/>
            <a:ext cx="1892299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683124" y="3454400"/>
            <a:ext cx="1893888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802437" y="3454400"/>
            <a:ext cx="1895476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185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B85F-5B53-4246-AE7F-924173943C61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5" y="1090244"/>
            <a:ext cx="4003675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5" y="4396478"/>
            <a:ext cx="3987800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5" y="4938344"/>
            <a:ext cx="3987800" cy="1341431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81538" y="1090244"/>
            <a:ext cx="4005266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681538" y="4396478"/>
            <a:ext cx="400526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681537" y="4938344"/>
            <a:ext cx="4005267" cy="1341431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4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8232780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727402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8EDF-B5BA-4C57-85A7-EECCCB36B671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6" y="3131687"/>
            <a:ext cx="190023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6" y="3673554"/>
            <a:ext cx="1881187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565401" y="1103918"/>
            <a:ext cx="1892300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574926" y="3131687"/>
            <a:ext cx="1882774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74925" y="3673554"/>
            <a:ext cx="1882775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83126" y="1103918"/>
            <a:ext cx="1893887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75982" y="3131687"/>
            <a:ext cx="1901031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83126" y="3673554"/>
            <a:ext cx="1893887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802438" y="1103918"/>
            <a:ext cx="1895475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797676" y="3131687"/>
            <a:ext cx="1900238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797676" y="3673554"/>
            <a:ext cx="1900238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6" y="0"/>
            <a:ext cx="8243887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54026" y="1103918"/>
            <a:ext cx="1885950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</p:spTree>
    <p:extLst>
      <p:ext uri="{BB962C8B-B14F-4D97-AF65-F5344CB8AC3E}">
        <p14:creationId xmlns:p14="http://schemas.microsoft.com/office/powerpoint/2010/main" val="12537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314700" y="647700"/>
            <a:ext cx="2502928" cy="123825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Delete me and place client logo here…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943600"/>
            <a:ext cx="9144000" cy="9228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5" y="3690221"/>
            <a:ext cx="8235950" cy="376764"/>
          </a:xfrm>
        </p:spPr>
        <p:txBody>
          <a:bodyPr tIns="91440" bIns="91440" anchor="b" anchorCtr="0">
            <a:normAutofit/>
          </a:bodyPr>
          <a:lstStyle>
            <a:lvl1pPr marL="0" indent="0" algn="ctr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5" y="2524935"/>
            <a:ext cx="8235950" cy="1159934"/>
          </a:xfrm>
        </p:spPr>
        <p:txBody>
          <a:bodyPr tIns="91440" bIns="91440" anchor="b" anchorCtr="0"/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8358" y="6214249"/>
            <a:ext cx="1268161" cy="393252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142435"/>
            <a:ext cx="8235950" cy="242675"/>
          </a:xfrm>
        </p:spPr>
        <p:txBody>
          <a:bodyPr tIns="91440" bIns="91440" anchor="b" anchorCtr="0">
            <a:no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if necessary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514-2B32-4010-A986-41F8A02DEBDE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6" y="1103918"/>
            <a:ext cx="1896062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5" y="3131687"/>
            <a:ext cx="1881188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5" y="3673554"/>
            <a:ext cx="1881188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574925" y="1103918"/>
            <a:ext cx="1882775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565400" y="3131687"/>
            <a:ext cx="1892300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74925" y="3673554"/>
            <a:ext cx="1882775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75981" y="1103918"/>
            <a:ext cx="1897857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87887" y="3131687"/>
            <a:ext cx="188912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84713" y="3673554"/>
            <a:ext cx="1892300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98676" y="1103918"/>
            <a:ext cx="1899238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807200" y="3131687"/>
            <a:ext cx="1890713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807200" y="3673554"/>
            <a:ext cx="1890713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43889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454025" y="557448"/>
            <a:ext cx="8243888" cy="296991"/>
          </a:xfrm>
        </p:spPr>
        <p:txBody>
          <a:bodyPr>
            <a:normAutofit/>
          </a:bodyPr>
          <a:lstStyle>
            <a:lvl1pPr>
              <a:defRPr sz="1400" i="1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Optional supporting sub-title</a:t>
            </a:r>
          </a:p>
        </p:txBody>
      </p:sp>
    </p:spTree>
    <p:extLst>
      <p:ext uri="{BB962C8B-B14F-4D97-AF65-F5344CB8AC3E}">
        <p14:creationId xmlns:p14="http://schemas.microsoft.com/office/powerpoint/2010/main" val="2112303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hotos with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7D9-381E-489E-B733-866642C448A8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14337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836738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241675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6138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73775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480300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14339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14339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1836739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1836739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241676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241676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52964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52964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6075364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075364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7480301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80301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414337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1836738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3" hasCustomPrompt="1"/>
          </p:nvPr>
        </p:nvSpPr>
        <p:spPr>
          <a:xfrm>
            <a:off x="3241675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4656138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35" hasCustomPrompt="1"/>
          </p:nvPr>
        </p:nvSpPr>
        <p:spPr>
          <a:xfrm>
            <a:off x="6073775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36" hasCustomPrompt="1"/>
          </p:nvPr>
        </p:nvSpPr>
        <p:spPr>
          <a:xfrm>
            <a:off x="7480300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414339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414339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1836739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1836739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3241676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3241676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4652964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4652964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6075364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6075364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480301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480301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95866"/>
          </a:xfrm>
        </p:spPr>
        <p:txBody>
          <a:bodyPr lIns="457200" rIns="27432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052247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C52B-F595-4156-A76B-5A31F1AC9671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95866"/>
          </a:xfrm>
        </p:spPr>
        <p:txBody>
          <a:bodyPr lIns="457200" rIns="27432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755090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475552" y="45357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image.</a:t>
            </a:r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75552" y="4321376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0"/>
            <a:ext cx="4462462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770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323152" y="449684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23152" y="421984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445770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092181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36979" y="11490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6979" y="872039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3454400"/>
            <a:ext cx="4462462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868132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46553" y="10036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46553" y="72663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54400"/>
            <a:ext cx="445770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71485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righ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23265" y="39127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023265" y="11427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65400" y="2523067"/>
            <a:ext cx="6578603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910196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lef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896534" y="44667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896534" y="169674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523067"/>
            <a:ext cx="6573837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697522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9104" y="30510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89104" y="277403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486400"/>
            <a:ext cx="9143999" cy="1371600"/>
          </a:xfrm>
          <a:solidFill>
            <a:schemeClr val="accent1"/>
          </a:solidFill>
          <a:effectLst/>
        </p:spPr>
        <p:txBody>
          <a:bodyPr lIns="457200" tIns="228600" rIns="274320" bIns="457200" anchor="t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6909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bjective/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005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0050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81538" y="1535113"/>
            <a:ext cx="400526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81538" y="2174875"/>
            <a:ext cx="400526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agenda items to cover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75513" y="6446928"/>
            <a:ext cx="708028" cy="365125"/>
          </a:xfrm>
        </p:spPr>
        <p:txBody>
          <a:bodyPr/>
          <a:lstStyle/>
          <a:p>
            <a:fld id="{F4F0F29F-EBC8-459B-A5C7-BBB7BD17C63C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8690" y="6446928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4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23152" y="449684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23152" y="421984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371600"/>
            <a:ext cx="9143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9143999" cy="1371600"/>
          </a:xfrm>
          <a:solidFill>
            <a:schemeClr val="accent1"/>
          </a:solidFill>
          <a:effectLst/>
        </p:spPr>
        <p:txBody>
          <a:bodyPr lIns="457200" tIns="228600" rIns="274320" bIns="228600" anchor="b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882674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ssed transition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2399"/>
            <a:ext cx="8966200" cy="6705601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169944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righ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-3499" y="0"/>
            <a:ext cx="3051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48000" y="2"/>
            <a:ext cx="6096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8821" y="3198465"/>
            <a:ext cx="1486860" cy="461070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3271838" y="1571414"/>
            <a:ext cx="5411787" cy="3715172"/>
          </a:xfrm>
        </p:spPr>
        <p:txBody>
          <a:bodyPr lIns="0" rIns="0">
            <a:normAutofit/>
          </a:bodyPr>
          <a:lstStyle>
            <a:lvl1pPr algn="l">
              <a:defRPr sz="2400" baseline="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</p:spTree>
    <p:extLst>
      <p:ext uri="{BB962C8B-B14F-4D97-AF65-F5344CB8AC3E}">
        <p14:creationId xmlns:p14="http://schemas.microsoft.com/office/powerpoint/2010/main" val="153161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lef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"/>
            <a:ext cx="6096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571414"/>
            <a:ext cx="5411788" cy="3715172"/>
          </a:xfrm>
        </p:spPr>
        <p:txBody>
          <a:bodyPr lIns="0" rIns="0">
            <a:normAutofit/>
          </a:bodyPr>
          <a:lstStyle>
            <a:lvl1pPr algn="r">
              <a:defRPr sz="240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76570" y="3198465"/>
            <a:ext cx="1486860" cy="461070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088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5700" y="4406906"/>
            <a:ext cx="6827842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Section Header Slide.  Enter main slide title here.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5699" y="2906713"/>
            <a:ext cx="682148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Supporting subtitle (on top)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9808" y="6437376"/>
            <a:ext cx="1083733" cy="365125"/>
          </a:xfrm>
        </p:spPr>
        <p:txBody>
          <a:bodyPr/>
          <a:lstStyle/>
          <a:p>
            <a:fld id="{A7BFCE5F-6ED3-4F3F-A2F2-A35C7D53B778}" type="datetime1">
              <a:rPr lang="en-US" smtClean="0"/>
              <a:t>7/11/2018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ic with 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867400" cy="63768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25D0-0923-46B7-8A4D-D461D0BF1D13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867401" y="0"/>
            <a:ext cx="3276600" cy="637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095905" y="718362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250825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73775" y="2285998"/>
            <a:ext cx="30702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073775" y="4571998"/>
            <a:ext cx="30702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05" y="2937631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6095999" y="2470094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05" y="5230035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095999" y="4762498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243541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(pg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500" y="1"/>
            <a:ext cx="9147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28950" y="2"/>
            <a:ext cx="61150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augherty-Business-Solutions-Horz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690" y="6128064"/>
            <a:ext cx="2023533" cy="1959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68690" y="5646475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761920" y="4412913"/>
            <a:ext cx="6382080" cy="2026379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/>
          <a:ex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entury Gothic"/>
              <a:ea typeface="Segoe UI" panose="020B0502040204020203" pitchFamily="34" charset="0"/>
              <a:cs typeface="Century Gothic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797" y="1271845"/>
            <a:ext cx="3018153" cy="4770944"/>
          </a:xfrm>
        </p:spPr>
        <p:txBody>
          <a:bodyPr lIns="457200" tIns="0" rIns="45720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Short section describing the situation or challenge faced during the project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028950" y="1268378"/>
            <a:ext cx="5657854" cy="2637085"/>
          </a:xfrm>
        </p:spPr>
        <p:txBody>
          <a:bodyPr lIns="457200" tIns="0" rIns="18288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Short section speaking to the solution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3028950" y="4895073"/>
            <a:ext cx="5657854" cy="1263191"/>
          </a:xfrm>
        </p:spPr>
        <p:txBody>
          <a:bodyPr lIns="457200" tIns="0" rIns="18288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What value did our situation give the client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28950" y="868269"/>
            <a:ext cx="4929242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Century Gothic"/>
                <a:cs typeface="Century Gothic"/>
              </a:rPr>
              <a:t>Solution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8950" y="4491497"/>
            <a:ext cx="4929242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Century Gothic"/>
                <a:cs typeface="Century Gothic"/>
              </a:rPr>
              <a:t>Value to Client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" y="871735"/>
            <a:ext cx="3028951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/>
                <a:cs typeface="Century Gothic"/>
              </a:rPr>
              <a:t>Situation or Challenge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161869" y="6441026"/>
            <a:ext cx="52493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94C0FE-B155-7245-AD0C-30F39E06E47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865" y="6065183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-3500" y="1"/>
            <a:ext cx="9147500" cy="795866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/>
          <a:ex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entury Gothic"/>
              <a:ea typeface="Segoe UI" panose="020B0502040204020203" pitchFamily="34" charset="0"/>
              <a:cs typeface="Century Gothic"/>
            </a:endParaRP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Case study title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146979" y="135453"/>
            <a:ext cx="1622425" cy="509587"/>
          </a:xfrm>
          <a:ln>
            <a:solidFill>
              <a:schemeClr val="accent5"/>
            </a:solidFill>
          </a:ln>
        </p:spPr>
        <p:txBody>
          <a:bodyPr vert="horz"/>
          <a:lstStyle>
            <a:lvl1pPr marL="0" indent="0" algn="r">
              <a:buNone/>
              <a:defRPr sz="1200" baseline="0">
                <a:solidFill>
                  <a:schemeClr val="accent5"/>
                </a:solidFill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Delete me and insert client logo</a:t>
            </a:r>
          </a:p>
        </p:txBody>
      </p:sp>
    </p:spTree>
    <p:extLst>
      <p:ext uri="{BB962C8B-B14F-4D97-AF65-F5344CB8AC3E}">
        <p14:creationId xmlns:p14="http://schemas.microsoft.com/office/powerpoint/2010/main" val="3579132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Internal Info (pg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87174"/>
              </p:ext>
            </p:extLst>
          </p:nvPr>
        </p:nvGraphicFramePr>
        <p:xfrm>
          <a:off x="479473" y="939560"/>
          <a:ext cx="8073282" cy="173255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8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Industry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LOS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Capabilities Demonstrated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First Contact (Date)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5407121"/>
              </p:ext>
            </p:extLst>
          </p:nvPr>
        </p:nvGraphicFramePr>
        <p:xfrm>
          <a:off x="479473" y="2900765"/>
          <a:ext cx="8073280" cy="331979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0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Opportunity Indicator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Size of Engagement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Buyer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Revenue Estimate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Competitive Landscape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Customer Value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Sales Cycle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Credential Highlights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Key Differentiators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err="1">
                          <a:latin typeface="Century Gothic"/>
                          <a:cs typeface="Century Gothic"/>
                        </a:rPr>
                        <a:t>Referenceable</a:t>
                      </a:r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Approach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Testimonials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Follow-on Business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0" y="0"/>
            <a:ext cx="9144000" cy="795866"/>
          </a:xfrm>
          <a:prstGeom prst="rect">
            <a:avLst/>
          </a:prstGeom>
          <a:noFill/>
        </p:spPr>
        <p:txBody>
          <a:bodyPr wrap="none" lIns="457200" tIns="457200" rIns="274320" bIns="457200" rtlCol="0" anchor="ctr">
            <a:noAutofit/>
          </a:bodyPr>
          <a:lstStyle/>
          <a:p>
            <a:r>
              <a:rPr lang="en-US" sz="2000" dirty="0">
                <a:solidFill>
                  <a:srgbClr val="538B3F"/>
                </a:solidFill>
                <a:latin typeface="Century Gothic"/>
                <a:cs typeface="Century Gothic"/>
              </a:rPr>
              <a:t>Insider View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71473" y="939800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industry did this take place in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71473" y="1283510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line of service was involved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73" y="1640191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Daugherty capabilities were demonstrated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971473" y="1996872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Which branch led the initiative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971473" y="2340328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of first contact with client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971473" y="2900765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971473" y="3374178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71473" y="3854075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71473" y="4327488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971473" y="4800901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71473" y="5274314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849567" y="2900765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849567" y="3374178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5849567" y="3854075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849567" y="4327488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49567" y="4800901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849567" y="5274314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76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Agenda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48101" y="6307666"/>
            <a:ext cx="1918726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30480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80DE241-D258-4FCD-8CB9-1A5CD10D739B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4" y="449262"/>
            <a:ext cx="2593975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2558873"/>
            <a:ext cx="2593975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1838" y="449262"/>
            <a:ext cx="2593975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1838" y="2558873"/>
            <a:ext cx="2593975" cy="3882147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rgbClr val="595959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One sentence high-level overview or executive summary of the deck.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49262"/>
            <a:ext cx="2590801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095576" y="2559050"/>
            <a:ext cx="2591226" cy="3881970"/>
          </a:xfrm>
        </p:spPr>
        <p:txBody>
          <a:bodyPr/>
          <a:lstStyle>
            <a:lvl1pPr>
              <a:defRPr baseline="0"/>
            </a:lvl1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Enter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/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84105"/>
            <a:ext cx="4038600" cy="4701260"/>
          </a:xfrm>
          <a:solidFill>
            <a:schemeClr val="bg1"/>
          </a:solidFill>
          <a:effectLst/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84105"/>
            <a:ext cx="4038600" cy="4701260"/>
          </a:xfrm>
          <a:solidFill>
            <a:schemeClr val="bg1"/>
          </a:solidFill>
          <a:effectLst/>
        </p:spPr>
        <p:txBody>
          <a:bodyPr/>
          <a:lstStyle>
            <a:lvl1pPr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agenda items covered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5513" y="6437376"/>
            <a:ext cx="708028" cy="365125"/>
          </a:xfrm>
        </p:spPr>
        <p:txBody>
          <a:bodyPr/>
          <a:lstStyle/>
          <a:p>
            <a:fld id="{7BA7A7CD-97C0-481E-ACC4-E892FC96F4EE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7375" y="6437376"/>
            <a:ext cx="47942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1114773"/>
            <a:ext cx="40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Objective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648200" y="1114773"/>
            <a:ext cx="40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645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9486" y="804672"/>
            <a:ext cx="8237538" cy="23368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9808" y="6437376"/>
            <a:ext cx="1083733" cy="365125"/>
          </a:xfrm>
        </p:spPr>
        <p:txBody>
          <a:bodyPr/>
          <a:lstStyle>
            <a:lvl1pPr algn="r">
              <a:defRPr sz="1000"/>
            </a:lvl1pPr>
          </a:lstStyle>
          <a:p>
            <a:fld id="{B539CE4F-512B-4E55-800E-B79A2B14F119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8690" y="6437376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59486" y="1"/>
            <a:ext cx="8237538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</p:spTree>
    <p:extLst>
      <p:ext uri="{BB962C8B-B14F-4D97-AF65-F5344CB8AC3E}">
        <p14:creationId xmlns:p14="http://schemas.microsoft.com/office/powerpoint/2010/main" val="41537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60F-2B77-4E43-87C1-A8A9581D229C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557448"/>
            <a:ext cx="8243000" cy="296991"/>
          </a:xfrm>
        </p:spPr>
        <p:txBody>
          <a:bodyPr>
            <a:normAutofit/>
          </a:bodyPr>
          <a:lstStyle>
            <a:lvl1pPr>
              <a:defRPr sz="1400" i="1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9486" y="1010538"/>
            <a:ext cx="8237538" cy="23368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06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3500" y="0"/>
            <a:ext cx="9147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047999" y="2"/>
            <a:ext cx="5159375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61869" y="6441026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1838" y="457201"/>
            <a:ext cx="4705350" cy="5919787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This slide is perfect for agendas or a list of bullet points that does not need a supporting image, graph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448063"/>
            <a:ext cx="2593976" cy="761238"/>
          </a:xfrm>
        </p:spPr>
        <p:txBody>
          <a:bodyPr lIns="0" tIns="0" rIns="228600" bIns="0"/>
          <a:lstStyle>
            <a:lvl1pPr marL="0" indent="0">
              <a:buNone/>
              <a:defRPr>
                <a:solidFill>
                  <a:srgbClr val="B5D084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Main title of slide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454024" y="1209302"/>
            <a:ext cx="2593976" cy="1056523"/>
          </a:xfrm>
        </p:spPr>
        <p:txBody>
          <a:bodyPr lIns="0" tIns="118872" rIns="228600" bIns="0"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sub-title or short, supportive intro to main topic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8865" y="6065183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4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0C8EB1CC-8327-4C66-A039-16B2EB808CF0}" type="datetime1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8229602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153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5513" y="6448325"/>
            <a:ext cx="708028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7375" y="6448325"/>
            <a:ext cx="479429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48000" y="6530860"/>
            <a:ext cx="37703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3" r:id="rId3"/>
    <p:sldLayoutId id="2147483685" r:id="rId4"/>
    <p:sldLayoutId id="2147483686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 userDrawn="1">
          <p15:clr>
            <a:srgbClr val="F26B43"/>
          </p15:clr>
        </p15:guide>
        <p15:guide id="3" pos="587" userDrawn="1">
          <p15:clr>
            <a:srgbClr val="F26B43"/>
          </p15:clr>
        </p15:guide>
        <p15:guide id="4" pos="728" userDrawn="1">
          <p15:clr>
            <a:srgbClr val="F26B43"/>
          </p15:clr>
        </p15:guide>
        <p15:guide id="5" pos="1029" userDrawn="1">
          <p15:clr>
            <a:srgbClr val="F26B43"/>
          </p15:clr>
        </p15:guide>
        <p15:guide id="6" pos="1174" userDrawn="1">
          <p15:clr>
            <a:srgbClr val="F26B43"/>
          </p15:clr>
        </p15:guide>
        <p15:guide id="7" pos="1474" userDrawn="1">
          <p15:clr>
            <a:srgbClr val="F26B43"/>
          </p15:clr>
        </p15:guide>
        <p15:guide id="8" pos="1616" userDrawn="1">
          <p15:clr>
            <a:srgbClr val="F26B43"/>
          </p15:clr>
        </p15:guide>
        <p15:guide id="9" pos="1920" userDrawn="1">
          <p15:clr>
            <a:srgbClr val="F26B43"/>
          </p15:clr>
        </p15:guide>
        <p15:guide id="10" pos="2061" userDrawn="1">
          <p15:clr>
            <a:srgbClr val="F26B43"/>
          </p15:clr>
        </p15:guide>
        <p15:guide id="11" pos="2362" userDrawn="1">
          <p15:clr>
            <a:srgbClr val="F26B43"/>
          </p15:clr>
        </p15:guide>
        <p15:guide id="12" pos="2507" userDrawn="1">
          <p15:clr>
            <a:srgbClr val="F26B43"/>
          </p15:clr>
        </p15:guide>
        <p15:guide id="13" pos="2808" userDrawn="1">
          <p15:clr>
            <a:srgbClr val="F26B43"/>
          </p15:clr>
        </p15:guide>
        <p15:guide id="14" pos="2949" userDrawn="1">
          <p15:clr>
            <a:srgbClr val="F26B43"/>
          </p15:clr>
        </p15:guide>
        <p15:guide id="15" pos="3250" userDrawn="1">
          <p15:clr>
            <a:srgbClr val="F26B43"/>
          </p15:clr>
        </p15:guide>
        <p15:guide id="16" pos="3394" userDrawn="1">
          <p15:clr>
            <a:srgbClr val="F26B43"/>
          </p15:clr>
        </p15:guide>
        <p15:guide id="17" pos="3695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141" userDrawn="1">
          <p15:clr>
            <a:srgbClr val="F26B43"/>
          </p15:clr>
        </p15:guide>
        <p15:guide id="20" pos="4282" userDrawn="1">
          <p15:clr>
            <a:srgbClr val="F26B43"/>
          </p15:clr>
        </p15:guide>
        <p15:guide id="21" pos="4583" userDrawn="1">
          <p15:clr>
            <a:srgbClr val="F26B43"/>
          </p15:clr>
        </p15:guide>
        <p15:guide id="22" pos="4728" userDrawn="1">
          <p15:clr>
            <a:srgbClr val="F26B43"/>
          </p15:clr>
        </p15:guide>
        <p15:guide id="23" pos="5025" userDrawn="1">
          <p15:clr>
            <a:srgbClr val="F26B43"/>
          </p15:clr>
        </p15:guide>
        <p15:guide id="24" pos="5170" userDrawn="1">
          <p15:clr>
            <a:srgbClr val="F26B43"/>
          </p15:clr>
        </p15:guide>
        <p15:guide id="25" pos="54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37376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37376"/>
            <a:ext cx="524935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  <p:sldLayoutId id="2147483699" r:id="rId6"/>
    <p:sldLayoutId id="2147483700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65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48325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48325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2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48325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48325"/>
            <a:ext cx="524935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growing-object-oriented-software/9780321574442/" TargetMode="External"/><Relationship Id="rId2" Type="http://schemas.openxmlformats.org/officeDocument/2006/relationships/hyperlink" Target="https://www.safaribooksonline.com/library/view/test-driven-development/0321146530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afaribooksonline.com/library/view/pragmatic-unit-testing/9781680500769/" TargetMode="External"/><Relationship Id="rId5" Type="http://schemas.openxmlformats.org/officeDocument/2006/relationships/hyperlink" Target="http://xunitpatterns.com/" TargetMode="External"/><Relationship Id="rId4" Type="http://schemas.openxmlformats.org/officeDocument/2006/relationships/hyperlink" Target="https://www.safaribooksonline.com/library/view/clean-code/9780136083238/chapter09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you’re sitting next to at least one other </a:t>
            </a:r>
            <a:r>
              <a:rPr lang="en-US" dirty="0" smtClean="0"/>
              <a:t>person</a:t>
            </a:r>
            <a:endParaRPr lang="en-US" dirty="0"/>
          </a:p>
          <a:p>
            <a:r>
              <a:rPr lang="en-US" dirty="0"/>
              <a:t>Get sticky notes and </a:t>
            </a:r>
            <a:r>
              <a:rPr lang="en-US" dirty="0" smtClean="0"/>
              <a:t>pen</a:t>
            </a:r>
            <a:endParaRPr lang="en-US" dirty="0" smtClean="0"/>
          </a:p>
          <a:p>
            <a:r>
              <a:rPr lang="en-US" dirty="0" smtClean="0"/>
              <a:t>Pull the latest commit from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Install Kahoot! app on your </a:t>
            </a:r>
            <a:r>
              <a:rPr lang="en-US" dirty="0" smtClean="0"/>
              <a:t>phone</a:t>
            </a:r>
          </a:p>
          <a:p>
            <a:r>
              <a:rPr lang="en-US" dirty="0" smtClean="0"/>
              <a:t>Coffee</a:t>
            </a:r>
            <a:r>
              <a:rPr lang="en-US" dirty="0" smtClean="0"/>
              <a:t>, restroom,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Benefits of Testing First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Design over 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Implementation based tests are fragile</a:t>
            </a:r>
          </a:p>
          <a:p>
            <a:r>
              <a:rPr lang="en-US" dirty="0" smtClean="0"/>
              <a:t>Value is derived from use cases and API</a:t>
            </a:r>
          </a:p>
          <a:p>
            <a:r>
              <a:rPr lang="en-US" dirty="0" smtClean="0"/>
              <a:t>Keeps units manageable and testable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Benefits of Testing Often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Build with confidence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Tests fail as intended</a:t>
            </a:r>
          </a:p>
          <a:p>
            <a:r>
              <a:rPr lang="en-US" dirty="0" smtClean="0"/>
              <a:t>Solutions pass for the right reasons</a:t>
            </a:r>
          </a:p>
          <a:p>
            <a:r>
              <a:rPr lang="en-US" dirty="0" smtClean="0"/>
              <a:t>Bugs are simpler to fix</a:t>
            </a:r>
          </a:p>
        </p:txBody>
      </p:sp>
    </p:spTree>
    <p:extLst>
      <p:ext uri="{BB962C8B-B14F-4D97-AF65-F5344CB8AC3E}">
        <p14:creationId xmlns:p14="http://schemas.microsoft.com/office/powerpoint/2010/main" val="37603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Shu (Obey)</a:t>
            </a:r>
          </a:p>
          <a:p>
            <a:pPr lvl="1"/>
            <a:r>
              <a:rPr lang="en-US" dirty="0" smtClean="0"/>
              <a:t>Follow the rules</a:t>
            </a:r>
          </a:p>
          <a:p>
            <a:pPr lvl="1"/>
            <a:r>
              <a:rPr lang="en-US" dirty="0" smtClean="0"/>
              <a:t>If they conflict, choose one</a:t>
            </a:r>
          </a:p>
          <a:p>
            <a:pPr lvl="1"/>
            <a:r>
              <a:rPr lang="en-US" dirty="0" smtClean="0"/>
              <a:t>Concentrate on what, not why</a:t>
            </a:r>
          </a:p>
          <a:p>
            <a:r>
              <a:rPr lang="en-US" dirty="0" smtClean="0"/>
              <a:t>Ha (Detach)</a:t>
            </a:r>
          </a:p>
          <a:p>
            <a:pPr lvl="1"/>
            <a:r>
              <a:rPr lang="en-US" dirty="0" smtClean="0"/>
              <a:t>Begin to question the rules</a:t>
            </a:r>
          </a:p>
          <a:p>
            <a:pPr lvl="1"/>
            <a:r>
              <a:rPr lang="en-US" dirty="0" smtClean="0"/>
              <a:t>Discover the fundamentals</a:t>
            </a:r>
            <a:endParaRPr lang="en-US" dirty="0"/>
          </a:p>
          <a:p>
            <a:r>
              <a:rPr lang="en-US" dirty="0" smtClean="0"/>
              <a:t>Ri (Transcend)</a:t>
            </a:r>
          </a:p>
          <a:p>
            <a:pPr lvl="1"/>
            <a:r>
              <a:rPr lang="en-US" dirty="0" smtClean="0"/>
              <a:t>Innovate and break tradition</a:t>
            </a:r>
          </a:p>
          <a:p>
            <a:pPr lvl="1"/>
            <a:r>
              <a:rPr lang="en-US" dirty="0" smtClean="0"/>
              <a:t>Freely follow rules as circumstances permit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71" y="804863"/>
            <a:ext cx="3706057" cy="49515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ShuHaRi: Three stages to mastery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TDD Fundamentals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(Kahoot Quiz)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Time /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Reading/References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488" y="795867"/>
            <a:ext cx="7898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Driven Development: By Example </a:t>
            </a:r>
            <a:r>
              <a:rPr lang="en-US" dirty="0" smtClean="0"/>
              <a:t>(Primary Resource)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https://www.safaribooksonline.com/library/view/test-driven-development/0321146530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Object-Oriented Software, Guided by </a:t>
            </a:r>
            <a:r>
              <a:rPr lang="en-US" dirty="0" smtClean="0"/>
              <a:t>Tests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3"/>
              </a:rPr>
              <a:t>https://www.safaribooksonline.com/library/view/growing-object-oriented-software/9780321574442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Code: Ch. 9 Unit </a:t>
            </a:r>
            <a:r>
              <a:rPr lang="en-US" dirty="0" smtClean="0"/>
              <a:t>Tests (Three Laws)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www.safaribooksonline.com/library/view/clean-code/9780136083238/chapter09.html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Testing </a:t>
            </a:r>
            <a:r>
              <a:rPr lang="en-US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5"/>
              </a:rPr>
              <a:t>http://xunitpatterns.com</a:t>
            </a:r>
            <a:r>
              <a:rPr lang="en-US" u="sng" dirty="0" smtClean="0">
                <a:hlinkClick r:id="rId5"/>
              </a:rPr>
              <a:t>/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Pragmatic Unit Testing in Java 8 with Junit</a:t>
            </a:r>
            <a:br>
              <a:rPr lang="en-US" dirty="0"/>
            </a:br>
            <a:r>
              <a:rPr lang="en-US" u="sng" dirty="0">
                <a:hlinkClick r:id="rId6"/>
              </a:rPr>
              <a:t>https://www.safaribooksonline.com/library/view/pragmatic-unit-testing/9781680500769/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9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Good, Bad, and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Experience with Java</a:t>
            </a:r>
          </a:p>
          <a:p>
            <a:r>
              <a:rPr lang="en-US" dirty="0" smtClean="0"/>
              <a:t>Experience with testing</a:t>
            </a:r>
          </a:p>
          <a:p>
            <a:r>
              <a:rPr lang="en-US" dirty="0" smtClean="0"/>
              <a:t>One interesting fact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4025" y="4727754"/>
            <a:ext cx="8235950" cy="3767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Clean Code that Works – Ron Jeffries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4025" y="3562468"/>
            <a:ext cx="8235950" cy="1159934"/>
          </a:xfrm>
        </p:spPr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4025" y="5179968"/>
            <a:ext cx="8235950" cy="242675"/>
          </a:xfrm>
        </p:spPr>
        <p:txBody>
          <a:bodyPr/>
          <a:lstStyle/>
          <a:p>
            <a:r>
              <a:rPr lang="en-US" dirty="0" smtClean="0"/>
              <a:t>Monday, February 5, 2017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44615519"/>
              </p:ext>
            </p:extLst>
          </p:nvPr>
        </p:nvGraphicFramePr>
        <p:xfrm>
          <a:off x="1393371" y="7335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0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ideal approach to developing clean, tested code?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(take 3 minutes to discuss)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Testing/Development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trategies</a:t>
            </a:r>
          </a:p>
          <a:p>
            <a:r>
              <a:rPr lang="en-US" dirty="0" smtClean="0"/>
              <a:t>What is TDD?</a:t>
            </a:r>
          </a:p>
          <a:p>
            <a:pPr lvl="1"/>
            <a:r>
              <a:rPr lang="en-US" dirty="0" smtClean="0"/>
              <a:t>The TDD Rules</a:t>
            </a:r>
          </a:p>
          <a:p>
            <a:pPr lvl="1"/>
            <a:r>
              <a:rPr lang="en-US" dirty="0" smtClean="0"/>
              <a:t>Common Life Cycles</a:t>
            </a:r>
          </a:p>
          <a:p>
            <a:r>
              <a:rPr lang="en-US" dirty="0" smtClean="0"/>
              <a:t>Why should you use TDD?</a:t>
            </a:r>
          </a:p>
          <a:p>
            <a:pPr lvl="1"/>
            <a:r>
              <a:rPr lang="en-US" dirty="0" smtClean="0"/>
              <a:t> The benefits of testing first</a:t>
            </a:r>
          </a:p>
          <a:p>
            <a:pPr lvl="1"/>
            <a:r>
              <a:rPr lang="en-US" dirty="0" smtClean="0"/>
              <a:t>The benefits of testing often</a:t>
            </a:r>
          </a:p>
          <a:p>
            <a:pPr lvl="1"/>
            <a:r>
              <a:rPr lang="en-US" dirty="0" err="1" smtClean="0"/>
              <a:t>Shuhari</a:t>
            </a:r>
            <a:r>
              <a:rPr lang="en-US" dirty="0" smtClean="0"/>
              <a:t>: stages of </a:t>
            </a:r>
            <a:r>
              <a:rPr lang="en-US" dirty="0" smtClean="0"/>
              <a:t>mastery</a:t>
            </a:r>
            <a:endParaRPr lang="en-US" dirty="0"/>
          </a:p>
          <a:p>
            <a:r>
              <a:rPr lang="en-US" dirty="0" smtClean="0"/>
              <a:t>How can you implement TDD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Review: Kahoot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Practice: Bowling!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US" dirty="0" smtClean="0"/>
              <a:t>Lecture,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Activities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br>
              <a:rPr lang="en-US" dirty="0" smtClean="0"/>
            </a:br>
            <a:r>
              <a:rPr lang="en-US" dirty="0" smtClean="0"/>
              <a:t>&amp; 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What should you take away and how will we get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Two Simple Rules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That are not so simple to code by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Write new code only if a test fails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 comes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tests can fail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Eliminate duplication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Simplify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Red:</a:t>
            </a:r>
          </a:p>
          <a:p>
            <a:pPr lvl="1"/>
            <a:r>
              <a:rPr lang="en-US" dirty="0" smtClean="0"/>
              <a:t>Write a </a:t>
            </a:r>
            <a:r>
              <a:rPr lang="en-US" i="1" dirty="0" smtClean="0"/>
              <a:t>little</a:t>
            </a:r>
            <a:r>
              <a:rPr lang="en-US" dirty="0" smtClean="0"/>
              <a:t> test that </a:t>
            </a:r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/>
              <a:t>Compilation errors count</a:t>
            </a:r>
          </a:p>
          <a:p>
            <a:r>
              <a:rPr lang="en-US" dirty="0" smtClean="0"/>
              <a:t>Green:</a:t>
            </a:r>
          </a:p>
          <a:p>
            <a:pPr lvl="1"/>
            <a:r>
              <a:rPr lang="en-US" dirty="0" smtClean="0"/>
              <a:t>Make the test </a:t>
            </a:r>
            <a:r>
              <a:rPr lang="en-US" dirty="0" smtClean="0">
                <a:solidFill>
                  <a:schemeClr val="accent1"/>
                </a:solidFill>
              </a:rPr>
              <a:t>work</a:t>
            </a:r>
            <a:r>
              <a:rPr lang="en-US" dirty="0" smtClean="0"/>
              <a:t> </a:t>
            </a:r>
            <a:r>
              <a:rPr lang="en-US" i="1" dirty="0" smtClean="0"/>
              <a:t>quickly</a:t>
            </a:r>
          </a:p>
          <a:p>
            <a:pPr lvl="1"/>
            <a:r>
              <a:rPr lang="en-US" dirty="0" smtClean="0"/>
              <a:t>Dirty is okay</a:t>
            </a:r>
          </a:p>
          <a:p>
            <a:r>
              <a:rPr lang="en-US" dirty="0" smtClean="0"/>
              <a:t>Refactor:</a:t>
            </a:r>
          </a:p>
          <a:p>
            <a:pPr lvl="1"/>
            <a:r>
              <a:rPr lang="en-US" dirty="0" smtClean="0"/>
              <a:t>Insert favorite </a:t>
            </a:r>
            <a:r>
              <a:rPr lang="en-US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improvement </a:t>
            </a:r>
            <a:r>
              <a:rPr lang="en-US" dirty="0" smtClean="0"/>
              <a:t>methodology here: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KISS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DRY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 Patterns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SOLID principles</a:t>
            </a:r>
          </a:p>
          <a:p>
            <a:pPr lvl="1"/>
            <a:r>
              <a:rPr lang="en-US" dirty="0" smtClean="0"/>
              <a:t>Applies to tests too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7069"/>
              </p:ext>
            </p:extLst>
          </p:nvPr>
        </p:nvGraphicFramePr>
        <p:xfrm>
          <a:off x="4648200" y="804863"/>
          <a:ext cx="4038600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TDD Rhythm: Red, Green, 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8607754"/>
              </p:ext>
            </p:extLst>
          </p:nvPr>
        </p:nvGraphicFramePr>
        <p:xfrm>
          <a:off x="457200" y="804863"/>
          <a:ext cx="4038600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Law:</a:t>
            </a:r>
          </a:p>
          <a:p>
            <a:pPr lvl="1"/>
            <a:r>
              <a:rPr lang="en-US" dirty="0" smtClean="0"/>
              <a:t>You may not write production code until you have written a failing unit test.</a:t>
            </a:r>
          </a:p>
          <a:p>
            <a:r>
              <a:rPr lang="en-US" dirty="0" smtClean="0"/>
              <a:t>Second Law:</a:t>
            </a:r>
          </a:p>
          <a:p>
            <a:pPr lvl="1"/>
            <a:r>
              <a:rPr lang="en-US" dirty="0" smtClean="0"/>
              <a:t>You may not write more of a unit test than is sufficient to fail, and not compiling is failing.</a:t>
            </a:r>
          </a:p>
          <a:p>
            <a:r>
              <a:rPr lang="en-US" dirty="0" smtClean="0"/>
              <a:t>Third Law:</a:t>
            </a:r>
          </a:p>
          <a:p>
            <a:pPr lvl="1"/>
            <a:r>
              <a:rPr lang="en-US" dirty="0" smtClean="0"/>
              <a:t>You may not write more production code than is sufficient to pass the currently failing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Laws and Micro Cycle of TDD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65662154"/>
              </p:ext>
            </p:extLst>
          </p:nvPr>
        </p:nvGraphicFramePr>
        <p:xfrm>
          <a:off x="3065418" y="1750423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00941364"/>
              </p:ext>
            </p:extLst>
          </p:nvPr>
        </p:nvGraphicFramePr>
        <p:xfrm>
          <a:off x="561704" y="1750422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18586803"/>
              </p:ext>
            </p:extLst>
          </p:nvPr>
        </p:nvGraphicFramePr>
        <p:xfrm>
          <a:off x="1814649" y="4081428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8996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903826"/>
            <a:ext cx="5411788" cy="1058575"/>
          </a:xfrm>
        </p:spPr>
        <p:txBody>
          <a:bodyPr>
            <a:normAutofit/>
          </a:bodyPr>
          <a:lstStyle/>
          <a:p>
            <a:r>
              <a:rPr lang="en-US" dirty="0" smtClean="0"/>
              <a:t>How is TDD advantageous?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Daugherty Fontz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Titles &amp; Objective/Agenda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Titles &amp; Objective/Agenda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1AA657B58104594980487DF8F5C55" ma:contentTypeVersion="3" ma:contentTypeDescription="Create a new document." ma:contentTypeScope="" ma:versionID="8a4fd28f693b3c6393e7bb66a206f82d">
  <xsd:schema xmlns:xsd="http://www.w3.org/2001/XMLSchema" xmlns:xs="http://www.w3.org/2001/XMLSchema" xmlns:p="http://schemas.microsoft.com/office/2006/metadata/properties" xmlns:ns2="982176b5-36b8-4b99-ba13-013e3e4bf4c4" xmlns:ns3="40aac413-e759-4988-bac7-e64f2e11dc0e" targetNamespace="http://schemas.microsoft.com/office/2006/metadata/properties" ma:root="true" ma:fieldsID="3e01e9ae198fa0604752def63bb89237" ns2:_="" ns3:_="">
    <xsd:import namespace="982176b5-36b8-4b99-ba13-013e3e4bf4c4"/>
    <xsd:import namespace="40aac413-e759-4988-bac7-e64f2e11dc0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176b5-36b8-4b99-ba13-013e3e4bf4c4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ac413-e759-4988-bac7-e64f2e11dc0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82176b5-36b8-4b99-ba13-013e3e4bf4c4">D3YMJEKN2H6S-1355089154-9</_dlc_DocId>
    <_dlc_DocIdUrl xmlns="982176b5-36b8-4b99-ba13-013e3e4bf4c4">
      <Url>https://online.daugherty.com/sites/enterprise/Marcom/branding/_layouts/15/DocIdRedir.aspx?ID=D3YMJEKN2H6S-1355089154-9</Url>
      <Description>D3YMJEKN2H6S-1355089154-9</Description>
    </_dlc_DocIdUrl>
  </documentManagement>
</p:properties>
</file>

<file path=customXml/itemProps1.xml><?xml version="1.0" encoding="utf-8"?>
<ds:datastoreItem xmlns:ds="http://schemas.openxmlformats.org/officeDocument/2006/customXml" ds:itemID="{F66FA739-8C2F-4FF3-BBED-A94891240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2176b5-36b8-4b99-ba13-013e3e4bf4c4"/>
    <ds:schemaRef ds:uri="40aac413-e759-4988-bac7-e64f2e11dc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BEA4FC-732F-4B65-BFA5-75A60240AB4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03C0022-B5C5-4469-8639-8CE9448BBB3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DA483ED-A82A-42AE-AB29-1035782267EF}">
  <ds:schemaRefs>
    <ds:schemaRef ds:uri="http://schemas.microsoft.com/office/2006/metadata/properties"/>
    <ds:schemaRef ds:uri="http://schemas.microsoft.com/office/infopath/2007/PartnerControls"/>
    <ds:schemaRef ds:uri="982176b5-36b8-4b99-ba13-013e3e4bf4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19995</TotalTime>
  <Words>455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Gothic</vt:lpstr>
      <vt:lpstr>Constantia</vt:lpstr>
      <vt:lpstr>Georgia</vt:lpstr>
      <vt:lpstr>Segoe UI</vt:lpstr>
      <vt:lpstr>Titles &amp; Objective/Agenda Slides</vt:lpstr>
      <vt:lpstr>1_Titles &amp; Objective/Agenda Slides</vt:lpstr>
      <vt:lpstr>3_Titles &amp; Objective/Agenda Slides</vt:lpstr>
      <vt:lpstr>2_Titles &amp; Objective/Agenda Slides</vt:lpstr>
      <vt:lpstr>Before we begin…</vt:lpstr>
      <vt:lpstr>Introductions</vt:lpstr>
      <vt:lpstr>PowerPoint Presentation</vt:lpstr>
      <vt:lpstr>What is your ideal approach to developing clean, tested code?  (take 3 minutes to discuss)</vt:lpstr>
      <vt:lpstr>PowerPoint Presentation</vt:lpstr>
      <vt:lpstr>PowerPoint Presentation</vt:lpstr>
      <vt:lpstr>The TDD Rhythm: Red, Green, Refactor</vt:lpstr>
      <vt:lpstr>The Three Laws and Micro Cycle of TDD</vt:lpstr>
      <vt:lpstr>How is TDD advantageous?</vt:lpstr>
      <vt:lpstr>PowerPoint Presentation</vt:lpstr>
      <vt:lpstr>PowerPoint Presentation</vt:lpstr>
      <vt:lpstr>ShuHaRi: Three stages to mastery</vt:lpstr>
      <vt:lpstr>Review of TDD Fundamentals  (Kahoot Quiz)</vt:lpstr>
      <vt:lpstr>Practice Time / Demo</vt:lpstr>
      <vt:lpstr>Further Reading/References</vt:lpstr>
      <vt:lpstr>Feedback:</vt:lpstr>
    </vt:vector>
  </TitlesOfParts>
  <Company>DBS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Passmore;John Hartmann</dc:creator>
  <cp:lastModifiedBy>Brown, Nathan (STL)</cp:lastModifiedBy>
  <cp:revision>534</cp:revision>
  <cp:lastPrinted>2017-09-28T20:03:45Z</cp:lastPrinted>
  <dcterms:created xsi:type="dcterms:W3CDTF">2016-01-06T21:22:27Z</dcterms:created>
  <dcterms:modified xsi:type="dcterms:W3CDTF">2018-07-12T03:02:48Z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0x010100B871AA657B58104594980487DF8F5C55</vt:lpwstr>
  </property>
  <property fmtid="{D5CDD505-2E9C-101B-9397-08002B2CF9AE}" pid="3" name="_dlc_DocIdItemGuid">
    <vt:lpwstr>d42afcfd-b78e-46df-b167-9a39b6eae101</vt:lpwstr>
  </property>
</Properties>
</file>