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2"/>
  </p:notesMasterIdLst>
  <p:handoutMasterIdLst>
    <p:handoutMasterId r:id="rId23"/>
  </p:handoutMasterIdLst>
  <p:sldIdLst>
    <p:sldId id="355" r:id="rId7"/>
    <p:sldId id="399" r:id="rId8"/>
    <p:sldId id="407" r:id="rId9"/>
    <p:sldId id="400" r:id="rId10"/>
    <p:sldId id="403" r:id="rId11"/>
    <p:sldId id="404" r:id="rId12"/>
    <p:sldId id="405" r:id="rId13"/>
    <p:sldId id="406" r:id="rId14"/>
    <p:sldId id="397" r:id="rId15"/>
    <p:sldId id="409" r:id="rId16"/>
    <p:sldId id="414" r:id="rId17"/>
    <p:sldId id="415" r:id="rId18"/>
    <p:sldId id="408" r:id="rId19"/>
    <p:sldId id="410" r:id="rId20"/>
    <p:sldId id="411" r:id="rId21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88272" autoAdjust="0"/>
  </p:normalViewPr>
  <p:slideViewPr>
    <p:cSldViewPr snapToGrid="0">
      <p:cViewPr>
        <p:scale>
          <a:sx n="175" d="100"/>
          <a:sy n="175" d="100"/>
        </p:scale>
        <p:origin x="360" y="-20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A9D31E-FC09-0949-89EA-1D398AF1B011}" type="doc">
      <dgm:prSet loTypeId="urn:microsoft.com/office/officeart/2005/8/layout/hProcess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09077D-7471-EA4D-A9CC-E916988E4A32}">
      <dgm:prSet phldrT="[Text]"/>
      <dgm:spPr/>
      <dgm:t>
        <a:bodyPr/>
        <a:lstStyle/>
        <a:p>
          <a:r>
            <a:rPr lang="de-DE" noProof="0" dirty="0"/>
            <a:t>Einsätze</a:t>
          </a:r>
          <a:r>
            <a:rPr lang="de-DE" dirty="0"/>
            <a:t> platzieren</a:t>
          </a:r>
        </a:p>
      </dgm:t>
    </dgm:pt>
    <dgm:pt modelId="{2F1122B5-C76F-EC41-A9DE-9E08BABCFB4D}" type="parTrans" cxnId="{4E1FCAB9-8317-024E-8810-153963738520}">
      <dgm:prSet/>
      <dgm:spPr/>
      <dgm:t>
        <a:bodyPr/>
        <a:lstStyle/>
        <a:p>
          <a:endParaRPr lang="en-US"/>
        </a:p>
      </dgm:t>
    </dgm:pt>
    <dgm:pt modelId="{784FA81E-DD4E-A544-BA27-2EB861813AE0}" type="sibTrans" cxnId="{4E1FCAB9-8317-024E-8810-153963738520}">
      <dgm:prSet/>
      <dgm:spPr/>
      <dgm:t>
        <a:bodyPr/>
        <a:lstStyle/>
        <a:p>
          <a:endParaRPr lang="en-US"/>
        </a:p>
      </dgm:t>
    </dgm:pt>
    <dgm:pt modelId="{BEC1E8C5-813B-394D-92F8-6FDF9C96F6B0}">
      <dgm:prSet phldrT="[Text]"/>
      <dgm:spPr/>
      <dgm:t>
        <a:bodyPr/>
        <a:lstStyle/>
        <a:p>
          <a:r>
            <a:rPr lang="de-DE" noProof="0" dirty="0"/>
            <a:t>Keine</a:t>
          </a:r>
          <a:r>
            <a:rPr lang="de-DE" dirty="0"/>
            <a:t> Limits</a:t>
          </a:r>
        </a:p>
      </dgm:t>
    </dgm:pt>
    <dgm:pt modelId="{41DEBC39-26CF-6845-B245-A47D3500523D}" type="parTrans" cxnId="{79BC57FF-3820-0643-AE49-B3E4BEE69710}">
      <dgm:prSet/>
      <dgm:spPr/>
      <dgm:t>
        <a:bodyPr/>
        <a:lstStyle/>
        <a:p>
          <a:endParaRPr lang="en-US"/>
        </a:p>
      </dgm:t>
    </dgm:pt>
    <dgm:pt modelId="{F37C128B-2588-364B-A316-1FA7B8B8DA52}" type="sibTrans" cxnId="{79BC57FF-3820-0643-AE49-B3E4BEE69710}">
      <dgm:prSet/>
      <dgm:spPr/>
      <dgm:t>
        <a:bodyPr/>
        <a:lstStyle/>
        <a:p>
          <a:endParaRPr lang="en-US"/>
        </a:p>
      </dgm:t>
    </dgm:pt>
    <dgm:pt modelId="{678CDC1C-3191-CD45-9352-77DE7B63A316}">
      <dgm:prSet phldrT="[Text]"/>
      <dgm:spPr/>
      <dgm:t>
        <a:bodyPr/>
        <a:lstStyle/>
        <a:p>
          <a:r>
            <a:rPr lang="en-US"/>
            <a:t>Playing</a:t>
          </a:r>
        </a:p>
      </dgm:t>
    </dgm:pt>
    <dgm:pt modelId="{FBB1411F-6862-1541-AE4B-684A688480F1}" type="parTrans" cxnId="{ECA950C0-86FD-A74B-B9E7-BCB76B49B39D}">
      <dgm:prSet/>
      <dgm:spPr/>
      <dgm:t>
        <a:bodyPr/>
        <a:lstStyle/>
        <a:p>
          <a:endParaRPr lang="en-US"/>
        </a:p>
      </dgm:t>
    </dgm:pt>
    <dgm:pt modelId="{FBEEE7C7-784C-5B4F-BBF0-2DC58A9A5032}" type="sibTrans" cxnId="{ECA950C0-86FD-A74B-B9E7-BCB76B49B39D}">
      <dgm:prSet/>
      <dgm:spPr/>
      <dgm:t>
        <a:bodyPr/>
        <a:lstStyle/>
        <a:p>
          <a:endParaRPr lang="en-US"/>
        </a:p>
      </dgm:t>
    </dgm:pt>
    <dgm:pt modelId="{49A137DE-CF38-8E4E-AE34-A548CF031186}">
      <dgm:prSet phldrT="[Text]"/>
      <dgm:spPr/>
      <dgm:t>
        <a:bodyPr/>
        <a:lstStyle/>
        <a:p>
          <a:r>
            <a:rPr lang="de-DE" noProof="0" dirty="0"/>
            <a:t>Karten verteilen</a:t>
          </a:r>
        </a:p>
      </dgm:t>
    </dgm:pt>
    <dgm:pt modelId="{EB4D8B6C-ED94-FD44-AFAD-104587872D63}" type="parTrans" cxnId="{12CF8169-10D2-F444-8AD3-C2A7050554FD}">
      <dgm:prSet/>
      <dgm:spPr/>
      <dgm:t>
        <a:bodyPr/>
        <a:lstStyle/>
        <a:p>
          <a:endParaRPr lang="en-US"/>
        </a:p>
      </dgm:t>
    </dgm:pt>
    <dgm:pt modelId="{EA191CB1-63AA-A641-9004-1350710A9757}" type="sibTrans" cxnId="{12CF8169-10D2-F444-8AD3-C2A7050554FD}">
      <dgm:prSet/>
      <dgm:spPr/>
      <dgm:t>
        <a:bodyPr/>
        <a:lstStyle/>
        <a:p>
          <a:endParaRPr lang="en-US"/>
        </a:p>
      </dgm:t>
    </dgm:pt>
    <dgm:pt modelId="{032376C9-FA7C-1048-96BD-281E1F7872BF}">
      <dgm:prSet phldrT="[Text]"/>
      <dgm:spPr/>
      <dgm:t>
        <a:bodyPr/>
        <a:lstStyle/>
        <a:p>
          <a:r>
            <a:rPr lang="de-DE" noProof="0" dirty="0"/>
            <a:t>Aktionen tätigen</a:t>
          </a:r>
        </a:p>
      </dgm:t>
    </dgm:pt>
    <dgm:pt modelId="{0282EBDC-FD68-FD41-B684-2371DC095AF7}" type="parTrans" cxnId="{3F540242-19BD-EE4E-98A4-7B5F6650D275}">
      <dgm:prSet/>
      <dgm:spPr/>
      <dgm:t>
        <a:bodyPr/>
        <a:lstStyle/>
        <a:p>
          <a:endParaRPr lang="en-US"/>
        </a:p>
      </dgm:t>
    </dgm:pt>
    <dgm:pt modelId="{BF7ECAFB-2F9D-914A-BB14-1F1252AB4961}" type="sibTrans" cxnId="{3F540242-19BD-EE4E-98A4-7B5F6650D275}">
      <dgm:prSet/>
      <dgm:spPr/>
      <dgm:t>
        <a:bodyPr/>
        <a:lstStyle/>
        <a:p>
          <a:endParaRPr lang="en-US"/>
        </a:p>
      </dgm:t>
    </dgm:pt>
    <dgm:pt modelId="{BE0CD5DF-2F6A-5F40-AB92-1EEAC0AE08DF}">
      <dgm:prSet phldrT="[Text]"/>
      <dgm:spPr/>
      <dgm:t>
        <a:bodyPr/>
        <a:lstStyle/>
        <a:p>
          <a:r>
            <a:rPr lang="en-US"/>
            <a:t>Evaluation</a:t>
          </a:r>
        </a:p>
      </dgm:t>
    </dgm:pt>
    <dgm:pt modelId="{7040626D-B8FC-6140-A5CE-E5C6F3A6A68C}" type="parTrans" cxnId="{DFE91C26-1071-5A4F-B38F-9942E37A81BC}">
      <dgm:prSet/>
      <dgm:spPr/>
      <dgm:t>
        <a:bodyPr/>
        <a:lstStyle/>
        <a:p>
          <a:endParaRPr lang="en-US"/>
        </a:p>
      </dgm:t>
    </dgm:pt>
    <dgm:pt modelId="{D074D8F7-0F50-D447-AD56-0D16EFCDCC3A}" type="sibTrans" cxnId="{DFE91C26-1071-5A4F-B38F-9942E37A81BC}">
      <dgm:prSet/>
      <dgm:spPr/>
      <dgm:t>
        <a:bodyPr/>
        <a:lstStyle/>
        <a:p>
          <a:endParaRPr lang="en-US"/>
        </a:p>
      </dgm:t>
    </dgm:pt>
    <dgm:pt modelId="{2F6DAD6B-7F61-3542-B50A-140E11E1A2D5}">
      <dgm:prSet phldrT="[Text]"/>
      <dgm:spPr/>
      <dgm:t>
        <a:bodyPr/>
        <a:lstStyle/>
        <a:p>
          <a:r>
            <a:rPr lang="de-DE" noProof="0" dirty="0"/>
            <a:t>Gewinnauszahlung</a:t>
          </a:r>
        </a:p>
      </dgm:t>
    </dgm:pt>
    <dgm:pt modelId="{80C03893-2217-C44E-9D94-EEA6F77D5883}" type="parTrans" cxnId="{5C1771BA-D48F-B64C-B83A-207ABE7F7422}">
      <dgm:prSet/>
      <dgm:spPr/>
      <dgm:t>
        <a:bodyPr/>
        <a:lstStyle/>
        <a:p>
          <a:endParaRPr lang="en-US"/>
        </a:p>
      </dgm:t>
    </dgm:pt>
    <dgm:pt modelId="{51459D41-47A7-5440-A0E3-D8643B2BF7A7}" type="sibTrans" cxnId="{5C1771BA-D48F-B64C-B83A-207ABE7F7422}">
      <dgm:prSet/>
      <dgm:spPr/>
      <dgm:t>
        <a:bodyPr/>
        <a:lstStyle/>
        <a:p>
          <a:endParaRPr lang="en-US"/>
        </a:p>
      </dgm:t>
    </dgm:pt>
    <dgm:pt modelId="{7B327F93-4FFD-3948-94FB-E480E7B70559}">
      <dgm:prSet phldrT="[Text]"/>
      <dgm:spPr/>
      <dgm:t>
        <a:bodyPr/>
        <a:lstStyle/>
        <a:p>
          <a:r>
            <a:rPr lang="en-US" dirty="0"/>
            <a:t>Betting</a:t>
          </a:r>
        </a:p>
      </dgm:t>
    </dgm:pt>
    <dgm:pt modelId="{AB4678CD-386C-8B4A-9150-3B628CA00D32}" type="sibTrans" cxnId="{8B8AF584-94D4-A14F-B68B-ABBA8672EFD2}">
      <dgm:prSet/>
      <dgm:spPr/>
      <dgm:t>
        <a:bodyPr/>
        <a:lstStyle/>
        <a:p>
          <a:endParaRPr lang="en-US"/>
        </a:p>
      </dgm:t>
    </dgm:pt>
    <dgm:pt modelId="{EBFC0530-1963-9045-A252-4772A322C1B2}" type="parTrans" cxnId="{8B8AF584-94D4-A14F-B68B-ABBA8672EFD2}">
      <dgm:prSet/>
      <dgm:spPr/>
      <dgm:t>
        <a:bodyPr/>
        <a:lstStyle/>
        <a:p>
          <a:endParaRPr lang="en-US"/>
        </a:p>
      </dgm:t>
    </dgm:pt>
    <dgm:pt modelId="{D390AE1C-29ED-9E4D-BB9C-CF93637CF1ED}" type="pres">
      <dgm:prSet presAssocID="{16A9D31E-FC09-0949-89EA-1D398AF1B01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77E9FE05-7C19-0840-AEA8-F1FA4D068785}" type="pres">
      <dgm:prSet presAssocID="{7B327F93-4FFD-3948-94FB-E480E7B70559}" presName="compNode" presStyleCnt="0"/>
      <dgm:spPr/>
    </dgm:pt>
    <dgm:pt modelId="{246CDEAF-87A4-B146-8CBD-5E96F31E3D21}" type="pres">
      <dgm:prSet presAssocID="{7B327F93-4FFD-3948-94FB-E480E7B70559}" presName="noGeometry" presStyleCnt="0"/>
      <dgm:spPr/>
    </dgm:pt>
    <dgm:pt modelId="{A7649E00-B8F0-AA4B-9E0A-1488403FEB1D}" type="pres">
      <dgm:prSet presAssocID="{7B327F93-4FFD-3948-94FB-E480E7B70559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CB3CB0-20DC-6647-AA69-EB6D62D18EB0}" type="pres">
      <dgm:prSet presAssocID="{7B327F93-4FFD-3948-94FB-E480E7B70559}" presName="childTextHidden" presStyleLbl="bgAccFollowNode1" presStyleIdx="0" presStyleCnt="3"/>
      <dgm:spPr/>
      <dgm:t>
        <a:bodyPr/>
        <a:lstStyle/>
        <a:p>
          <a:endParaRPr lang="de-DE"/>
        </a:p>
      </dgm:t>
    </dgm:pt>
    <dgm:pt modelId="{CC61B864-8E07-7D4E-887B-23EC2C278843}" type="pres">
      <dgm:prSet presAssocID="{7B327F93-4FFD-3948-94FB-E480E7B70559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478604-B8E9-D24B-A734-9D8DAD5CDA09}" type="pres">
      <dgm:prSet presAssocID="{7B327F93-4FFD-3948-94FB-E480E7B70559}" presName="aSpace" presStyleCnt="0"/>
      <dgm:spPr/>
    </dgm:pt>
    <dgm:pt modelId="{B797EAD0-6AD4-9846-B9DA-2F6893DB49F6}" type="pres">
      <dgm:prSet presAssocID="{678CDC1C-3191-CD45-9352-77DE7B63A316}" presName="compNode" presStyleCnt="0"/>
      <dgm:spPr/>
    </dgm:pt>
    <dgm:pt modelId="{E52A7610-394D-D842-9CE3-24C31BB42C8D}" type="pres">
      <dgm:prSet presAssocID="{678CDC1C-3191-CD45-9352-77DE7B63A316}" presName="noGeometry" presStyleCnt="0"/>
      <dgm:spPr/>
    </dgm:pt>
    <dgm:pt modelId="{DC03CEF9-4D7B-D140-8B81-F2190B4FF2ED}" type="pres">
      <dgm:prSet presAssocID="{678CDC1C-3191-CD45-9352-77DE7B63A316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CED71BF-DA59-904C-8CE3-778F507CBAA5}" type="pres">
      <dgm:prSet presAssocID="{678CDC1C-3191-CD45-9352-77DE7B63A316}" presName="childTextHidden" presStyleLbl="bgAccFollowNode1" presStyleIdx="1" presStyleCnt="3"/>
      <dgm:spPr/>
      <dgm:t>
        <a:bodyPr/>
        <a:lstStyle/>
        <a:p>
          <a:endParaRPr lang="de-DE"/>
        </a:p>
      </dgm:t>
    </dgm:pt>
    <dgm:pt modelId="{3BF5E2E5-BCCB-F047-8EC0-76058FF50426}" type="pres">
      <dgm:prSet presAssocID="{678CDC1C-3191-CD45-9352-77DE7B63A316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5EF4B25-A53D-DA4B-A622-4866210FA286}" type="pres">
      <dgm:prSet presAssocID="{678CDC1C-3191-CD45-9352-77DE7B63A316}" presName="aSpace" presStyleCnt="0"/>
      <dgm:spPr/>
    </dgm:pt>
    <dgm:pt modelId="{29904594-E612-C643-813D-32659462D952}" type="pres">
      <dgm:prSet presAssocID="{BE0CD5DF-2F6A-5F40-AB92-1EEAC0AE08DF}" presName="compNode" presStyleCnt="0"/>
      <dgm:spPr/>
    </dgm:pt>
    <dgm:pt modelId="{8845DC88-58C9-C64B-A51F-EB957B676AD1}" type="pres">
      <dgm:prSet presAssocID="{BE0CD5DF-2F6A-5F40-AB92-1EEAC0AE08DF}" presName="noGeometry" presStyleCnt="0"/>
      <dgm:spPr/>
    </dgm:pt>
    <dgm:pt modelId="{03EFCDCF-303A-AF4C-836B-890F141DF3E7}" type="pres">
      <dgm:prSet presAssocID="{BE0CD5DF-2F6A-5F40-AB92-1EEAC0AE08DF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E7148B4-67B6-F142-A766-8B1C6272C497}" type="pres">
      <dgm:prSet presAssocID="{BE0CD5DF-2F6A-5F40-AB92-1EEAC0AE08DF}" presName="childTextHidden" presStyleLbl="bgAccFollowNode1" presStyleIdx="2" presStyleCnt="3"/>
      <dgm:spPr/>
      <dgm:t>
        <a:bodyPr/>
        <a:lstStyle/>
        <a:p>
          <a:endParaRPr lang="de-DE"/>
        </a:p>
      </dgm:t>
    </dgm:pt>
    <dgm:pt modelId="{0DCE2B2C-4CF1-9F4F-A64A-1166845FC896}" type="pres">
      <dgm:prSet presAssocID="{BE0CD5DF-2F6A-5F40-AB92-1EEAC0AE08DF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5EF22AB-63DD-064F-B044-95A9A5C60D88}" type="presOf" srcId="{678CDC1C-3191-CD45-9352-77DE7B63A316}" destId="{3BF5E2E5-BCCB-F047-8EC0-76058FF50426}" srcOrd="0" destOrd="0" presId="urn:microsoft.com/office/officeart/2005/8/layout/hProcess6"/>
    <dgm:cxn modelId="{5C1771BA-D48F-B64C-B83A-207ABE7F7422}" srcId="{BE0CD5DF-2F6A-5F40-AB92-1EEAC0AE08DF}" destId="{2F6DAD6B-7F61-3542-B50A-140E11E1A2D5}" srcOrd="0" destOrd="0" parTransId="{80C03893-2217-C44E-9D94-EEA6F77D5883}" sibTransId="{51459D41-47A7-5440-A0E3-D8643B2BF7A7}"/>
    <dgm:cxn modelId="{1C0B9E4A-C21E-C04B-BA49-9D7A7F6B21B7}" type="presOf" srcId="{49A137DE-CF38-8E4E-AE34-A548CF031186}" destId="{DC03CEF9-4D7B-D140-8B81-F2190B4FF2ED}" srcOrd="0" destOrd="0" presId="urn:microsoft.com/office/officeart/2005/8/layout/hProcess6"/>
    <dgm:cxn modelId="{9115C18A-857D-F046-8959-77F592778BBD}" type="presOf" srcId="{2F6DAD6B-7F61-3542-B50A-140E11E1A2D5}" destId="{03EFCDCF-303A-AF4C-836B-890F141DF3E7}" srcOrd="0" destOrd="0" presId="urn:microsoft.com/office/officeart/2005/8/layout/hProcess6"/>
    <dgm:cxn modelId="{C9ECFA38-994E-4C41-B418-C80F49E736FC}" type="presOf" srcId="{7B327F93-4FFD-3948-94FB-E480E7B70559}" destId="{CC61B864-8E07-7D4E-887B-23EC2C278843}" srcOrd="0" destOrd="0" presId="urn:microsoft.com/office/officeart/2005/8/layout/hProcess6"/>
    <dgm:cxn modelId="{4E1FCAB9-8317-024E-8810-153963738520}" srcId="{7B327F93-4FFD-3948-94FB-E480E7B70559}" destId="{2909077D-7471-EA4D-A9CC-E916988E4A32}" srcOrd="0" destOrd="0" parTransId="{2F1122B5-C76F-EC41-A9DE-9E08BABCFB4D}" sibTransId="{784FA81E-DD4E-A544-BA27-2EB861813AE0}"/>
    <dgm:cxn modelId="{8C242723-A2A3-2D48-B16C-662534DB316B}" type="presOf" srcId="{032376C9-FA7C-1048-96BD-281E1F7872BF}" destId="{DC03CEF9-4D7B-D140-8B81-F2190B4FF2ED}" srcOrd="0" destOrd="1" presId="urn:microsoft.com/office/officeart/2005/8/layout/hProcess6"/>
    <dgm:cxn modelId="{EEDF485F-6939-B144-860F-D4FAF5D4815B}" type="presOf" srcId="{2909077D-7471-EA4D-A9CC-E916988E4A32}" destId="{13CB3CB0-20DC-6647-AA69-EB6D62D18EB0}" srcOrd="1" destOrd="0" presId="urn:microsoft.com/office/officeart/2005/8/layout/hProcess6"/>
    <dgm:cxn modelId="{12CF8169-10D2-F444-8AD3-C2A7050554FD}" srcId="{678CDC1C-3191-CD45-9352-77DE7B63A316}" destId="{49A137DE-CF38-8E4E-AE34-A548CF031186}" srcOrd="0" destOrd="0" parTransId="{EB4D8B6C-ED94-FD44-AFAD-104587872D63}" sibTransId="{EA191CB1-63AA-A641-9004-1350710A9757}"/>
    <dgm:cxn modelId="{E4826135-04F5-F541-9F1F-5E2C37A5E167}" type="presOf" srcId="{16A9D31E-FC09-0949-89EA-1D398AF1B011}" destId="{D390AE1C-29ED-9E4D-BB9C-CF93637CF1ED}" srcOrd="0" destOrd="0" presId="urn:microsoft.com/office/officeart/2005/8/layout/hProcess6"/>
    <dgm:cxn modelId="{0162EA95-F0BA-8A45-8F6A-78D75F7E5298}" type="presOf" srcId="{BEC1E8C5-813B-394D-92F8-6FDF9C96F6B0}" destId="{A7649E00-B8F0-AA4B-9E0A-1488403FEB1D}" srcOrd="0" destOrd="1" presId="urn:microsoft.com/office/officeart/2005/8/layout/hProcess6"/>
    <dgm:cxn modelId="{CFA6ECEF-CCB1-C040-ADFF-8A13956E5264}" type="presOf" srcId="{032376C9-FA7C-1048-96BD-281E1F7872BF}" destId="{2CED71BF-DA59-904C-8CE3-778F507CBAA5}" srcOrd="1" destOrd="1" presId="urn:microsoft.com/office/officeart/2005/8/layout/hProcess6"/>
    <dgm:cxn modelId="{3F540242-19BD-EE4E-98A4-7B5F6650D275}" srcId="{678CDC1C-3191-CD45-9352-77DE7B63A316}" destId="{032376C9-FA7C-1048-96BD-281E1F7872BF}" srcOrd="1" destOrd="0" parTransId="{0282EBDC-FD68-FD41-B684-2371DC095AF7}" sibTransId="{BF7ECAFB-2F9D-914A-BB14-1F1252AB4961}"/>
    <dgm:cxn modelId="{A6A752F5-38FC-0144-897C-837AE1EC38ED}" type="presOf" srcId="{49A137DE-CF38-8E4E-AE34-A548CF031186}" destId="{2CED71BF-DA59-904C-8CE3-778F507CBAA5}" srcOrd="1" destOrd="0" presId="urn:microsoft.com/office/officeart/2005/8/layout/hProcess6"/>
    <dgm:cxn modelId="{3EA0BBA8-6456-8E47-829B-214CF600B536}" type="presOf" srcId="{2F6DAD6B-7F61-3542-B50A-140E11E1A2D5}" destId="{3E7148B4-67B6-F142-A766-8B1C6272C497}" srcOrd="1" destOrd="0" presId="urn:microsoft.com/office/officeart/2005/8/layout/hProcess6"/>
    <dgm:cxn modelId="{ECA950C0-86FD-A74B-B9E7-BCB76B49B39D}" srcId="{16A9D31E-FC09-0949-89EA-1D398AF1B011}" destId="{678CDC1C-3191-CD45-9352-77DE7B63A316}" srcOrd="1" destOrd="0" parTransId="{FBB1411F-6862-1541-AE4B-684A688480F1}" sibTransId="{FBEEE7C7-784C-5B4F-BBF0-2DC58A9A5032}"/>
    <dgm:cxn modelId="{3886C4F5-1CB0-E640-AAEE-96407792173F}" type="presOf" srcId="{BEC1E8C5-813B-394D-92F8-6FDF9C96F6B0}" destId="{13CB3CB0-20DC-6647-AA69-EB6D62D18EB0}" srcOrd="1" destOrd="1" presId="urn:microsoft.com/office/officeart/2005/8/layout/hProcess6"/>
    <dgm:cxn modelId="{8B8AF584-94D4-A14F-B68B-ABBA8672EFD2}" srcId="{16A9D31E-FC09-0949-89EA-1D398AF1B011}" destId="{7B327F93-4FFD-3948-94FB-E480E7B70559}" srcOrd="0" destOrd="0" parTransId="{EBFC0530-1963-9045-A252-4772A322C1B2}" sibTransId="{AB4678CD-386C-8B4A-9150-3B628CA00D32}"/>
    <dgm:cxn modelId="{DFE91C26-1071-5A4F-B38F-9942E37A81BC}" srcId="{16A9D31E-FC09-0949-89EA-1D398AF1B011}" destId="{BE0CD5DF-2F6A-5F40-AB92-1EEAC0AE08DF}" srcOrd="2" destOrd="0" parTransId="{7040626D-B8FC-6140-A5CE-E5C6F3A6A68C}" sibTransId="{D074D8F7-0F50-D447-AD56-0D16EFCDCC3A}"/>
    <dgm:cxn modelId="{79BC57FF-3820-0643-AE49-B3E4BEE69710}" srcId="{7B327F93-4FFD-3948-94FB-E480E7B70559}" destId="{BEC1E8C5-813B-394D-92F8-6FDF9C96F6B0}" srcOrd="1" destOrd="0" parTransId="{41DEBC39-26CF-6845-B245-A47D3500523D}" sibTransId="{F37C128B-2588-364B-A316-1FA7B8B8DA52}"/>
    <dgm:cxn modelId="{46D11D24-4B0C-6545-81D6-9C5FE8BC62ED}" type="presOf" srcId="{2909077D-7471-EA4D-A9CC-E916988E4A32}" destId="{A7649E00-B8F0-AA4B-9E0A-1488403FEB1D}" srcOrd="0" destOrd="0" presId="urn:microsoft.com/office/officeart/2005/8/layout/hProcess6"/>
    <dgm:cxn modelId="{0C187410-19D4-E64C-9207-A81C1FD8082C}" type="presOf" srcId="{BE0CD5DF-2F6A-5F40-AB92-1EEAC0AE08DF}" destId="{0DCE2B2C-4CF1-9F4F-A64A-1166845FC896}" srcOrd="0" destOrd="0" presId="urn:microsoft.com/office/officeart/2005/8/layout/hProcess6"/>
    <dgm:cxn modelId="{EFFC365B-F97F-864F-B9E6-1F062052F14A}" type="presParOf" srcId="{D390AE1C-29ED-9E4D-BB9C-CF93637CF1ED}" destId="{77E9FE05-7C19-0840-AEA8-F1FA4D068785}" srcOrd="0" destOrd="0" presId="urn:microsoft.com/office/officeart/2005/8/layout/hProcess6"/>
    <dgm:cxn modelId="{62CB2947-663A-4A42-AB1E-1637B3BEC202}" type="presParOf" srcId="{77E9FE05-7C19-0840-AEA8-F1FA4D068785}" destId="{246CDEAF-87A4-B146-8CBD-5E96F31E3D21}" srcOrd="0" destOrd="0" presId="urn:microsoft.com/office/officeart/2005/8/layout/hProcess6"/>
    <dgm:cxn modelId="{9A69951A-ECC6-1440-A23A-1F86A7AF60AC}" type="presParOf" srcId="{77E9FE05-7C19-0840-AEA8-F1FA4D068785}" destId="{A7649E00-B8F0-AA4B-9E0A-1488403FEB1D}" srcOrd="1" destOrd="0" presId="urn:microsoft.com/office/officeart/2005/8/layout/hProcess6"/>
    <dgm:cxn modelId="{FE5828B4-492D-424F-B21A-872430D8CA45}" type="presParOf" srcId="{77E9FE05-7C19-0840-AEA8-F1FA4D068785}" destId="{13CB3CB0-20DC-6647-AA69-EB6D62D18EB0}" srcOrd="2" destOrd="0" presId="urn:microsoft.com/office/officeart/2005/8/layout/hProcess6"/>
    <dgm:cxn modelId="{C044FC08-CFDD-B54A-BEB8-A7F58A437291}" type="presParOf" srcId="{77E9FE05-7C19-0840-AEA8-F1FA4D068785}" destId="{CC61B864-8E07-7D4E-887B-23EC2C278843}" srcOrd="3" destOrd="0" presId="urn:microsoft.com/office/officeart/2005/8/layout/hProcess6"/>
    <dgm:cxn modelId="{35A9950A-9563-C643-B93A-078921F6152A}" type="presParOf" srcId="{D390AE1C-29ED-9E4D-BB9C-CF93637CF1ED}" destId="{D5478604-B8E9-D24B-A734-9D8DAD5CDA09}" srcOrd="1" destOrd="0" presId="urn:microsoft.com/office/officeart/2005/8/layout/hProcess6"/>
    <dgm:cxn modelId="{A2FD78B9-BBDF-E749-B9CB-0FA2E5F50F34}" type="presParOf" srcId="{D390AE1C-29ED-9E4D-BB9C-CF93637CF1ED}" destId="{B797EAD0-6AD4-9846-B9DA-2F6893DB49F6}" srcOrd="2" destOrd="0" presId="urn:microsoft.com/office/officeart/2005/8/layout/hProcess6"/>
    <dgm:cxn modelId="{882145A4-C663-4646-8066-F77E7D6DDE18}" type="presParOf" srcId="{B797EAD0-6AD4-9846-B9DA-2F6893DB49F6}" destId="{E52A7610-394D-D842-9CE3-24C31BB42C8D}" srcOrd="0" destOrd="0" presId="urn:microsoft.com/office/officeart/2005/8/layout/hProcess6"/>
    <dgm:cxn modelId="{F3D7E984-7A5B-EC4D-B3AF-600043BDFB3F}" type="presParOf" srcId="{B797EAD0-6AD4-9846-B9DA-2F6893DB49F6}" destId="{DC03CEF9-4D7B-D140-8B81-F2190B4FF2ED}" srcOrd="1" destOrd="0" presId="urn:microsoft.com/office/officeart/2005/8/layout/hProcess6"/>
    <dgm:cxn modelId="{5B8B4E01-DE41-2649-B5FF-9D459AFF85D4}" type="presParOf" srcId="{B797EAD0-6AD4-9846-B9DA-2F6893DB49F6}" destId="{2CED71BF-DA59-904C-8CE3-778F507CBAA5}" srcOrd="2" destOrd="0" presId="urn:microsoft.com/office/officeart/2005/8/layout/hProcess6"/>
    <dgm:cxn modelId="{A7714E7B-86DF-AD4E-BE38-8434C29F2069}" type="presParOf" srcId="{B797EAD0-6AD4-9846-B9DA-2F6893DB49F6}" destId="{3BF5E2E5-BCCB-F047-8EC0-76058FF50426}" srcOrd="3" destOrd="0" presId="urn:microsoft.com/office/officeart/2005/8/layout/hProcess6"/>
    <dgm:cxn modelId="{C5FDB84B-5C3C-D249-9A2B-5F541C4D6732}" type="presParOf" srcId="{D390AE1C-29ED-9E4D-BB9C-CF93637CF1ED}" destId="{B5EF4B25-A53D-DA4B-A622-4866210FA286}" srcOrd="3" destOrd="0" presId="urn:microsoft.com/office/officeart/2005/8/layout/hProcess6"/>
    <dgm:cxn modelId="{7F83DF85-58A9-2043-B88D-C1ACD623B215}" type="presParOf" srcId="{D390AE1C-29ED-9E4D-BB9C-CF93637CF1ED}" destId="{29904594-E612-C643-813D-32659462D952}" srcOrd="4" destOrd="0" presId="urn:microsoft.com/office/officeart/2005/8/layout/hProcess6"/>
    <dgm:cxn modelId="{652092FF-732D-284C-B57D-A489BAF4645E}" type="presParOf" srcId="{29904594-E612-C643-813D-32659462D952}" destId="{8845DC88-58C9-C64B-A51F-EB957B676AD1}" srcOrd="0" destOrd="0" presId="urn:microsoft.com/office/officeart/2005/8/layout/hProcess6"/>
    <dgm:cxn modelId="{95FB43DA-F2E0-1140-A8CA-C8D7F09120BB}" type="presParOf" srcId="{29904594-E612-C643-813D-32659462D952}" destId="{03EFCDCF-303A-AF4C-836B-890F141DF3E7}" srcOrd="1" destOrd="0" presId="urn:microsoft.com/office/officeart/2005/8/layout/hProcess6"/>
    <dgm:cxn modelId="{1BC6D2C0-8E1B-CA4B-9B9B-B09BEE0AEB61}" type="presParOf" srcId="{29904594-E612-C643-813D-32659462D952}" destId="{3E7148B4-67B6-F142-A766-8B1C6272C497}" srcOrd="2" destOrd="0" presId="urn:microsoft.com/office/officeart/2005/8/layout/hProcess6"/>
    <dgm:cxn modelId="{5FCA135E-EFC0-7C49-AFCE-4CE97D628267}" type="presParOf" srcId="{29904594-E612-C643-813D-32659462D952}" destId="{0DCE2B2C-4CF1-9F4F-A64A-1166845FC896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49E00-B8F0-AA4B-9E0A-1488403FEB1D}">
      <dsp:nvSpPr>
        <dsp:cNvPr id="0" name=""/>
        <dsp:cNvSpPr/>
      </dsp:nvSpPr>
      <dsp:spPr>
        <a:xfrm>
          <a:off x="552586" y="1390703"/>
          <a:ext cx="2193726" cy="191759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noProof="0" dirty="0"/>
            <a:t>Einsätze</a:t>
          </a:r>
          <a:r>
            <a:rPr lang="de-DE" sz="900" kern="1200" dirty="0"/>
            <a:t> platzieren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noProof="0" dirty="0"/>
            <a:t>Keine</a:t>
          </a:r>
          <a:r>
            <a:rPr lang="de-DE" sz="900" kern="1200" dirty="0"/>
            <a:t> Limits</a:t>
          </a:r>
        </a:p>
      </dsp:txBody>
      <dsp:txXfrm>
        <a:off x="1101018" y="1678342"/>
        <a:ext cx="1069441" cy="1342315"/>
      </dsp:txXfrm>
    </dsp:sp>
    <dsp:sp modelId="{CC61B864-8E07-7D4E-887B-23EC2C278843}">
      <dsp:nvSpPr>
        <dsp:cNvPr id="0" name=""/>
        <dsp:cNvSpPr/>
      </dsp:nvSpPr>
      <dsp:spPr>
        <a:xfrm>
          <a:off x="4154" y="1801068"/>
          <a:ext cx="1096863" cy="1096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Betting</a:t>
          </a:r>
        </a:p>
      </dsp:txBody>
      <dsp:txXfrm>
        <a:off x="164786" y="1961700"/>
        <a:ext cx="775599" cy="775599"/>
      </dsp:txXfrm>
    </dsp:sp>
    <dsp:sp modelId="{DC03CEF9-4D7B-D140-8B81-F2190B4FF2ED}">
      <dsp:nvSpPr>
        <dsp:cNvPr id="0" name=""/>
        <dsp:cNvSpPr/>
      </dsp:nvSpPr>
      <dsp:spPr>
        <a:xfrm>
          <a:off x="3431852" y="1390703"/>
          <a:ext cx="2193726" cy="191759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noProof="0" dirty="0"/>
            <a:t>Karten verteilen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noProof="0" dirty="0"/>
            <a:t>Aktionen tätigen</a:t>
          </a:r>
        </a:p>
      </dsp:txBody>
      <dsp:txXfrm>
        <a:off x="3980284" y="1678342"/>
        <a:ext cx="1069441" cy="1342315"/>
      </dsp:txXfrm>
    </dsp:sp>
    <dsp:sp modelId="{3BF5E2E5-BCCB-F047-8EC0-76058FF50426}">
      <dsp:nvSpPr>
        <dsp:cNvPr id="0" name=""/>
        <dsp:cNvSpPr/>
      </dsp:nvSpPr>
      <dsp:spPr>
        <a:xfrm>
          <a:off x="2883420" y="1801068"/>
          <a:ext cx="1096863" cy="1096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Playing</a:t>
          </a:r>
        </a:p>
      </dsp:txBody>
      <dsp:txXfrm>
        <a:off x="3044052" y="1961700"/>
        <a:ext cx="775599" cy="775599"/>
      </dsp:txXfrm>
    </dsp:sp>
    <dsp:sp modelId="{03EFCDCF-303A-AF4C-836B-890F141DF3E7}">
      <dsp:nvSpPr>
        <dsp:cNvPr id="0" name=""/>
        <dsp:cNvSpPr/>
      </dsp:nvSpPr>
      <dsp:spPr>
        <a:xfrm>
          <a:off x="6311118" y="1390703"/>
          <a:ext cx="2193726" cy="191759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noProof="0" dirty="0"/>
            <a:t>Gewinnauszahlung</a:t>
          </a:r>
        </a:p>
      </dsp:txBody>
      <dsp:txXfrm>
        <a:off x="6859550" y="1678342"/>
        <a:ext cx="1069441" cy="1342315"/>
      </dsp:txXfrm>
    </dsp:sp>
    <dsp:sp modelId="{0DCE2B2C-4CF1-9F4F-A64A-1166845FC896}">
      <dsp:nvSpPr>
        <dsp:cNvPr id="0" name=""/>
        <dsp:cNvSpPr/>
      </dsp:nvSpPr>
      <dsp:spPr>
        <a:xfrm>
          <a:off x="5762687" y="1801068"/>
          <a:ext cx="1096863" cy="1096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Evaluation</a:t>
          </a:r>
        </a:p>
      </dsp:txBody>
      <dsp:txXfrm>
        <a:off x="5923319" y="1961700"/>
        <a:ext cx="775599" cy="775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14/08/2019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14/08/2019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Gruppe XForms | Multi-client Black Jack mit XML Technologien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Gruppe XForms | Multi-client Black Jack mit XML Technologien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Gruppe XForms | Multi-client Black Jack mit XML Technologien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Gruppe XForms | Multi-client Black Jack mit XML Technologien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Gruppe XForms | Multi-client Black Jack mit XML Technologien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Gruppe XForms | Multi-client Black Jack mit XML Technologien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Gruppe XForms | Multi-client Black Jack mit XML Technologien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theme" Target="../theme/theme3.xml"/><Relationship Id="rId8" Type="http://schemas.openxmlformats.org/officeDocument/2006/relationships/image" Target="../media/image1.wmf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theme" Target="../theme/theme4.xml"/><Relationship Id="rId10" Type="http://schemas.openxmlformats.org/officeDocument/2006/relationships/image" Target="../media/image1.wmf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5.xml"/><Relationship Id="rId3" Type="http://schemas.openxmlformats.org/officeDocument/2006/relationships/image" Target="../media/image3.emf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6.xml"/><Relationship Id="rId3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Gruppe XForms | Multi-client Black Jack mit XML Technologien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Gruppe XForms | Multi-client Black Jack mit XML Technologien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80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3" r:id="rId2"/>
    <p:sldLayoutId id="2147483715" r:id="rId3"/>
    <p:sldLayoutId id="2147483716" r:id="rId4"/>
    <p:sldLayoutId id="2147483717" r:id="rId5"/>
    <p:sldLayoutId id="2147483718" r:id="rId6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Gruppe XForms | Multi-client Black Jack mit XML Technologien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Gruppe XForms | Multi-client Black Jack mit XML Technologien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Gruppe XForms | Multi-client Black Jack mit XML Technologien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Janik </a:t>
            </a:r>
            <a:r>
              <a:rPr lang="de-DE" dirty="0" err="1"/>
              <a:t>Schnellenbach</a:t>
            </a:r>
            <a:r>
              <a:rPr lang="de-DE" dirty="0"/>
              <a:t>, Felix </a:t>
            </a:r>
            <a:r>
              <a:rPr lang="de-DE" dirty="0" err="1"/>
              <a:t>Hennerkes</a:t>
            </a:r>
            <a:r>
              <a:rPr lang="de-DE" dirty="0"/>
              <a:t>, Maximilian </a:t>
            </a:r>
            <a:r>
              <a:rPr lang="de-DE" dirty="0" err="1"/>
              <a:t>Karpfinger</a:t>
            </a:r>
            <a:r>
              <a:rPr lang="de-DE" dirty="0"/>
              <a:t>, Daniel Meint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Fakultät für Informatik</a:t>
            </a:r>
          </a:p>
          <a:p>
            <a:r>
              <a:rPr lang="de-DE" dirty="0"/>
              <a:t>Garching, 16. August 2019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Multi-client Black Jack mit XML Technologien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474E887-C363-EE4E-8FE4-A45BA9D94D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2919106-D805-AB44-BD90-978D8F8B57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DF94C69A-69C0-4242-BF45-8C762087B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Redundanzfreiheit durch Vererbung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3207129" y="1460459"/>
            <a:ext cx="867930" cy="1325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944812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474E887-C363-EE4E-8FE4-A45BA9D94D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2919106-D805-AB44-BD90-978D8F8B57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DF94C69A-69C0-4242-BF45-8C762087B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Redundanzfreiheit durch Vererbung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3207129" y="1460459"/>
            <a:ext cx="867930" cy="1325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cxnSp>
        <p:nvCxnSpPr>
          <p:cNvPr id="20" name="Gerade Verbindung 19"/>
          <p:cNvCxnSpPr>
            <a:stCxn id="17" idx="2"/>
          </p:cNvCxnSpPr>
          <p:nvPr/>
        </p:nvCxnSpPr>
        <p:spPr>
          <a:xfrm flipH="1">
            <a:off x="3640822" y="2785684"/>
            <a:ext cx="272" cy="150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/>
          <p:nvPr/>
        </p:nvCxnSpPr>
        <p:spPr>
          <a:xfrm>
            <a:off x="3640822" y="2936147"/>
            <a:ext cx="2443567" cy="20415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25"/>
          <p:cNvCxnSpPr/>
          <p:nvPr/>
        </p:nvCxnSpPr>
        <p:spPr>
          <a:xfrm rot="10800000" flipV="1">
            <a:off x="1287008" y="2936147"/>
            <a:ext cx="2353814" cy="20415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2886135" y="2936147"/>
            <a:ext cx="0" cy="204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4485262" y="2936147"/>
            <a:ext cx="0" cy="204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326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474E887-C363-EE4E-8FE4-A45BA9D94D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2919106-D805-AB44-BD90-978D8F8B57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DF94C69A-69C0-4242-BF45-8C762087B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Redundanzfreiheit durch Vererbung</a:t>
            </a:r>
          </a:p>
        </p:txBody>
      </p:sp>
      <p:sp>
        <p:nvSpPr>
          <p:cNvPr id="2" name="Abgerundetes Rechteck 1"/>
          <p:cNvSpPr/>
          <p:nvPr/>
        </p:nvSpPr>
        <p:spPr>
          <a:xfrm>
            <a:off x="853043" y="3140297"/>
            <a:ext cx="867930" cy="1325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8" name="Abgerundetes Rechteck 7"/>
          <p:cNvSpPr/>
          <p:nvPr/>
        </p:nvSpPr>
        <p:spPr>
          <a:xfrm>
            <a:off x="2452170" y="3140297"/>
            <a:ext cx="867930" cy="1325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11" name="Abgerundetes Rechteck 10"/>
          <p:cNvSpPr/>
          <p:nvPr/>
        </p:nvSpPr>
        <p:spPr>
          <a:xfrm>
            <a:off x="5650424" y="3140297"/>
            <a:ext cx="867930" cy="1325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17" name="Abgerundetes Rechteck 16"/>
          <p:cNvSpPr/>
          <p:nvPr/>
        </p:nvSpPr>
        <p:spPr>
          <a:xfrm>
            <a:off x="3207129" y="1460459"/>
            <a:ext cx="867930" cy="1325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cxnSp>
        <p:nvCxnSpPr>
          <p:cNvPr id="20" name="Gerade Verbindung 19"/>
          <p:cNvCxnSpPr>
            <a:stCxn id="17" idx="2"/>
          </p:cNvCxnSpPr>
          <p:nvPr/>
        </p:nvCxnSpPr>
        <p:spPr>
          <a:xfrm flipH="1">
            <a:off x="3640822" y="2785684"/>
            <a:ext cx="272" cy="150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>
            <a:endCxn id="11" idx="0"/>
          </p:cNvCxnSpPr>
          <p:nvPr/>
        </p:nvCxnSpPr>
        <p:spPr>
          <a:xfrm>
            <a:off x="3640822" y="2936147"/>
            <a:ext cx="2443567" cy="20415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25"/>
          <p:cNvCxnSpPr>
            <a:endCxn id="2" idx="0"/>
          </p:cNvCxnSpPr>
          <p:nvPr/>
        </p:nvCxnSpPr>
        <p:spPr>
          <a:xfrm rot="10800000" flipV="1">
            <a:off x="1287008" y="2936147"/>
            <a:ext cx="2353814" cy="20415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endCxn id="8" idx="0"/>
          </p:cNvCxnSpPr>
          <p:nvPr/>
        </p:nvCxnSpPr>
        <p:spPr>
          <a:xfrm>
            <a:off x="2886135" y="2936147"/>
            <a:ext cx="0" cy="204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4485262" y="2936147"/>
            <a:ext cx="0" cy="204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bgerundetes Rechteck 8"/>
          <p:cNvSpPr/>
          <p:nvPr/>
        </p:nvSpPr>
        <p:spPr>
          <a:xfrm>
            <a:off x="4051297" y="3140297"/>
            <a:ext cx="867930" cy="1325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16030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474E887-C363-EE4E-8FE4-A45BA9D94D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2919106-D805-AB44-BD90-978D8F8B57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DF94C69A-69C0-4242-BF45-8C762087B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Redundanzfreiheit durch Vererbung</a:t>
            </a:r>
          </a:p>
        </p:txBody>
      </p:sp>
      <p:sp>
        <p:nvSpPr>
          <p:cNvPr id="2" name="Abgerundetes Rechteck 1"/>
          <p:cNvSpPr/>
          <p:nvPr/>
        </p:nvSpPr>
        <p:spPr>
          <a:xfrm>
            <a:off x="853043" y="3140297"/>
            <a:ext cx="867930" cy="1325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8" name="Abgerundetes Rechteck 7"/>
          <p:cNvSpPr/>
          <p:nvPr/>
        </p:nvSpPr>
        <p:spPr>
          <a:xfrm>
            <a:off x="2452170" y="3140297"/>
            <a:ext cx="867930" cy="1325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11" name="Abgerundetes Rechteck 10"/>
          <p:cNvSpPr/>
          <p:nvPr/>
        </p:nvSpPr>
        <p:spPr>
          <a:xfrm>
            <a:off x="5650424" y="3140297"/>
            <a:ext cx="867930" cy="1325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17" name="Abgerundetes Rechteck 16"/>
          <p:cNvSpPr/>
          <p:nvPr/>
        </p:nvSpPr>
        <p:spPr>
          <a:xfrm>
            <a:off x="3207129" y="1460459"/>
            <a:ext cx="867930" cy="1325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cxnSp>
        <p:nvCxnSpPr>
          <p:cNvPr id="20" name="Gerade Verbindung 19"/>
          <p:cNvCxnSpPr>
            <a:stCxn id="17" idx="2"/>
          </p:cNvCxnSpPr>
          <p:nvPr/>
        </p:nvCxnSpPr>
        <p:spPr>
          <a:xfrm flipH="1">
            <a:off x="3640822" y="2785684"/>
            <a:ext cx="272" cy="150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>
            <a:endCxn id="11" idx="0"/>
          </p:cNvCxnSpPr>
          <p:nvPr/>
        </p:nvCxnSpPr>
        <p:spPr>
          <a:xfrm>
            <a:off x="3640822" y="2936147"/>
            <a:ext cx="2443567" cy="20415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25"/>
          <p:cNvCxnSpPr>
            <a:endCxn id="2" idx="0"/>
          </p:cNvCxnSpPr>
          <p:nvPr/>
        </p:nvCxnSpPr>
        <p:spPr>
          <a:xfrm rot="10800000" flipV="1">
            <a:off x="1287008" y="2936147"/>
            <a:ext cx="2353814" cy="20415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endCxn id="8" idx="0"/>
          </p:cNvCxnSpPr>
          <p:nvPr/>
        </p:nvCxnSpPr>
        <p:spPr>
          <a:xfrm>
            <a:off x="2886135" y="2936147"/>
            <a:ext cx="0" cy="204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4485262" y="2936147"/>
            <a:ext cx="0" cy="204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 flipH="1">
            <a:off x="808166" y="3209173"/>
            <a:ext cx="303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222222"/>
                </a:solidFill>
                <a:latin typeface="Menlo" charset="0"/>
              </a:rPr>
              <a:t>♠</a:t>
            </a:r>
            <a:endParaRPr lang="de-DE" dirty="0"/>
          </a:p>
        </p:txBody>
      </p:sp>
      <p:sp>
        <p:nvSpPr>
          <p:cNvPr id="48" name="Rechteck 47"/>
          <p:cNvSpPr/>
          <p:nvPr/>
        </p:nvSpPr>
        <p:spPr>
          <a:xfrm>
            <a:off x="5604125" y="3213559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222222"/>
                </a:solidFill>
                <a:latin typeface="Menlo" charset="0"/>
              </a:rPr>
              <a:t>♣</a:t>
            </a:r>
            <a:endParaRPr lang="de-DE" dirty="0"/>
          </a:p>
        </p:txBody>
      </p:sp>
      <p:sp>
        <p:nvSpPr>
          <p:cNvPr id="49" name="Rechteck 48"/>
          <p:cNvSpPr/>
          <p:nvPr/>
        </p:nvSpPr>
        <p:spPr>
          <a:xfrm>
            <a:off x="2403956" y="320917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0000"/>
                </a:solidFill>
                <a:latin typeface="Menlo" charset="0"/>
              </a:rPr>
              <a:t>♦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 rot="10800000" flipH="1">
            <a:off x="1465659" y="3985638"/>
            <a:ext cx="303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222222"/>
                </a:solidFill>
                <a:latin typeface="Menlo" charset="0"/>
              </a:rPr>
              <a:t>♠</a:t>
            </a:r>
            <a:endParaRPr lang="de-DE" dirty="0"/>
          </a:p>
        </p:txBody>
      </p:sp>
      <p:sp>
        <p:nvSpPr>
          <p:cNvPr id="51" name="Rechteck 50"/>
          <p:cNvSpPr/>
          <p:nvPr/>
        </p:nvSpPr>
        <p:spPr>
          <a:xfrm rot="10800000">
            <a:off x="3078018" y="398563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0000"/>
                </a:solidFill>
                <a:latin typeface="Menlo" charset="0"/>
              </a:rPr>
              <a:t>♦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 rot="10800000">
            <a:off x="6241020" y="3978445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222222"/>
                </a:solidFill>
                <a:latin typeface="Menlo" charset="0"/>
              </a:rPr>
              <a:t>♣</a:t>
            </a:r>
            <a:endParaRPr lang="de-DE" dirty="0"/>
          </a:p>
        </p:txBody>
      </p:sp>
      <p:sp>
        <p:nvSpPr>
          <p:cNvPr id="54" name="Rechteck 53"/>
          <p:cNvSpPr/>
          <p:nvPr/>
        </p:nvSpPr>
        <p:spPr>
          <a:xfrm flipH="1">
            <a:off x="1008333" y="3270289"/>
            <a:ext cx="3373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5400" dirty="0">
                <a:solidFill>
                  <a:srgbClr val="222222"/>
                </a:solidFill>
                <a:latin typeface="Menlo" charset="0"/>
              </a:rPr>
              <a:t>♠</a:t>
            </a:r>
            <a:endParaRPr lang="de-DE" sz="5400" dirty="0"/>
          </a:p>
        </p:txBody>
      </p:sp>
      <p:sp>
        <p:nvSpPr>
          <p:cNvPr id="55" name="Rechteck 54"/>
          <p:cNvSpPr/>
          <p:nvPr/>
        </p:nvSpPr>
        <p:spPr>
          <a:xfrm>
            <a:off x="2624595" y="3270500"/>
            <a:ext cx="5373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5400" dirty="0">
                <a:solidFill>
                  <a:srgbClr val="FF0000"/>
                </a:solidFill>
                <a:latin typeface="Menlo" charset="0"/>
              </a:rPr>
              <a:t>♦</a:t>
            </a:r>
            <a:endParaRPr lang="de-DE" sz="5400" dirty="0">
              <a:solidFill>
                <a:srgbClr val="FF0000"/>
              </a:solidFill>
            </a:endParaRPr>
          </a:p>
        </p:txBody>
      </p:sp>
      <p:grpSp>
        <p:nvGrpSpPr>
          <p:cNvPr id="58" name="Gruppierung 57"/>
          <p:cNvGrpSpPr/>
          <p:nvPr/>
        </p:nvGrpSpPr>
        <p:grpSpPr>
          <a:xfrm>
            <a:off x="4019538" y="3140297"/>
            <a:ext cx="959419" cy="1325225"/>
            <a:chOff x="4019538" y="3140297"/>
            <a:chExt cx="959419" cy="1325225"/>
          </a:xfrm>
        </p:grpSpPr>
        <p:sp>
          <p:nvSpPr>
            <p:cNvPr id="9" name="Abgerundetes Rechteck 8"/>
            <p:cNvSpPr/>
            <p:nvPr/>
          </p:nvSpPr>
          <p:spPr>
            <a:xfrm>
              <a:off x="4051297" y="3140297"/>
              <a:ext cx="867930" cy="132522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 smtClean="0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4019538" y="3209780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  <a:latin typeface="Menlo" charset="0"/>
                </a:rPr>
                <a:t>♥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2" name="Rechteck 51"/>
            <p:cNvSpPr/>
            <p:nvPr/>
          </p:nvSpPr>
          <p:spPr>
            <a:xfrm rot="10800000">
              <a:off x="4656433" y="3981491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  <a:latin typeface="Menlo" charset="0"/>
                </a:rPr>
                <a:t>♥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6" name="Rechteck 55"/>
            <p:cNvSpPr/>
            <p:nvPr/>
          </p:nvSpPr>
          <p:spPr>
            <a:xfrm>
              <a:off x="4212882" y="3271108"/>
              <a:ext cx="596638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5400" dirty="0">
                  <a:solidFill>
                    <a:srgbClr val="FF0000"/>
                  </a:solidFill>
                  <a:latin typeface="Menlo" charset="0"/>
                </a:rPr>
                <a:t>♥</a:t>
              </a:r>
              <a:endParaRPr lang="de-DE" sz="5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7" name="Rechteck 56"/>
          <p:cNvSpPr/>
          <p:nvPr/>
        </p:nvSpPr>
        <p:spPr>
          <a:xfrm>
            <a:off x="5790645" y="3268063"/>
            <a:ext cx="6399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5400" dirty="0">
                <a:solidFill>
                  <a:srgbClr val="222222"/>
                </a:solidFill>
                <a:latin typeface="Menlo" charset="0"/>
              </a:rPr>
              <a:t>♣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38457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474E887-C363-EE4E-8FE4-A45BA9D94D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2919106-D805-AB44-BD90-978D8F8B57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DF94C69A-69C0-4242-BF45-8C762087B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Redundanzfreiheit durch Vererbung</a:t>
            </a:r>
          </a:p>
        </p:txBody>
      </p:sp>
      <p:sp>
        <p:nvSpPr>
          <p:cNvPr id="2" name="Abgerundetes Rechteck 1"/>
          <p:cNvSpPr/>
          <p:nvPr/>
        </p:nvSpPr>
        <p:spPr>
          <a:xfrm>
            <a:off x="853043" y="3140297"/>
            <a:ext cx="867930" cy="1325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8" name="Abgerundetes Rechteck 7"/>
          <p:cNvSpPr/>
          <p:nvPr/>
        </p:nvSpPr>
        <p:spPr>
          <a:xfrm>
            <a:off x="2452170" y="3140297"/>
            <a:ext cx="867930" cy="1325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11" name="Abgerundetes Rechteck 10"/>
          <p:cNvSpPr/>
          <p:nvPr/>
        </p:nvSpPr>
        <p:spPr>
          <a:xfrm>
            <a:off x="5650424" y="3140297"/>
            <a:ext cx="867930" cy="1325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13" name="Abgerundetes Rechteck 12"/>
          <p:cNvSpPr/>
          <p:nvPr/>
        </p:nvSpPr>
        <p:spPr>
          <a:xfrm>
            <a:off x="4088025" y="4820136"/>
            <a:ext cx="867930" cy="1325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17" name="Abgerundetes Rechteck 16"/>
          <p:cNvSpPr/>
          <p:nvPr/>
        </p:nvSpPr>
        <p:spPr>
          <a:xfrm>
            <a:off x="3207129" y="1460459"/>
            <a:ext cx="867930" cy="1325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cxnSp>
        <p:nvCxnSpPr>
          <p:cNvPr id="20" name="Gerade Verbindung 19"/>
          <p:cNvCxnSpPr>
            <a:stCxn id="17" idx="2"/>
          </p:cNvCxnSpPr>
          <p:nvPr/>
        </p:nvCxnSpPr>
        <p:spPr>
          <a:xfrm flipH="1">
            <a:off x="3640822" y="2785684"/>
            <a:ext cx="272" cy="150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>
            <a:endCxn id="11" idx="0"/>
          </p:cNvCxnSpPr>
          <p:nvPr/>
        </p:nvCxnSpPr>
        <p:spPr>
          <a:xfrm>
            <a:off x="3640822" y="2936147"/>
            <a:ext cx="2443567" cy="20415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25"/>
          <p:cNvCxnSpPr>
            <a:endCxn id="2" idx="0"/>
          </p:cNvCxnSpPr>
          <p:nvPr/>
        </p:nvCxnSpPr>
        <p:spPr>
          <a:xfrm rot="10800000" flipV="1">
            <a:off x="1287008" y="2936147"/>
            <a:ext cx="2353814" cy="20415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endCxn id="8" idx="0"/>
          </p:cNvCxnSpPr>
          <p:nvPr/>
        </p:nvCxnSpPr>
        <p:spPr>
          <a:xfrm>
            <a:off x="2886135" y="2936147"/>
            <a:ext cx="0" cy="204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4485262" y="2936147"/>
            <a:ext cx="0" cy="204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4504660" y="4465522"/>
            <a:ext cx="0" cy="204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>
            <a:off x="4504660" y="4615985"/>
            <a:ext cx="0" cy="204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 flipH="1">
            <a:off x="808166" y="3209173"/>
            <a:ext cx="303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222222"/>
                </a:solidFill>
                <a:latin typeface="Menlo" charset="0"/>
              </a:rPr>
              <a:t>♠</a:t>
            </a:r>
            <a:endParaRPr lang="de-DE" dirty="0"/>
          </a:p>
        </p:txBody>
      </p:sp>
      <p:sp>
        <p:nvSpPr>
          <p:cNvPr id="48" name="Rechteck 47"/>
          <p:cNvSpPr/>
          <p:nvPr/>
        </p:nvSpPr>
        <p:spPr>
          <a:xfrm>
            <a:off x="5604125" y="3213559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222222"/>
                </a:solidFill>
                <a:latin typeface="Menlo" charset="0"/>
              </a:rPr>
              <a:t>♣</a:t>
            </a:r>
            <a:endParaRPr lang="de-DE" dirty="0"/>
          </a:p>
        </p:txBody>
      </p:sp>
      <p:sp>
        <p:nvSpPr>
          <p:cNvPr id="49" name="Rechteck 48"/>
          <p:cNvSpPr/>
          <p:nvPr/>
        </p:nvSpPr>
        <p:spPr>
          <a:xfrm>
            <a:off x="2403956" y="320917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0000"/>
                </a:solidFill>
                <a:latin typeface="Menlo" charset="0"/>
              </a:rPr>
              <a:t>♦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 rot="10800000" flipH="1">
            <a:off x="1465659" y="3985638"/>
            <a:ext cx="303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222222"/>
                </a:solidFill>
                <a:latin typeface="Menlo" charset="0"/>
              </a:rPr>
              <a:t>♠</a:t>
            </a:r>
            <a:endParaRPr lang="de-DE" dirty="0"/>
          </a:p>
        </p:txBody>
      </p:sp>
      <p:sp>
        <p:nvSpPr>
          <p:cNvPr id="51" name="Rechteck 50"/>
          <p:cNvSpPr/>
          <p:nvPr/>
        </p:nvSpPr>
        <p:spPr>
          <a:xfrm rot="10800000">
            <a:off x="3078018" y="398563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0000"/>
                </a:solidFill>
                <a:latin typeface="Menlo" charset="0"/>
              </a:rPr>
              <a:t>♦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 rot="10800000">
            <a:off x="6241020" y="3978445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222222"/>
                </a:solidFill>
                <a:latin typeface="Menlo" charset="0"/>
              </a:rPr>
              <a:t>♣</a:t>
            </a:r>
            <a:endParaRPr lang="de-DE" dirty="0"/>
          </a:p>
        </p:txBody>
      </p:sp>
      <p:sp>
        <p:nvSpPr>
          <p:cNvPr id="54" name="Rechteck 53"/>
          <p:cNvSpPr/>
          <p:nvPr/>
        </p:nvSpPr>
        <p:spPr>
          <a:xfrm flipH="1">
            <a:off x="1008333" y="3270289"/>
            <a:ext cx="3373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5400" dirty="0">
                <a:solidFill>
                  <a:srgbClr val="222222"/>
                </a:solidFill>
                <a:latin typeface="Menlo" charset="0"/>
              </a:rPr>
              <a:t>♠</a:t>
            </a:r>
            <a:endParaRPr lang="de-DE" sz="5400" dirty="0"/>
          </a:p>
        </p:txBody>
      </p:sp>
      <p:sp>
        <p:nvSpPr>
          <p:cNvPr id="55" name="Rechteck 54"/>
          <p:cNvSpPr/>
          <p:nvPr/>
        </p:nvSpPr>
        <p:spPr>
          <a:xfrm>
            <a:off x="2624595" y="3270500"/>
            <a:ext cx="5373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5400" dirty="0">
                <a:solidFill>
                  <a:srgbClr val="FF0000"/>
                </a:solidFill>
                <a:latin typeface="Menlo" charset="0"/>
              </a:rPr>
              <a:t>♦</a:t>
            </a:r>
            <a:endParaRPr lang="de-DE" sz="5400" dirty="0">
              <a:solidFill>
                <a:srgbClr val="FF0000"/>
              </a:solidFill>
            </a:endParaRPr>
          </a:p>
        </p:txBody>
      </p:sp>
      <p:grpSp>
        <p:nvGrpSpPr>
          <p:cNvPr id="58" name="Gruppierung 57"/>
          <p:cNvGrpSpPr/>
          <p:nvPr/>
        </p:nvGrpSpPr>
        <p:grpSpPr>
          <a:xfrm>
            <a:off x="4019538" y="3140297"/>
            <a:ext cx="959419" cy="1325225"/>
            <a:chOff x="4019538" y="3140297"/>
            <a:chExt cx="959419" cy="1325225"/>
          </a:xfrm>
        </p:grpSpPr>
        <p:sp>
          <p:nvSpPr>
            <p:cNvPr id="9" name="Abgerundetes Rechteck 8"/>
            <p:cNvSpPr/>
            <p:nvPr/>
          </p:nvSpPr>
          <p:spPr>
            <a:xfrm>
              <a:off x="4051297" y="3140297"/>
              <a:ext cx="867930" cy="132522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 smtClean="0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4019538" y="3209780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  <a:latin typeface="Menlo" charset="0"/>
                </a:rPr>
                <a:t>♥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2" name="Rechteck 51"/>
            <p:cNvSpPr/>
            <p:nvPr/>
          </p:nvSpPr>
          <p:spPr>
            <a:xfrm rot="10800000">
              <a:off x="4656433" y="3981491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  <a:latin typeface="Menlo" charset="0"/>
                </a:rPr>
                <a:t>♥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6" name="Rechteck 55"/>
            <p:cNvSpPr/>
            <p:nvPr/>
          </p:nvSpPr>
          <p:spPr>
            <a:xfrm>
              <a:off x="4212882" y="3271108"/>
              <a:ext cx="596638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5400" dirty="0">
                  <a:solidFill>
                    <a:srgbClr val="FF0000"/>
                  </a:solidFill>
                  <a:latin typeface="Menlo" charset="0"/>
                </a:rPr>
                <a:t>♥</a:t>
              </a:r>
              <a:endParaRPr lang="de-DE" sz="5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7" name="Rechteck 56"/>
          <p:cNvSpPr/>
          <p:nvPr/>
        </p:nvSpPr>
        <p:spPr>
          <a:xfrm>
            <a:off x="5790645" y="3268063"/>
            <a:ext cx="6399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5400" dirty="0">
                <a:solidFill>
                  <a:srgbClr val="222222"/>
                </a:solidFill>
                <a:latin typeface="Menlo" charset="0"/>
              </a:rPr>
              <a:t>♣</a:t>
            </a:r>
            <a:endParaRPr lang="de-DE" sz="5400" dirty="0"/>
          </a:p>
        </p:txBody>
      </p:sp>
      <p:grpSp>
        <p:nvGrpSpPr>
          <p:cNvPr id="59" name="Gruppierung 58"/>
          <p:cNvGrpSpPr/>
          <p:nvPr/>
        </p:nvGrpSpPr>
        <p:grpSpPr>
          <a:xfrm>
            <a:off x="4056790" y="4820133"/>
            <a:ext cx="959419" cy="1325225"/>
            <a:chOff x="4019538" y="3140297"/>
            <a:chExt cx="959419" cy="1325225"/>
          </a:xfrm>
        </p:grpSpPr>
        <p:sp>
          <p:nvSpPr>
            <p:cNvPr id="60" name="Abgerundetes Rechteck 59"/>
            <p:cNvSpPr/>
            <p:nvPr/>
          </p:nvSpPr>
          <p:spPr>
            <a:xfrm>
              <a:off x="4051297" y="3140297"/>
              <a:ext cx="867930" cy="132522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 smtClean="0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4019538" y="3209780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  <a:latin typeface="Menlo" charset="0"/>
                </a:rPr>
                <a:t>♥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62" name="Rechteck 61"/>
            <p:cNvSpPr/>
            <p:nvPr/>
          </p:nvSpPr>
          <p:spPr>
            <a:xfrm rot="10800000">
              <a:off x="4656433" y="3981491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  <a:latin typeface="Menlo" charset="0"/>
                </a:rPr>
                <a:t>♥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63" name="Rechteck 62"/>
            <p:cNvSpPr/>
            <p:nvPr/>
          </p:nvSpPr>
          <p:spPr>
            <a:xfrm>
              <a:off x="4212882" y="3271108"/>
              <a:ext cx="596638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5400" dirty="0">
                  <a:solidFill>
                    <a:srgbClr val="FF0000"/>
                  </a:solidFill>
                  <a:latin typeface="Menlo" charset="0"/>
                </a:rPr>
                <a:t>♥</a:t>
              </a:r>
              <a:endParaRPr lang="de-DE" sz="5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4" name="Textfeld 73"/>
          <p:cNvSpPr txBox="1"/>
          <p:nvPr/>
        </p:nvSpPr>
        <p:spPr>
          <a:xfrm>
            <a:off x="4176720" y="4836859"/>
            <a:ext cx="115069" cy="2105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dirty="0" smtClean="0">
                <a:solidFill>
                  <a:srgbClr val="FF0000"/>
                </a:solidFill>
                <a:latin typeface="+mn-lt"/>
              </a:rPr>
              <a:t>7</a:t>
            </a:r>
            <a:endParaRPr lang="de-DE" sz="1200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6" name="Textfeld 75"/>
          <p:cNvSpPr txBox="1"/>
          <p:nvPr/>
        </p:nvSpPr>
        <p:spPr>
          <a:xfrm rot="10800000">
            <a:off x="4784711" y="5877422"/>
            <a:ext cx="115069" cy="2105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dirty="0" smtClean="0">
                <a:solidFill>
                  <a:srgbClr val="FF0000"/>
                </a:solidFill>
                <a:latin typeface="+mn-lt"/>
              </a:rPr>
              <a:t>7</a:t>
            </a:r>
            <a:endParaRPr lang="de-DE" sz="1200" dirty="0" smtClean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4004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474E887-C363-EE4E-8FE4-A45BA9D94D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2919106-D805-AB44-BD90-978D8F8B57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DF94C69A-69C0-4242-BF45-8C762087B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Redundanzfreiheit durch Vererbung</a:t>
            </a:r>
          </a:p>
        </p:txBody>
      </p:sp>
      <p:sp>
        <p:nvSpPr>
          <p:cNvPr id="2" name="Abgerundetes Rechteck 1"/>
          <p:cNvSpPr/>
          <p:nvPr/>
        </p:nvSpPr>
        <p:spPr>
          <a:xfrm>
            <a:off x="853043" y="3140297"/>
            <a:ext cx="867930" cy="1325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8" name="Abgerundetes Rechteck 7"/>
          <p:cNvSpPr/>
          <p:nvPr/>
        </p:nvSpPr>
        <p:spPr>
          <a:xfrm>
            <a:off x="2452170" y="3140297"/>
            <a:ext cx="867930" cy="1325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11" name="Abgerundetes Rechteck 10"/>
          <p:cNvSpPr/>
          <p:nvPr/>
        </p:nvSpPr>
        <p:spPr>
          <a:xfrm>
            <a:off x="5650424" y="3140297"/>
            <a:ext cx="867930" cy="1325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12" name="Abgerundetes Rechteck 11"/>
          <p:cNvSpPr/>
          <p:nvPr/>
        </p:nvSpPr>
        <p:spPr>
          <a:xfrm>
            <a:off x="5276022" y="4820135"/>
            <a:ext cx="867930" cy="1325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13" name="Abgerundetes Rechteck 12"/>
          <p:cNvSpPr/>
          <p:nvPr/>
        </p:nvSpPr>
        <p:spPr>
          <a:xfrm>
            <a:off x="4088025" y="4820136"/>
            <a:ext cx="867930" cy="1325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14" name="Abgerundetes Rechteck 13"/>
          <p:cNvSpPr/>
          <p:nvPr/>
        </p:nvSpPr>
        <p:spPr>
          <a:xfrm>
            <a:off x="2900028" y="4820136"/>
            <a:ext cx="867930" cy="1325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xmlns="" id="{8FEB0A52-FF0B-D145-81A4-4FCD164EDCA9}"/>
              </a:ext>
            </a:extLst>
          </p:cNvPr>
          <p:cNvSpPr txBox="1">
            <a:spLocks/>
          </p:cNvSpPr>
          <p:nvPr/>
        </p:nvSpPr>
        <p:spPr>
          <a:xfrm>
            <a:off x="2246007" y="5239855"/>
            <a:ext cx="493988" cy="48578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mr-IN" i="1" dirty="0" smtClean="0"/>
              <a:t>…</a:t>
            </a:r>
            <a:endParaRPr lang="de-DE" dirty="0"/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xmlns="" id="{8FEB0A52-FF0B-D145-81A4-4FCD164EDCA9}"/>
              </a:ext>
            </a:extLst>
          </p:cNvPr>
          <p:cNvSpPr txBox="1">
            <a:spLocks/>
          </p:cNvSpPr>
          <p:nvPr/>
        </p:nvSpPr>
        <p:spPr>
          <a:xfrm>
            <a:off x="6403765" y="5239855"/>
            <a:ext cx="493988" cy="48578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mr-IN" i="1" dirty="0" smtClean="0"/>
              <a:t>…</a:t>
            </a:r>
            <a:endParaRPr lang="de-DE" dirty="0"/>
          </a:p>
        </p:txBody>
      </p:sp>
      <p:sp>
        <p:nvSpPr>
          <p:cNvPr id="17" name="Abgerundetes Rechteck 16"/>
          <p:cNvSpPr/>
          <p:nvPr/>
        </p:nvSpPr>
        <p:spPr>
          <a:xfrm>
            <a:off x="3207129" y="1460459"/>
            <a:ext cx="867930" cy="1325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cxnSp>
        <p:nvCxnSpPr>
          <p:cNvPr id="20" name="Gerade Verbindung 19"/>
          <p:cNvCxnSpPr>
            <a:stCxn id="17" idx="2"/>
          </p:cNvCxnSpPr>
          <p:nvPr/>
        </p:nvCxnSpPr>
        <p:spPr>
          <a:xfrm flipH="1">
            <a:off x="3640822" y="2785684"/>
            <a:ext cx="272" cy="150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>
            <a:endCxn id="11" idx="0"/>
          </p:cNvCxnSpPr>
          <p:nvPr/>
        </p:nvCxnSpPr>
        <p:spPr>
          <a:xfrm>
            <a:off x="3640822" y="2936147"/>
            <a:ext cx="2443567" cy="20415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25"/>
          <p:cNvCxnSpPr>
            <a:endCxn id="2" idx="0"/>
          </p:cNvCxnSpPr>
          <p:nvPr/>
        </p:nvCxnSpPr>
        <p:spPr>
          <a:xfrm rot="10800000" flipV="1">
            <a:off x="1287008" y="2936147"/>
            <a:ext cx="2353814" cy="20415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endCxn id="8" idx="0"/>
          </p:cNvCxnSpPr>
          <p:nvPr/>
        </p:nvCxnSpPr>
        <p:spPr>
          <a:xfrm>
            <a:off x="2886135" y="2936147"/>
            <a:ext cx="0" cy="204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4485262" y="2936147"/>
            <a:ext cx="0" cy="204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4504660" y="4465522"/>
            <a:ext cx="0" cy="204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winkelte Verbindung 35"/>
          <p:cNvCxnSpPr>
            <a:endCxn id="12" idx="0"/>
          </p:cNvCxnSpPr>
          <p:nvPr/>
        </p:nvCxnSpPr>
        <p:spPr>
          <a:xfrm>
            <a:off x="4483544" y="4669671"/>
            <a:ext cx="1226443" cy="15046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winkelte Verbindung 39"/>
          <p:cNvCxnSpPr>
            <a:endCxn id="14" idx="0"/>
          </p:cNvCxnSpPr>
          <p:nvPr/>
        </p:nvCxnSpPr>
        <p:spPr>
          <a:xfrm rot="10800000" flipV="1">
            <a:off x="3333994" y="4669672"/>
            <a:ext cx="1187997" cy="15046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>
            <a:off x="4504660" y="4615985"/>
            <a:ext cx="0" cy="204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 flipH="1">
            <a:off x="808166" y="3209173"/>
            <a:ext cx="303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222222"/>
                </a:solidFill>
                <a:latin typeface="Menlo" charset="0"/>
              </a:rPr>
              <a:t>♠</a:t>
            </a:r>
            <a:endParaRPr lang="de-DE" dirty="0"/>
          </a:p>
        </p:txBody>
      </p:sp>
      <p:sp>
        <p:nvSpPr>
          <p:cNvPr id="48" name="Rechteck 47"/>
          <p:cNvSpPr/>
          <p:nvPr/>
        </p:nvSpPr>
        <p:spPr>
          <a:xfrm>
            <a:off x="5604125" y="3213559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222222"/>
                </a:solidFill>
                <a:latin typeface="Menlo" charset="0"/>
              </a:rPr>
              <a:t>♣</a:t>
            </a:r>
            <a:endParaRPr lang="de-DE" dirty="0"/>
          </a:p>
        </p:txBody>
      </p:sp>
      <p:sp>
        <p:nvSpPr>
          <p:cNvPr id="49" name="Rechteck 48"/>
          <p:cNvSpPr/>
          <p:nvPr/>
        </p:nvSpPr>
        <p:spPr>
          <a:xfrm>
            <a:off x="2403956" y="320917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0000"/>
                </a:solidFill>
                <a:latin typeface="Menlo" charset="0"/>
              </a:rPr>
              <a:t>♦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 rot="10800000" flipH="1">
            <a:off x="1465659" y="3985638"/>
            <a:ext cx="303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222222"/>
                </a:solidFill>
                <a:latin typeface="Menlo" charset="0"/>
              </a:rPr>
              <a:t>♠</a:t>
            </a:r>
            <a:endParaRPr lang="de-DE" dirty="0"/>
          </a:p>
        </p:txBody>
      </p:sp>
      <p:sp>
        <p:nvSpPr>
          <p:cNvPr id="51" name="Rechteck 50"/>
          <p:cNvSpPr/>
          <p:nvPr/>
        </p:nvSpPr>
        <p:spPr>
          <a:xfrm rot="10800000">
            <a:off x="3078018" y="398563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0000"/>
                </a:solidFill>
                <a:latin typeface="Menlo" charset="0"/>
              </a:rPr>
              <a:t>♦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 rot="10800000">
            <a:off x="6241020" y="3978445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222222"/>
                </a:solidFill>
                <a:latin typeface="Menlo" charset="0"/>
              </a:rPr>
              <a:t>♣</a:t>
            </a:r>
            <a:endParaRPr lang="de-DE" dirty="0"/>
          </a:p>
        </p:txBody>
      </p:sp>
      <p:sp>
        <p:nvSpPr>
          <p:cNvPr id="54" name="Rechteck 53"/>
          <p:cNvSpPr/>
          <p:nvPr/>
        </p:nvSpPr>
        <p:spPr>
          <a:xfrm flipH="1">
            <a:off x="1008333" y="3270289"/>
            <a:ext cx="3373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5400" dirty="0">
                <a:solidFill>
                  <a:srgbClr val="222222"/>
                </a:solidFill>
                <a:latin typeface="Menlo" charset="0"/>
              </a:rPr>
              <a:t>♠</a:t>
            </a:r>
            <a:endParaRPr lang="de-DE" sz="5400" dirty="0"/>
          </a:p>
        </p:txBody>
      </p:sp>
      <p:sp>
        <p:nvSpPr>
          <p:cNvPr id="55" name="Rechteck 54"/>
          <p:cNvSpPr/>
          <p:nvPr/>
        </p:nvSpPr>
        <p:spPr>
          <a:xfrm>
            <a:off x="2624595" y="3270500"/>
            <a:ext cx="5373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5400" dirty="0">
                <a:solidFill>
                  <a:srgbClr val="FF0000"/>
                </a:solidFill>
                <a:latin typeface="Menlo" charset="0"/>
              </a:rPr>
              <a:t>♦</a:t>
            </a:r>
            <a:endParaRPr lang="de-DE" sz="5400" dirty="0">
              <a:solidFill>
                <a:srgbClr val="FF0000"/>
              </a:solidFill>
            </a:endParaRPr>
          </a:p>
        </p:txBody>
      </p:sp>
      <p:grpSp>
        <p:nvGrpSpPr>
          <p:cNvPr id="58" name="Gruppierung 57"/>
          <p:cNvGrpSpPr/>
          <p:nvPr/>
        </p:nvGrpSpPr>
        <p:grpSpPr>
          <a:xfrm>
            <a:off x="4019538" y="3140297"/>
            <a:ext cx="959419" cy="1325225"/>
            <a:chOff x="4019538" y="3140297"/>
            <a:chExt cx="959419" cy="1325225"/>
          </a:xfrm>
        </p:grpSpPr>
        <p:sp>
          <p:nvSpPr>
            <p:cNvPr id="9" name="Abgerundetes Rechteck 8"/>
            <p:cNvSpPr/>
            <p:nvPr/>
          </p:nvSpPr>
          <p:spPr>
            <a:xfrm>
              <a:off x="4051297" y="3140297"/>
              <a:ext cx="867930" cy="132522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 smtClean="0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4019538" y="3209780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  <a:latin typeface="Menlo" charset="0"/>
                </a:rPr>
                <a:t>♥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2" name="Rechteck 51"/>
            <p:cNvSpPr/>
            <p:nvPr/>
          </p:nvSpPr>
          <p:spPr>
            <a:xfrm rot="10800000">
              <a:off x="4656433" y="3981491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  <a:latin typeface="Menlo" charset="0"/>
                </a:rPr>
                <a:t>♥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6" name="Rechteck 55"/>
            <p:cNvSpPr/>
            <p:nvPr/>
          </p:nvSpPr>
          <p:spPr>
            <a:xfrm>
              <a:off x="4212882" y="3271108"/>
              <a:ext cx="596638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5400" dirty="0">
                  <a:solidFill>
                    <a:srgbClr val="FF0000"/>
                  </a:solidFill>
                  <a:latin typeface="Menlo" charset="0"/>
                </a:rPr>
                <a:t>♥</a:t>
              </a:r>
              <a:endParaRPr lang="de-DE" sz="5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7" name="Rechteck 56"/>
          <p:cNvSpPr/>
          <p:nvPr/>
        </p:nvSpPr>
        <p:spPr>
          <a:xfrm>
            <a:off x="5790645" y="3268063"/>
            <a:ext cx="6399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5400" dirty="0">
                <a:solidFill>
                  <a:srgbClr val="222222"/>
                </a:solidFill>
                <a:latin typeface="Menlo" charset="0"/>
              </a:rPr>
              <a:t>♣</a:t>
            </a:r>
            <a:endParaRPr lang="de-DE" sz="5400" dirty="0"/>
          </a:p>
        </p:txBody>
      </p:sp>
      <p:grpSp>
        <p:nvGrpSpPr>
          <p:cNvPr id="59" name="Gruppierung 58"/>
          <p:cNvGrpSpPr/>
          <p:nvPr/>
        </p:nvGrpSpPr>
        <p:grpSpPr>
          <a:xfrm>
            <a:off x="4056790" y="4820133"/>
            <a:ext cx="959419" cy="1325225"/>
            <a:chOff x="4019538" y="3140297"/>
            <a:chExt cx="959419" cy="1325225"/>
          </a:xfrm>
        </p:grpSpPr>
        <p:sp>
          <p:nvSpPr>
            <p:cNvPr id="60" name="Abgerundetes Rechteck 59"/>
            <p:cNvSpPr/>
            <p:nvPr/>
          </p:nvSpPr>
          <p:spPr>
            <a:xfrm>
              <a:off x="4051297" y="3140297"/>
              <a:ext cx="867930" cy="132522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 smtClean="0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4019538" y="3209780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  <a:latin typeface="Menlo" charset="0"/>
                </a:rPr>
                <a:t>♥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62" name="Rechteck 61"/>
            <p:cNvSpPr/>
            <p:nvPr/>
          </p:nvSpPr>
          <p:spPr>
            <a:xfrm rot="10800000">
              <a:off x="4656433" y="3981491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  <a:latin typeface="Menlo" charset="0"/>
                </a:rPr>
                <a:t>♥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63" name="Rechteck 62"/>
            <p:cNvSpPr/>
            <p:nvPr/>
          </p:nvSpPr>
          <p:spPr>
            <a:xfrm>
              <a:off x="4212882" y="3271108"/>
              <a:ext cx="596638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5400" dirty="0">
                  <a:solidFill>
                    <a:srgbClr val="FF0000"/>
                  </a:solidFill>
                  <a:latin typeface="Menlo" charset="0"/>
                </a:rPr>
                <a:t>♥</a:t>
              </a:r>
              <a:endParaRPr lang="de-DE" sz="5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4" name="Gruppierung 63"/>
          <p:cNvGrpSpPr/>
          <p:nvPr/>
        </p:nvGrpSpPr>
        <p:grpSpPr>
          <a:xfrm>
            <a:off x="2865420" y="4820141"/>
            <a:ext cx="959419" cy="1325225"/>
            <a:chOff x="4019538" y="3140297"/>
            <a:chExt cx="959419" cy="1325225"/>
          </a:xfrm>
        </p:grpSpPr>
        <p:sp>
          <p:nvSpPr>
            <p:cNvPr id="65" name="Abgerundetes Rechteck 64"/>
            <p:cNvSpPr/>
            <p:nvPr/>
          </p:nvSpPr>
          <p:spPr>
            <a:xfrm>
              <a:off x="4051297" y="3140297"/>
              <a:ext cx="867930" cy="132522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 smtClean="0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4019538" y="3209780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  <a:latin typeface="Menlo" charset="0"/>
                </a:rPr>
                <a:t>♥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67" name="Rechteck 66"/>
            <p:cNvSpPr/>
            <p:nvPr/>
          </p:nvSpPr>
          <p:spPr>
            <a:xfrm rot="10800000">
              <a:off x="4656433" y="3981491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  <a:latin typeface="Menlo" charset="0"/>
                </a:rPr>
                <a:t>♥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68" name="Rechteck 67"/>
            <p:cNvSpPr/>
            <p:nvPr/>
          </p:nvSpPr>
          <p:spPr>
            <a:xfrm>
              <a:off x="4212882" y="3271108"/>
              <a:ext cx="596638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5400" dirty="0">
                  <a:solidFill>
                    <a:srgbClr val="FF0000"/>
                  </a:solidFill>
                  <a:latin typeface="Menlo" charset="0"/>
                </a:rPr>
                <a:t>♥</a:t>
              </a:r>
              <a:endParaRPr lang="de-DE" sz="5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9" name="Gruppierung 68"/>
          <p:cNvGrpSpPr/>
          <p:nvPr/>
        </p:nvGrpSpPr>
        <p:grpSpPr>
          <a:xfrm>
            <a:off x="5240307" y="4820774"/>
            <a:ext cx="959419" cy="1325225"/>
            <a:chOff x="4019538" y="3140297"/>
            <a:chExt cx="959419" cy="1325225"/>
          </a:xfrm>
        </p:grpSpPr>
        <p:sp>
          <p:nvSpPr>
            <p:cNvPr id="70" name="Abgerundetes Rechteck 69"/>
            <p:cNvSpPr/>
            <p:nvPr/>
          </p:nvSpPr>
          <p:spPr>
            <a:xfrm>
              <a:off x="4051297" y="3140297"/>
              <a:ext cx="867930" cy="132522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 smtClean="0"/>
            </a:p>
          </p:txBody>
        </p:sp>
        <p:sp>
          <p:nvSpPr>
            <p:cNvPr id="71" name="Rechteck 70"/>
            <p:cNvSpPr/>
            <p:nvPr/>
          </p:nvSpPr>
          <p:spPr>
            <a:xfrm>
              <a:off x="4019538" y="3209780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  <a:latin typeface="Menlo" charset="0"/>
                </a:rPr>
                <a:t>♥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72" name="Rechteck 71"/>
            <p:cNvSpPr/>
            <p:nvPr/>
          </p:nvSpPr>
          <p:spPr>
            <a:xfrm rot="10800000">
              <a:off x="4656433" y="3981491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  <a:latin typeface="Menlo" charset="0"/>
                </a:rPr>
                <a:t>♥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73" name="Rechteck 72"/>
            <p:cNvSpPr/>
            <p:nvPr/>
          </p:nvSpPr>
          <p:spPr>
            <a:xfrm>
              <a:off x="4212882" y="3271108"/>
              <a:ext cx="596638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5400" dirty="0">
                  <a:solidFill>
                    <a:srgbClr val="FF0000"/>
                  </a:solidFill>
                  <a:latin typeface="Menlo" charset="0"/>
                </a:rPr>
                <a:t>♥</a:t>
              </a:r>
              <a:endParaRPr lang="de-DE" sz="5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4" name="Textfeld 73"/>
          <p:cNvSpPr txBox="1"/>
          <p:nvPr/>
        </p:nvSpPr>
        <p:spPr>
          <a:xfrm>
            <a:off x="4176720" y="4836859"/>
            <a:ext cx="115069" cy="2105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dirty="0" smtClean="0">
                <a:solidFill>
                  <a:srgbClr val="FF0000"/>
                </a:solidFill>
                <a:latin typeface="+mn-lt"/>
              </a:rPr>
              <a:t>7</a:t>
            </a:r>
            <a:endParaRPr lang="de-DE" sz="1200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6" name="Textfeld 75"/>
          <p:cNvSpPr txBox="1"/>
          <p:nvPr/>
        </p:nvSpPr>
        <p:spPr>
          <a:xfrm rot="10800000">
            <a:off x="4784711" y="5877422"/>
            <a:ext cx="115069" cy="2105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dirty="0" smtClean="0">
                <a:solidFill>
                  <a:srgbClr val="FF0000"/>
                </a:solidFill>
                <a:latin typeface="+mn-lt"/>
              </a:rPr>
              <a:t>7</a:t>
            </a:r>
            <a:endParaRPr lang="de-DE" sz="1200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2985350" y="4836859"/>
            <a:ext cx="115069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dirty="0">
                <a:solidFill>
                  <a:srgbClr val="FF0000"/>
                </a:solidFill>
                <a:latin typeface="+mn-lt"/>
              </a:rPr>
              <a:t>6</a:t>
            </a:r>
            <a:endParaRPr lang="de-DE" sz="1200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8" name="Textfeld 77"/>
          <p:cNvSpPr txBox="1"/>
          <p:nvPr/>
        </p:nvSpPr>
        <p:spPr>
          <a:xfrm rot="10800000">
            <a:off x="3592768" y="5894928"/>
            <a:ext cx="115069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dirty="0">
                <a:solidFill>
                  <a:srgbClr val="FF0000"/>
                </a:solidFill>
                <a:latin typeface="+mn-lt"/>
              </a:rPr>
              <a:t>6</a:t>
            </a:r>
            <a:endParaRPr lang="de-DE" sz="1200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5360237" y="4838295"/>
            <a:ext cx="115069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dirty="0">
                <a:solidFill>
                  <a:srgbClr val="FF0000"/>
                </a:solidFill>
                <a:latin typeface="+mn-lt"/>
              </a:rPr>
              <a:t>8</a:t>
            </a:r>
            <a:endParaRPr lang="de-DE" sz="1200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0" name="Textfeld 79"/>
          <p:cNvSpPr txBox="1"/>
          <p:nvPr/>
        </p:nvSpPr>
        <p:spPr>
          <a:xfrm rot="10800000">
            <a:off x="5969320" y="5893187"/>
            <a:ext cx="115069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dirty="0">
                <a:solidFill>
                  <a:srgbClr val="FF0000"/>
                </a:solidFill>
                <a:latin typeface="+mn-lt"/>
              </a:rPr>
              <a:t>8</a:t>
            </a:r>
            <a:endParaRPr lang="de-DE" sz="1200" dirty="0" smtClean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289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A3F314D4-8347-0A44-9B98-FC65FCD93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4D2CFB6-7CC5-ED40-B5A8-D27DCE25FC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4A3DBCD-9D4E-E74D-8613-7BEB040045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FC0FE179-C1FA-8448-8C1E-F06715F9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Bonusaufgabe: Multi-client Web Anwendung</a:t>
            </a:r>
          </a:p>
        </p:txBody>
      </p:sp>
    </p:spTree>
    <p:extLst>
      <p:ext uri="{BB962C8B-B14F-4D97-AF65-F5344CB8AC3E}">
        <p14:creationId xmlns:p14="http://schemas.microsoft.com/office/powerpoint/2010/main" val="50917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711A9C-2D2C-A743-8467-7FA47E42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Das Spiel</a:t>
            </a:r>
          </a:p>
        </p:txBody>
      </p:sp>
    </p:spTree>
    <p:extLst>
      <p:ext uri="{BB962C8B-B14F-4D97-AF65-F5344CB8AC3E}">
        <p14:creationId xmlns:p14="http://schemas.microsoft.com/office/powerpoint/2010/main" val="222159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FEA86AF5-5A0E-0249-8432-40C455D7D6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355901"/>
              </p:ext>
            </p:extLst>
          </p:nvPr>
        </p:nvGraphicFramePr>
        <p:xfrm>
          <a:off x="319088" y="1762125"/>
          <a:ext cx="85090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A5E7A9F-1BEA-2E48-A97C-3403A0F071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BC0146-7F56-B545-B368-BF0E345D52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6991FB72-7A09-044A-8957-34AB9152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Rundenverlauf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7024F37-2CE7-0F44-8E98-9E21E22F9B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088" y="2502472"/>
            <a:ext cx="1436536" cy="14365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B0B5D5A-25A0-0145-ACF3-131A25B3F4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6666" y="2502472"/>
            <a:ext cx="1436536" cy="14365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A4D37768-77A4-BA49-9C04-4FAC6A5B9E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86539" y="2502471"/>
            <a:ext cx="1436537" cy="143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1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26A159BE-8603-374E-BB07-6222FBEAC3B1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Alle Spieler platzieren ihre Wetteinsätze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Mindesteinsatz: $1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Höchsteinsatz: Guthaben des Spielers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Automatischer Übergang in die „</a:t>
            </a:r>
            <a:r>
              <a:rPr lang="de-DE" dirty="0" err="1"/>
              <a:t>Playing</a:t>
            </a:r>
            <a:r>
              <a:rPr lang="de-DE" dirty="0"/>
              <a:t>“-Phase sobald der letzte Teilnehmer seinen Einsatz bestätigt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89CF8BD5-0FA1-1947-A346-CB44BB691362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646613" y="2015331"/>
            <a:ext cx="4181475" cy="41814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3C59CA0-D29A-964E-A17D-D0EC206620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8780D4-31A0-3541-BC64-A159BCFA2C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978057FC-0E31-8B4A-8200-A4CCE90CB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Betting</a:t>
            </a:r>
            <a:r>
              <a:rPr lang="de-DE" dirty="0"/>
              <a:t>“-Phase</a:t>
            </a:r>
          </a:p>
        </p:txBody>
      </p:sp>
    </p:spTree>
    <p:extLst>
      <p:ext uri="{BB962C8B-B14F-4D97-AF65-F5344CB8AC3E}">
        <p14:creationId xmlns:p14="http://schemas.microsoft.com/office/powerpoint/2010/main" val="98264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5E712A0-89C6-1749-8E21-D9F3BB6B856A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Jeder Spieler erhält zwei Karten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Nacheinander verlangen Spieler zusätzliche Karten um Punktewert zu maximieren ohne 21 zu überschreiten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Verschiedene Aktionsmöglichkeiten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i="1" dirty="0"/>
              <a:t>Stand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i="1" dirty="0"/>
              <a:t>Hit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i="1" dirty="0"/>
              <a:t>Double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i="1" dirty="0"/>
              <a:t>Insurance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492BE03A-AD91-954C-8C21-4052AB1217F9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646613" y="2015331"/>
            <a:ext cx="4181475" cy="41814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6F9BFC8-5DAE-8B4C-86DA-FE7532601A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A428A7-3AEA-F342-A965-FEB9672FFA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CD099FCC-DA9E-794A-BDF6-7B689516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Playing</a:t>
            </a:r>
            <a:r>
              <a:rPr lang="de-DE" dirty="0"/>
              <a:t>“-Phase</a:t>
            </a:r>
          </a:p>
        </p:txBody>
      </p:sp>
    </p:spTree>
    <p:extLst>
      <p:ext uri="{BB962C8B-B14F-4D97-AF65-F5344CB8AC3E}">
        <p14:creationId xmlns:p14="http://schemas.microsoft.com/office/powerpoint/2010/main" val="3732881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813B173-4F74-0043-A906-274802207B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42083C5-C4F7-A741-95AB-223C061659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7EBE4B7-0C75-3A4D-962D-799C5CC532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Entscheidungsmöglichkeiten eines einzelnen Spielers als Kontrollfluss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D8805D51-FE9D-E341-B929-3FBA3AA4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Playing</a:t>
            </a:r>
            <a:r>
              <a:rPr lang="de-DE" dirty="0"/>
              <a:t>“-Phase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xmlns="" id="{C4522A1A-6992-8549-B055-EF73C484E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88" y="3378599"/>
            <a:ext cx="8509000" cy="2202651"/>
          </a:xfrm>
        </p:spPr>
      </p:pic>
    </p:spTree>
    <p:extLst>
      <p:ext uri="{BB962C8B-B14F-4D97-AF65-F5344CB8AC3E}">
        <p14:creationId xmlns:p14="http://schemas.microsoft.com/office/powerpoint/2010/main" val="82485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B0A52-FF0B-D145-81A4-4FCD164EDCA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“Dealer stands on soft 17”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Spieler gewinnt falls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Mehr Punkte als der Dealer ohne zu überkaufen (</a:t>
            </a:r>
            <a:r>
              <a:rPr lang="de-DE" i="1" dirty="0" err="1"/>
              <a:t>bust</a:t>
            </a:r>
            <a:r>
              <a:rPr lang="de-DE" dirty="0"/>
              <a:t>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Beliebiger Wert ≤ 21 während Dealer sich überkauft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Sonderfall Black Jack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Unentschieden führt zu </a:t>
            </a:r>
            <a:r>
              <a:rPr lang="de-DE" i="1" dirty="0"/>
              <a:t>push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Andernfalls verliert der Spieler seinen Einsatz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394F3081-E7EF-5446-9709-0C547B0683C1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646613" y="2015331"/>
            <a:ext cx="4181475" cy="41814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E808C73-CA8D-824A-8DAF-108A095BDA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FEFC46-07C2-DF43-BAAE-BB0CCEDEB63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AA719D8-ED24-7444-ACFA-18EEDFBE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„Evaluation“-Phase</a:t>
            </a:r>
          </a:p>
        </p:txBody>
      </p:sp>
    </p:spTree>
    <p:extLst>
      <p:ext uri="{BB962C8B-B14F-4D97-AF65-F5344CB8AC3E}">
        <p14:creationId xmlns:p14="http://schemas.microsoft.com/office/powerpoint/2010/main" val="30087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B41ABBA9-4D22-C347-AC3A-2FFFDF61D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162" y="1595858"/>
            <a:ext cx="8509000" cy="46863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474E887-C363-EE4E-8FE4-A45BA9D94D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2919106-D805-AB44-BD90-978D8F8B57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DF94C69A-69C0-4242-BF45-8C762087B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Redundanzfreiheit durch Vererbung</a:t>
            </a:r>
          </a:p>
        </p:txBody>
      </p:sp>
    </p:spTree>
    <p:extLst>
      <p:ext uri="{BB962C8B-B14F-4D97-AF65-F5344CB8AC3E}">
        <p14:creationId xmlns:p14="http://schemas.microsoft.com/office/powerpoint/2010/main" val="483847008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160104_TUM_Praesentation_p_v1</Template>
  <TotalTime>0</TotalTime>
  <Words>376</Words>
  <Application>Microsoft Macintosh PowerPoint</Application>
  <PresentationFormat>Bildschirmpräsentation (4:3)</PresentationFormat>
  <Paragraphs>131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15</vt:i4>
      </vt:variant>
    </vt:vector>
  </HeadingPairs>
  <TitlesOfParts>
    <vt:vector size="27" baseType="lpstr">
      <vt:lpstr>Calibri</vt:lpstr>
      <vt:lpstr>Courier New</vt:lpstr>
      <vt:lpstr>Menlo</vt:lpstr>
      <vt:lpstr>Symbol</vt:lpstr>
      <vt:lpstr>Wingdings</vt:lpstr>
      <vt:lpstr>Arial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Multi-client Black Jack mit XML Technologien</vt:lpstr>
      <vt:lpstr>Bonusaufgabe: Multi-client Web Anwendung</vt:lpstr>
      <vt:lpstr>Das Spiel</vt:lpstr>
      <vt:lpstr>Rundenverlauf</vt:lpstr>
      <vt:lpstr>„Betting“-Phase</vt:lpstr>
      <vt:lpstr>„Playing“-Phase</vt:lpstr>
      <vt:lpstr>„Playing“-Phase</vt:lpstr>
      <vt:lpstr>„Evaluation“-Phase</vt:lpstr>
      <vt:lpstr>Redundanzfreiheit durch Vererbung</vt:lpstr>
      <vt:lpstr>Redundanzfreiheit durch Vererbung</vt:lpstr>
      <vt:lpstr>Redundanzfreiheit durch Vererbung</vt:lpstr>
      <vt:lpstr>Redundanzfreiheit durch Vererbung</vt:lpstr>
      <vt:lpstr>Redundanzfreiheit durch Vererbung</vt:lpstr>
      <vt:lpstr>Redundanzfreiheit durch Vererbung</vt:lpstr>
      <vt:lpstr>Redundanzfreiheit durch Vererbung</vt:lpstr>
    </vt:vector>
  </TitlesOfParts>
  <Company/>
  <LinksUpToDate>false</LinksUpToDate>
  <SharedDoc>false</SharedDoc>
  <HyperlinkBase/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Multi-client Blackjack with XML Technologies</dc:title>
  <dc:creator>ga87leh</dc:creator>
  <cp:lastModifiedBy>Microsoft Office-Anwender</cp:lastModifiedBy>
  <cp:revision>18</cp:revision>
  <cp:lastPrinted>2015-07-30T14:04:45Z</cp:lastPrinted>
  <dcterms:created xsi:type="dcterms:W3CDTF">2019-08-11T08:39:48Z</dcterms:created>
  <dcterms:modified xsi:type="dcterms:W3CDTF">2019-08-14T09:19:17Z</dcterms:modified>
</cp:coreProperties>
</file>