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38"/>
  </p:notesMasterIdLst>
  <p:handoutMasterIdLst>
    <p:handoutMasterId r:id="rId39"/>
  </p:handoutMasterIdLst>
  <p:sldIdLst>
    <p:sldId id="355" r:id="rId7"/>
    <p:sldId id="357" r:id="rId8"/>
    <p:sldId id="356" r:id="rId9"/>
    <p:sldId id="406" r:id="rId10"/>
    <p:sldId id="404" r:id="rId11"/>
    <p:sldId id="400" r:id="rId12"/>
    <p:sldId id="401" r:id="rId13"/>
    <p:sldId id="407" r:id="rId14"/>
    <p:sldId id="402" r:id="rId15"/>
    <p:sldId id="403" r:id="rId16"/>
    <p:sldId id="398" r:id="rId17"/>
    <p:sldId id="405" r:id="rId18"/>
    <p:sldId id="369" r:id="rId19"/>
    <p:sldId id="370" r:id="rId20"/>
    <p:sldId id="392" r:id="rId21"/>
    <p:sldId id="371" r:id="rId22"/>
    <p:sldId id="372" r:id="rId23"/>
    <p:sldId id="373" r:id="rId24"/>
    <p:sldId id="394" r:id="rId25"/>
    <p:sldId id="375" r:id="rId26"/>
    <p:sldId id="376" r:id="rId27"/>
    <p:sldId id="393" r:id="rId28"/>
    <p:sldId id="391" r:id="rId29"/>
    <p:sldId id="390" r:id="rId30"/>
    <p:sldId id="378" r:id="rId31"/>
    <p:sldId id="377" r:id="rId32"/>
    <p:sldId id="389" r:id="rId33"/>
    <p:sldId id="379" r:id="rId34"/>
    <p:sldId id="395" r:id="rId35"/>
    <p:sldId id="380" r:id="rId36"/>
    <p:sldId id="381" r:id="rId37"/>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20" autoAdjust="0"/>
    <p:restoredTop sz="88272" autoAdjust="0"/>
  </p:normalViewPr>
  <p:slideViewPr>
    <p:cSldViewPr snapToGrid="0">
      <p:cViewPr varScale="1">
        <p:scale>
          <a:sx n="114" d="100"/>
          <a:sy n="114" d="100"/>
        </p:scale>
        <p:origin x="1740" y="102"/>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05"/>
          <c:y val="2.9692476916371611E-3"/>
          <c:w val="0.4620606955380589"/>
          <c:h val="0.84285219742549367"/>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442-C244-89D2-262F246194FE}"/>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442-C244-89D2-262F246194FE}"/>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442-C244-89D2-262F246194FE}"/>
            </c:ext>
          </c:extLst>
        </c:ser>
        <c:dLbls>
          <c:showLegendKey val="0"/>
          <c:showVal val="0"/>
          <c:showCatName val="0"/>
          <c:showSerName val="0"/>
          <c:showPercent val="0"/>
          <c:showBubbleSize val="0"/>
        </c:dLbls>
        <c:gapWidth val="150"/>
        <c:axId val="49980160"/>
        <c:axId val="49981696"/>
      </c:barChart>
      <c:catAx>
        <c:axId val="49980160"/>
        <c:scaling>
          <c:orientation val="maxMin"/>
        </c:scaling>
        <c:delete val="0"/>
        <c:axPos val="l"/>
        <c:numFmt formatCode="General" sourceLinked="0"/>
        <c:majorTickMark val="out"/>
        <c:minorTickMark val="none"/>
        <c:tickLblPos val="nextTo"/>
        <c:spPr>
          <a:ln>
            <a:noFill/>
          </a:ln>
        </c:spPr>
        <c:crossAx val="49981696"/>
        <c:crosses val="autoZero"/>
        <c:auto val="1"/>
        <c:lblAlgn val="ctr"/>
        <c:lblOffset val="100"/>
        <c:noMultiLvlLbl val="0"/>
      </c:catAx>
      <c:valAx>
        <c:axId val="49981696"/>
        <c:scaling>
          <c:orientation val="minMax"/>
        </c:scaling>
        <c:delete val="1"/>
        <c:axPos val="t"/>
        <c:numFmt formatCode="General" sourceLinked="1"/>
        <c:majorTickMark val="out"/>
        <c:minorTickMark val="none"/>
        <c:tickLblPos val="none"/>
        <c:crossAx val="49980160"/>
        <c:crosses val="autoZero"/>
        <c:crossBetween val="between"/>
      </c:valAx>
      <c:spPr>
        <a:noFill/>
        <a:ln w="25400">
          <a:noFill/>
        </a:ln>
      </c:spPr>
    </c:plotArea>
    <c:legend>
      <c:legendPos val="r"/>
      <c:layout>
        <c:manualLayout>
          <c:xMode val="edge"/>
          <c:yMode val="edge"/>
          <c:x val="0.12911754177788201"/>
          <c:y val="0.88845197256189412"/>
          <c:w val="0.63252645439265498"/>
          <c:h val="4.7614212345838999E-2"/>
        </c:manualLayout>
      </c:layout>
      <c:overlay val="0"/>
    </c:legend>
    <c:plotVisOnly val="1"/>
    <c:dispBlanksAs val="gap"/>
    <c:showDLblsOverMax val="0"/>
  </c:chart>
  <c:txPr>
    <a:bodyPr/>
    <a:lstStyle/>
    <a:p>
      <a:pPr>
        <a:defRPr sz="16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64A-BE4E-BE37-093C989B9D1D}"/>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0529792"/>
        <c:crosses val="autoZero"/>
        <c:crossBetween val="between"/>
      </c:valAx>
      <c:spPr>
        <a:noFill/>
        <a:ln>
          <a:noFill/>
        </a:ln>
        <a:effectLst/>
      </c:spPr>
    </c:plotArea>
    <c:legend>
      <c:legendPos val="b"/>
      <c:layout>
        <c:manualLayout>
          <c:xMode val="edge"/>
          <c:yMode val="edge"/>
          <c:x val="0.28357421553649131"/>
          <c:y val="0.94919412095734657"/>
          <c:w val="0.43285156892702098"/>
          <c:h val="5.08058790426528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12/08/2019</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12/08/2019</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9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67589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74797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49448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36426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12353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43525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1.wmf"/><Relationship Id="rId4" Type="http://schemas.openxmlformats.org/officeDocument/2006/relationships/slideLayout" Target="../slideLayouts/slideLayout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1.wmf"/><Relationship Id="rId4" Type="http://schemas.openxmlformats.org/officeDocument/2006/relationships/slideLayout" Target="../slideLayouts/slideLayout14.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‹Nr.›</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Musterverfahren</a:t>
            </a:r>
          </a:p>
          <a:p>
            <a:pPr>
              <a:lnSpc>
                <a:spcPct val="94000"/>
              </a:lnSpc>
              <a:tabLst/>
            </a:pPr>
            <a:r>
              <a:rPr lang="de-DE" sz="800" dirty="0">
                <a:solidFill>
                  <a:schemeClr val="tx2"/>
                </a:solidFill>
                <a:latin typeface="+mn-lt"/>
              </a:rPr>
              <a:t>Fakultät für Mustertechnik</a:t>
            </a:r>
          </a:p>
          <a:p>
            <a:pPr>
              <a:lnSpc>
                <a:spcPct val="94000"/>
              </a:lnSpc>
              <a:tabLst/>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 id="2147483712" r:id="rId2"/>
    <p:sldLayoutId id="2147483713" r:id="rId3"/>
    <p:sldLayoutId id="2147483714" r:id="rId4"/>
    <p:sldLayoutId id="2147483715" r:id="rId5"/>
    <p:sldLayoutId id="2147483716" r:id="rId6"/>
    <p:sldLayoutId id="2147483717" r:id="rId7"/>
    <p:sldLayoutId id="2147483718"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lang="de-DE" dirty="0"/>
              <a:t>Referent</a:t>
            </a:r>
          </a:p>
          <a:p>
            <a:r>
              <a:rPr lang="de-DE" dirty="0"/>
              <a:t>Technische Universität München</a:t>
            </a:r>
          </a:p>
          <a:p>
            <a:r>
              <a:rPr lang="de-DE" dirty="0"/>
              <a:t>Fakultät für Muster</a:t>
            </a:r>
          </a:p>
          <a:p>
            <a:r>
              <a:rPr lang="de-DE" dirty="0"/>
              <a:t>Lehrstuhl für Muster</a:t>
            </a:r>
          </a:p>
          <a:p>
            <a:r>
              <a:rPr lang="de-DE" dirty="0"/>
              <a:t>Ort, Datum (Schreibweise: 00. Januar 2015)</a:t>
            </a:r>
            <a:endParaRPr dirty="0"/>
          </a:p>
        </p:txBody>
      </p:sp>
      <p:sp>
        <p:nvSpPr>
          <p:cNvPr id="7" name="Titel 6"/>
          <p:cNvSpPr>
            <a:spLocks noGrp="1"/>
          </p:cNvSpPr>
          <p:nvPr>
            <p:ph type="title"/>
          </p:nvPr>
        </p:nvSpPr>
        <p:spPr/>
        <p:txBody>
          <a:bodyPr/>
          <a:lstStyle/>
          <a:p>
            <a:endParaRPr lang="de-DE"/>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B7CA37A-7A2C-41B9-B688-25C8CC3A05A6}"/>
              </a:ext>
            </a:extLst>
          </p:cNvPr>
          <p:cNvSpPr>
            <a:spLocks noGrp="1"/>
          </p:cNvSpPr>
          <p:nvPr>
            <p:ph idx="14"/>
          </p:nvPr>
        </p:nvSpPr>
        <p:spPr/>
        <p:txBody>
          <a:bodyPr/>
          <a:lstStyle/>
          <a:p>
            <a:pPr marL="285750" indent="-285750">
              <a:buFont typeface="Arial" panose="020B0604020202020204" pitchFamily="34" charset="0"/>
              <a:buChar char="•"/>
            </a:pPr>
            <a:r>
              <a:rPr lang="de-DE" dirty="0"/>
              <a:t>Extra Feature</a:t>
            </a:r>
          </a:p>
          <a:p>
            <a:pPr marL="285750" indent="-285750">
              <a:buFont typeface="Arial" panose="020B0604020202020204" pitchFamily="34" charset="0"/>
              <a:buChar char="•"/>
            </a:pPr>
            <a:r>
              <a:rPr lang="de-DE" dirty="0"/>
              <a:t>Sinnvoll da Multiplayer über lokales Netzwerk</a:t>
            </a:r>
          </a:p>
          <a:p>
            <a:pPr marL="285750" indent="-285750">
              <a:buFont typeface="Arial" panose="020B0604020202020204" pitchFamily="34" charset="0"/>
              <a:buChar char="•"/>
            </a:pPr>
            <a:r>
              <a:rPr lang="de-DE" dirty="0"/>
              <a:t>Spieler können miteinander kommunizieren</a:t>
            </a:r>
          </a:p>
          <a:p>
            <a:pPr marL="285750" indent="-285750">
              <a:buFont typeface="Arial" panose="020B0604020202020204" pitchFamily="34" charset="0"/>
              <a:buChar char="•"/>
            </a:pPr>
            <a:r>
              <a:rPr lang="de-DE" dirty="0"/>
              <a:t>Information wenn andere Spieler beitreten oder das Spiel verlassen</a:t>
            </a:r>
          </a:p>
        </p:txBody>
      </p:sp>
      <p:sp>
        <p:nvSpPr>
          <p:cNvPr id="3" name="Foliennummernplatzhalter 2">
            <a:extLst>
              <a:ext uri="{FF2B5EF4-FFF2-40B4-BE49-F238E27FC236}">
                <a16:creationId xmlns:a16="http://schemas.microsoft.com/office/drawing/2014/main" id="{AD81C2EF-FD85-4A18-8F03-A0DBBCD700AD}"/>
              </a:ext>
            </a:extLst>
          </p:cNvPr>
          <p:cNvSpPr>
            <a:spLocks noGrp="1"/>
          </p:cNvSpPr>
          <p:nvPr>
            <p:ph type="sldNum" sz="quarter" idx="16"/>
          </p:nvPr>
        </p:nvSpPr>
        <p:spPr/>
        <p:txBody>
          <a:bodyPr/>
          <a:lstStyle/>
          <a:p>
            <a:fld id="{CE58CB1E-F828-4F11-99E0-327109AF9DA4}" type="slidenum">
              <a:rPr lang="de-DE" smtClean="0"/>
              <a:pPr/>
              <a:t>10</a:t>
            </a:fld>
            <a:endParaRPr lang="de-DE" dirty="0"/>
          </a:p>
        </p:txBody>
      </p:sp>
      <p:sp>
        <p:nvSpPr>
          <p:cNvPr id="4" name="Fußzeilenplatzhalter 3">
            <a:extLst>
              <a:ext uri="{FF2B5EF4-FFF2-40B4-BE49-F238E27FC236}">
                <a16:creationId xmlns:a16="http://schemas.microsoft.com/office/drawing/2014/main" id="{E82CB60E-E2AB-41CB-8A71-7BFD43B8921B}"/>
              </a:ext>
            </a:extLst>
          </p:cNvPr>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5" name="Titel 4">
            <a:extLst>
              <a:ext uri="{FF2B5EF4-FFF2-40B4-BE49-F238E27FC236}">
                <a16:creationId xmlns:a16="http://schemas.microsoft.com/office/drawing/2014/main" id="{38CE14CC-717B-4282-83BB-3662A9B1DD62}"/>
              </a:ext>
            </a:extLst>
          </p:cNvPr>
          <p:cNvSpPr>
            <a:spLocks noGrp="1"/>
          </p:cNvSpPr>
          <p:nvPr>
            <p:ph type="title"/>
          </p:nvPr>
        </p:nvSpPr>
        <p:spPr/>
        <p:txBody>
          <a:bodyPr/>
          <a:lstStyle/>
          <a:p>
            <a:r>
              <a:rPr lang="de-DE" dirty="0"/>
              <a:t>Chat &amp; Message</a:t>
            </a:r>
          </a:p>
        </p:txBody>
      </p:sp>
      <p:pic>
        <p:nvPicPr>
          <p:cNvPr id="12" name="Inhaltsplatzhalter 11" descr="Ein Bild, das Screenshot enthält.&#10;&#10;Automatisch generierte Beschreibung">
            <a:extLst>
              <a:ext uri="{FF2B5EF4-FFF2-40B4-BE49-F238E27FC236}">
                <a16:creationId xmlns:a16="http://schemas.microsoft.com/office/drawing/2014/main" id="{44272838-579E-4B01-A5E4-4AD4895C3D24}"/>
              </a:ext>
            </a:extLst>
          </p:cNvPr>
          <p:cNvPicPr>
            <a:picLocks noGrp="1" noChangeAspect="1"/>
          </p:cNvPicPr>
          <p:nvPr>
            <p:ph idx="15"/>
          </p:nvPr>
        </p:nvPicPr>
        <p:blipFill>
          <a:blip r:embed="rId2"/>
          <a:stretch>
            <a:fillRect/>
          </a:stretch>
        </p:blipFill>
        <p:spPr>
          <a:xfrm>
            <a:off x="4860663" y="2677119"/>
            <a:ext cx="3753374" cy="2857899"/>
          </a:xfrm>
        </p:spPr>
      </p:pic>
    </p:spTree>
    <p:extLst>
      <p:ext uri="{BB962C8B-B14F-4D97-AF65-F5344CB8AC3E}">
        <p14:creationId xmlns:p14="http://schemas.microsoft.com/office/powerpoint/2010/main" val="1120331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E523D49-BDC2-429A-8195-E6EC189B30AA}"/>
              </a:ext>
            </a:extLst>
          </p:cNvPr>
          <p:cNvSpPr>
            <a:spLocks noGrp="1"/>
          </p:cNvSpPr>
          <p:nvPr>
            <p:ph idx="1"/>
          </p:nvPr>
        </p:nvSpPr>
        <p:spPr/>
        <p:txBody>
          <a:bodyPr/>
          <a:lstStyle/>
          <a:p>
            <a:pPr marL="285750" indent="-285750">
              <a:buFont typeface="Arial" panose="020B0604020202020204" pitchFamily="34" charset="0"/>
              <a:buChar char="•"/>
            </a:pPr>
            <a:r>
              <a:rPr lang="de-DE" dirty="0" err="1"/>
              <a:t>BaseX</a:t>
            </a:r>
            <a:r>
              <a:rPr lang="de-DE" dirty="0"/>
              <a:t> als Datenbank</a:t>
            </a:r>
          </a:p>
          <a:p>
            <a:pPr marL="285750" indent="-285750">
              <a:buFont typeface="Arial" panose="020B0604020202020204" pitchFamily="34" charset="0"/>
              <a:buChar char="•"/>
            </a:pPr>
            <a:r>
              <a:rPr lang="de-DE" dirty="0" err="1"/>
              <a:t>XQuery</a:t>
            </a:r>
            <a:r>
              <a:rPr lang="de-DE" dirty="0"/>
              <a:t> als funktionale Sprache die </a:t>
            </a:r>
            <a:r>
              <a:rPr lang="de-DE" dirty="0" err="1"/>
              <a:t>Queries</a:t>
            </a:r>
            <a:r>
              <a:rPr lang="de-DE" dirty="0"/>
              <a:t> auf XML Datenbanken ausführt</a:t>
            </a:r>
          </a:p>
          <a:p>
            <a:pPr marL="285750" indent="-285750">
              <a:buFont typeface="Arial" panose="020B0604020202020204" pitchFamily="34" charset="0"/>
              <a:buChar char="•"/>
            </a:pPr>
            <a:r>
              <a:rPr lang="de-DE" dirty="0"/>
              <a:t>Zeichnet sich durch FLOWR-Ausdrücke aus</a:t>
            </a:r>
          </a:p>
          <a:p>
            <a:pPr marL="285750" indent="-285750">
              <a:buFont typeface="Arial" panose="020B0604020202020204" pitchFamily="34" charset="0"/>
              <a:buChar char="•"/>
            </a:pPr>
            <a:r>
              <a:rPr lang="de-DE" dirty="0" err="1"/>
              <a:t>XQuery</a:t>
            </a:r>
            <a:r>
              <a:rPr lang="de-DE" dirty="0"/>
              <a:t> selbst kann nur von Datenbank lesen</a:t>
            </a:r>
          </a:p>
          <a:p>
            <a:pPr marL="285750" indent="-285750">
              <a:buFont typeface="Arial" panose="020B0604020202020204" pitchFamily="34" charset="0"/>
              <a:buChar char="•"/>
            </a:pPr>
            <a:r>
              <a:rPr lang="de-DE" dirty="0"/>
              <a:t>Deswegen </a:t>
            </a:r>
            <a:r>
              <a:rPr lang="de-DE" dirty="0" err="1"/>
              <a:t>XQuery</a:t>
            </a:r>
            <a:r>
              <a:rPr lang="de-DE" dirty="0"/>
              <a:t> Update Facility</a:t>
            </a:r>
          </a:p>
        </p:txBody>
      </p:sp>
      <p:sp>
        <p:nvSpPr>
          <p:cNvPr id="3" name="Foliennummernplatzhalter 2">
            <a:extLst>
              <a:ext uri="{FF2B5EF4-FFF2-40B4-BE49-F238E27FC236}">
                <a16:creationId xmlns:a16="http://schemas.microsoft.com/office/drawing/2014/main" id="{31772658-6DB8-4140-BDD4-05D879326A72}"/>
              </a:ext>
            </a:extLst>
          </p:cNvPr>
          <p:cNvSpPr>
            <a:spLocks noGrp="1"/>
          </p:cNvSpPr>
          <p:nvPr>
            <p:ph type="sldNum" sz="quarter" idx="11"/>
          </p:nvPr>
        </p:nvSpPr>
        <p:spPr/>
        <p:txBody>
          <a:bodyPr/>
          <a:lstStyle/>
          <a:p>
            <a:fld id="{CE58CB1E-F828-4F11-99E0-327109AF9DA4}" type="slidenum">
              <a:rPr lang="de-DE" smtClean="0"/>
              <a:pPr/>
              <a:t>11</a:t>
            </a:fld>
            <a:endParaRPr lang="de-DE" dirty="0"/>
          </a:p>
        </p:txBody>
      </p:sp>
      <p:sp>
        <p:nvSpPr>
          <p:cNvPr id="4" name="Fußzeilenplatzhalter 3">
            <a:extLst>
              <a:ext uri="{FF2B5EF4-FFF2-40B4-BE49-F238E27FC236}">
                <a16:creationId xmlns:a16="http://schemas.microsoft.com/office/drawing/2014/main" id="{0F5FC549-12A2-49EA-94CD-7CA8F667B81C}"/>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Titel 4">
            <a:extLst>
              <a:ext uri="{FF2B5EF4-FFF2-40B4-BE49-F238E27FC236}">
                <a16:creationId xmlns:a16="http://schemas.microsoft.com/office/drawing/2014/main" id="{BBD62AF3-48A3-446F-8E3B-3F9602C3602A}"/>
              </a:ext>
            </a:extLst>
          </p:cNvPr>
          <p:cNvSpPr>
            <a:spLocks noGrp="1"/>
          </p:cNvSpPr>
          <p:nvPr>
            <p:ph type="title"/>
          </p:nvPr>
        </p:nvSpPr>
        <p:spPr/>
        <p:txBody>
          <a:bodyPr/>
          <a:lstStyle/>
          <a:p>
            <a:r>
              <a:rPr lang="de-DE" dirty="0" err="1"/>
              <a:t>Xquery</a:t>
            </a:r>
            <a:r>
              <a:rPr lang="de-DE" dirty="0"/>
              <a:t> &amp; </a:t>
            </a:r>
            <a:r>
              <a:rPr lang="de-DE" dirty="0" err="1"/>
              <a:t>BaseX</a:t>
            </a:r>
            <a:endParaRPr lang="de-DE" dirty="0"/>
          </a:p>
        </p:txBody>
      </p:sp>
    </p:spTree>
    <p:extLst>
      <p:ext uri="{BB962C8B-B14F-4D97-AF65-F5344CB8AC3E}">
        <p14:creationId xmlns:p14="http://schemas.microsoft.com/office/powerpoint/2010/main" val="2621557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BABB6F26-3E11-437C-9364-6A158AE67743}"/>
              </a:ext>
            </a:extLst>
          </p:cNvPr>
          <p:cNvSpPr>
            <a:spLocks noGrp="1"/>
          </p:cNvSpPr>
          <p:nvPr>
            <p:ph idx="14"/>
          </p:nvPr>
        </p:nvSpPr>
        <p:spPr>
          <a:xfrm>
            <a:off x="319090" y="2659310"/>
            <a:ext cx="4180911" cy="3790257"/>
          </a:xfrm>
        </p:spPr>
        <p:txBody>
          <a:bodyPr/>
          <a:lstStyle/>
          <a:p>
            <a:pPr marL="285750" indent="-285750">
              <a:buFont typeface="Arial" panose="020B0604020202020204" pitchFamily="34" charset="0"/>
              <a:buChar char="•"/>
            </a:pPr>
            <a:r>
              <a:rPr lang="de-DE" dirty="0"/>
              <a:t>Keine doppelten </a:t>
            </a:r>
            <a:r>
              <a:rPr lang="de-DE" dirty="0" err="1"/>
              <a:t>replaces</a:t>
            </a:r>
            <a:r>
              <a:rPr lang="de-DE" dirty="0"/>
              <a:t> in einem </a:t>
            </a:r>
            <a:r>
              <a:rPr lang="de-DE" dirty="0" err="1"/>
              <a:t>return</a:t>
            </a:r>
            <a:endParaRPr lang="de-DE" dirty="0"/>
          </a:p>
          <a:p>
            <a:pPr marL="285750" indent="-285750">
              <a:buFont typeface="Arial" panose="020B0604020202020204" pitchFamily="34" charset="0"/>
              <a:buChar char="•"/>
            </a:pPr>
            <a:r>
              <a:rPr lang="de-DE" dirty="0"/>
              <a:t>Letzter </a:t>
            </a:r>
            <a:r>
              <a:rPr lang="de-DE" dirty="0" err="1"/>
              <a:t>spieler</a:t>
            </a:r>
            <a:r>
              <a:rPr lang="de-DE" dirty="0"/>
              <a:t> wählt </a:t>
            </a:r>
            <a:r>
              <a:rPr lang="de-DE" dirty="0" err="1"/>
              <a:t>hit</a:t>
            </a:r>
            <a:r>
              <a:rPr lang="de-DE" dirty="0"/>
              <a:t> und </a:t>
            </a:r>
            <a:r>
              <a:rPr lang="de-DE" dirty="0" err="1"/>
              <a:t>busted</a:t>
            </a:r>
            <a:endParaRPr lang="de-DE" dirty="0"/>
          </a:p>
          <a:p>
            <a:pPr marL="285750" indent="-285750">
              <a:buFont typeface="Arial" panose="020B0604020202020204" pitchFamily="34" charset="0"/>
              <a:buChar char="•"/>
            </a:pPr>
            <a:r>
              <a:rPr lang="de-DE" dirty="0"/>
              <a:t>Dealer zieht im selben Zug</a:t>
            </a:r>
          </a:p>
          <a:p>
            <a:pPr marL="285750" indent="-285750">
              <a:buFont typeface="Arial" panose="020B0604020202020204" pitchFamily="34" charset="0"/>
              <a:buChar char="•"/>
            </a:pPr>
            <a:r>
              <a:rPr lang="de-DE" dirty="0"/>
              <a:t>Lösung: Dealer zieht bevor den Spielern</a:t>
            </a:r>
          </a:p>
          <a:p>
            <a:endParaRPr lang="de-DE" dirty="0"/>
          </a:p>
        </p:txBody>
      </p:sp>
      <p:sp>
        <p:nvSpPr>
          <p:cNvPr id="7" name="Inhaltsplatzhalter 6">
            <a:extLst>
              <a:ext uri="{FF2B5EF4-FFF2-40B4-BE49-F238E27FC236}">
                <a16:creationId xmlns:a16="http://schemas.microsoft.com/office/drawing/2014/main" id="{E38FA5CA-A50F-4A7A-8D5A-E4755333CAE4}"/>
              </a:ext>
            </a:extLst>
          </p:cNvPr>
          <p:cNvSpPr>
            <a:spLocks noGrp="1"/>
          </p:cNvSpPr>
          <p:nvPr>
            <p:ph idx="15"/>
          </p:nvPr>
        </p:nvSpPr>
        <p:spPr>
          <a:xfrm>
            <a:off x="4644001" y="2659310"/>
            <a:ext cx="4184087" cy="3790258"/>
          </a:xfrm>
        </p:spPr>
        <p:txBody>
          <a:bodyPr/>
          <a:lstStyle/>
          <a:p>
            <a:pPr marL="285750" indent="-285750">
              <a:buFont typeface="Arial" panose="020B0604020202020204" pitchFamily="34" charset="0"/>
              <a:buChar char="•"/>
            </a:pPr>
            <a:r>
              <a:rPr lang="de-DE" dirty="0"/>
              <a:t>Updates von Elementen erst nach dem kompletten ausführen eines </a:t>
            </a:r>
            <a:r>
              <a:rPr lang="de-DE" dirty="0" err="1"/>
              <a:t>return</a:t>
            </a:r>
            <a:r>
              <a:rPr lang="de-DE" dirty="0"/>
              <a:t> </a:t>
            </a:r>
            <a:r>
              <a:rPr lang="de-DE" dirty="0" err="1"/>
              <a:t>statement</a:t>
            </a:r>
            <a:r>
              <a:rPr lang="de-DE" dirty="0"/>
              <a:t> in der Datenbank</a:t>
            </a:r>
          </a:p>
          <a:p>
            <a:pPr marL="285750" indent="-285750">
              <a:buFont typeface="Arial" panose="020B0604020202020204" pitchFamily="34" charset="0"/>
              <a:buChar char="•"/>
            </a:pPr>
            <a:r>
              <a:rPr lang="de-DE" dirty="0"/>
              <a:t>Letzter Spieler </a:t>
            </a:r>
            <a:r>
              <a:rPr lang="de-DE" dirty="0" err="1"/>
              <a:t>doubled</a:t>
            </a:r>
            <a:r>
              <a:rPr lang="de-DE" dirty="0"/>
              <a:t> oder </a:t>
            </a:r>
            <a:r>
              <a:rPr lang="de-DE" dirty="0" err="1"/>
              <a:t>busted</a:t>
            </a:r>
            <a:endParaRPr lang="de-DE" dirty="0"/>
          </a:p>
          <a:p>
            <a:pPr marL="285750" indent="-285750">
              <a:buFont typeface="Arial" panose="020B0604020202020204" pitchFamily="34" charset="0"/>
              <a:buChar char="•"/>
            </a:pPr>
            <a:r>
              <a:rPr lang="de-DE" dirty="0"/>
              <a:t>Seine Hand noch nicht aktualisiert aber </a:t>
            </a:r>
            <a:r>
              <a:rPr lang="de-DE" dirty="0" err="1"/>
              <a:t>evaluate</a:t>
            </a:r>
            <a:r>
              <a:rPr lang="de-DE" dirty="0"/>
              <a:t> wird schon aufgerufen</a:t>
            </a:r>
          </a:p>
          <a:p>
            <a:pPr marL="285750" indent="-285750">
              <a:buFont typeface="Arial" panose="020B0604020202020204" pitchFamily="34" charset="0"/>
              <a:buChar char="•"/>
            </a:pPr>
            <a:r>
              <a:rPr lang="de-DE" dirty="0"/>
              <a:t>Lösung: Beim Aufrufen von </a:t>
            </a:r>
            <a:r>
              <a:rPr lang="de-DE" dirty="0" err="1"/>
              <a:t>evaluate</a:t>
            </a:r>
            <a:r>
              <a:rPr lang="de-DE" dirty="0"/>
              <a:t> mitteilen was die letzte Aktion war und in </a:t>
            </a:r>
            <a:r>
              <a:rPr lang="de-DE" dirty="0" err="1"/>
              <a:t>evaluate</a:t>
            </a:r>
            <a:r>
              <a:rPr lang="de-DE" dirty="0"/>
              <a:t> beachten</a:t>
            </a:r>
          </a:p>
          <a:p>
            <a:pPr marL="285750" indent="-285750">
              <a:buFont typeface="Arial" panose="020B0604020202020204" pitchFamily="34" charset="0"/>
              <a:buChar char="•"/>
            </a:pPr>
            <a:endParaRPr lang="de-DE" dirty="0"/>
          </a:p>
        </p:txBody>
      </p:sp>
      <p:sp>
        <p:nvSpPr>
          <p:cNvPr id="3" name="Foliennummernplatzhalter 2">
            <a:extLst>
              <a:ext uri="{FF2B5EF4-FFF2-40B4-BE49-F238E27FC236}">
                <a16:creationId xmlns:a16="http://schemas.microsoft.com/office/drawing/2014/main" id="{53BD56A1-3671-4214-B9B1-D1396FC17C8B}"/>
              </a:ext>
            </a:extLst>
          </p:cNvPr>
          <p:cNvSpPr>
            <a:spLocks noGrp="1"/>
          </p:cNvSpPr>
          <p:nvPr>
            <p:ph type="sldNum" sz="quarter" idx="16"/>
          </p:nvPr>
        </p:nvSpPr>
        <p:spPr/>
        <p:txBody>
          <a:bodyPr/>
          <a:lstStyle/>
          <a:p>
            <a:fld id="{CE58CB1E-F828-4F11-99E0-327109AF9DA4}" type="slidenum">
              <a:rPr lang="de-DE" smtClean="0"/>
              <a:pPr/>
              <a:t>12</a:t>
            </a:fld>
            <a:endParaRPr lang="de-DE" dirty="0"/>
          </a:p>
        </p:txBody>
      </p:sp>
      <p:sp>
        <p:nvSpPr>
          <p:cNvPr id="4" name="Fußzeilenplatzhalter 3">
            <a:extLst>
              <a:ext uri="{FF2B5EF4-FFF2-40B4-BE49-F238E27FC236}">
                <a16:creationId xmlns:a16="http://schemas.microsoft.com/office/drawing/2014/main" id="{C56C636A-F879-429E-9888-BCDD840DB93B}"/>
              </a:ext>
            </a:extLst>
          </p:cNvPr>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5" name="Titel 4">
            <a:extLst>
              <a:ext uri="{FF2B5EF4-FFF2-40B4-BE49-F238E27FC236}">
                <a16:creationId xmlns:a16="http://schemas.microsoft.com/office/drawing/2014/main" id="{5329FADE-F83D-4549-B9ED-F031FFA9B2D1}"/>
              </a:ext>
            </a:extLst>
          </p:cNvPr>
          <p:cNvSpPr>
            <a:spLocks noGrp="1"/>
          </p:cNvSpPr>
          <p:nvPr>
            <p:ph type="title"/>
          </p:nvPr>
        </p:nvSpPr>
        <p:spPr/>
        <p:txBody>
          <a:bodyPr/>
          <a:lstStyle/>
          <a:p>
            <a:r>
              <a:rPr lang="de-DE" dirty="0" err="1"/>
              <a:t>XQuery</a:t>
            </a:r>
            <a:r>
              <a:rPr lang="de-DE" dirty="0"/>
              <a:t> Update Facility</a:t>
            </a:r>
          </a:p>
        </p:txBody>
      </p:sp>
      <p:sp>
        <p:nvSpPr>
          <p:cNvPr id="9" name="Textfeld 8">
            <a:extLst>
              <a:ext uri="{FF2B5EF4-FFF2-40B4-BE49-F238E27FC236}">
                <a16:creationId xmlns:a16="http://schemas.microsoft.com/office/drawing/2014/main" id="{847C34C0-8C57-46B9-A708-10ED106F9623}"/>
              </a:ext>
            </a:extLst>
          </p:cNvPr>
          <p:cNvSpPr txBox="1"/>
          <p:nvPr/>
        </p:nvSpPr>
        <p:spPr>
          <a:xfrm>
            <a:off x="595618" y="1652631"/>
            <a:ext cx="5958362" cy="537968"/>
          </a:xfrm>
          <a:prstGeom prst="rect">
            <a:avLst/>
          </a:prstGeom>
          <a:noFill/>
        </p:spPr>
        <p:txBody>
          <a:bodyPr wrap="none" lIns="0" tIns="0" rIns="0" bIns="0" rtlCol="0">
            <a:spAutoFit/>
          </a:bodyPr>
          <a:lstStyle/>
          <a:p>
            <a:pPr>
              <a:lnSpc>
                <a:spcPct val="114000"/>
              </a:lnSpc>
            </a:pPr>
            <a:r>
              <a:rPr lang="de-DE" sz="1600" dirty="0">
                <a:latin typeface="+mn-lt"/>
              </a:rPr>
              <a:t>Ziel: angenehmes Spielgefühl mit wenig User </a:t>
            </a:r>
            <a:r>
              <a:rPr lang="de-DE" sz="1600" dirty="0" err="1">
                <a:latin typeface="+mn-lt"/>
              </a:rPr>
              <a:t>input</a:t>
            </a:r>
            <a:r>
              <a:rPr lang="de-DE" sz="1600" dirty="0">
                <a:latin typeface="+mn-lt"/>
              </a:rPr>
              <a:t> -&gt;</a:t>
            </a:r>
          </a:p>
          <a:p>
            <a:pPr>
              <a:lnSpc>
                <a:spcPct val="114000"/>
              </a:lnSpc>
            </a:pPr>
            <a:r>
              <a:rPr lang="de-DE" sz="1600" dirty="0" err="1">
                <a:latin typeface="+mn-lt"/>
              </a:rPr>
              <a:t>Bust</a:t>
            </a:r>
            <a:r>
              <a:rPr lang="de-DE" sz="1600" dirty="0">
                <a:latin typeface="+mn-lt"/>
              </a:rPr>
              <a:t> und Double beenden automatisch den Spielzug des Spielers</a:t>
            </a:r>
          </a:p>
        </p:txBody>
      </p:sp>
    </p:spTree>
    <p:extLst>
      <p:ext uri="{BB962C8B-B14F-4D97-AF65-F5344CB8AC3E}">
        <p14:creationId xmlns:p14="http://schemas.microsoft.com/office/powerpoint/2010/main" val="3888416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err="1"/>
              <a:t>Dieser</a:t>
            </a:r>
            <a:r>
              <a:rPr dirty="0"/>
              <a:t> Folienmaster gilt bei offiziellen Präsentationen im Rahmen der TUM.</a:t>
            </a:r>
            <a:br>
              <a:rPr dirty="0"/>
            </a:br>
            <a:r>
              <a:rPr dirty="0"/>
              <a:t>Es ist darauf zu achten, dass wir uns in einem durchgängigen Layout </a:t>
            </a:r>
            <a:r>
              <a:rPr dirty="0" err="1"/>
              <a:t>präsentieren</a:t>
            </a:r>
            <a:r>
              <a:rPr dirty="0"/>
              <a:t>.</a:t>
            </a:r>
          </a:p>
          <a:p>
            <a:r>
              <a:rPr lang="de-DE" dirty="0"/>
              <a:t>Abweichungen vom vorgegebenen Layout bitte auf ein Minimum reduzieren.</a:t>
            </a:r>
          </a:p>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13</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Gültigkeit der Masterfolien</a:t>
            </a:r>
            <a:endParaRPr lang="de-DE" sz="3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14</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Grundlage der Masterfolien</a:t>
            </a:r>
            <a:endParaRPr lang="de-DE" sz="3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15</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xfrm>
            <a:off x="319090" y="994334"/>
            <a:ext cx="8508999" cy="820738"/>
          </a:xfrm>
          <a:prstGeom prst="rect">
            <a:avLst/>
          </a:prstGeom>
        </p:spPr>
        <p:txBody>
          <a:bodyPr/>
          <a:lstStyle/>
          <a:p>
            <a:r>
              <a:rPr lang="de-DE" dirty="0"/>
              <a:t>Hier steht eine Überschrift</a:t>
            </a:r>
            <a:br>
              <a:rPr lang="de-DE" dirty="0"/>
            </a:br>
            <a:r>
              <a:rPr lang="de-DE" dirty="0"/>
              <a:t>max. 2-zeilig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p>
          <a:p>
            <a:endParaRPr dirty="0"/>
          </a:p>
          <a:p>
            <a:r>
              <a:rPr dirty="0" err="1"/>
              <a:t>Schriftart</a:t>
            </a:r>
            <a:r>
              <a:rPr dirty="0"/>
              <a:t>: Arial</a:t>
            </a:r>
          </a:p>
          <a:p>
            <a:endParaRPr dirty="0"/>
          </a:p>
          <a:p>
            <a:r>
              <a:rPr dirty="0" err="1"/>
              <a:t>Schriftgr</a:t>
            </a:r>
            <a:r>
              <a:rPr lang="de-DE" dirty="0" err="1"/>
              <a:t>ößen</a:t>
            </a:r>
            <a:r>
              <a:rPr dirty="0"/>
              <a:t>:</a:t>
            </a:r>
            <a:r>
              <a:rPr lang="de-DE" dirty="0"/>
              <a:t>30 | 22 | 16 | 12</a:t>
            </a:r>
            <a:endParaRPr dirty="0"/>
          </a:p>
          <a:p>
            <a:endParaRPr dirty="0"/>
          </a:p>
          <a:p>
            <a:r>
              <a:rPr dirty="0" err="1"/>
              <a:t>Zeilenabstand</a:t>
            </a:r>
            <a:r>
              <a:rPr dirty="0"/>
              <a:t>: 1,15mm</a:t>
            </a:r>
          </a:p>
          <a:p>
            <a:endParaRPr dirty="0"/>
          </a:p>
          <a:p>
            <a:r>
              <a:rPr dirty="0"/>
              <a:t>Die Einstellungen sind in den Textfeldern und Textfeldvorlagen dieses ppt-Masters als Standard eingestellt. Bei Diagrammen und Tabellen muss die Schriftgröße ggf. angepasst werden.</a:t>
            </a:r>
            <a:r>
              <a:rPr lang="de-DE" dirty="0"/>
              <a:t> Für Auszeichnungen im Fließtext kann auch </a:t>
            </a:r>
            <a:r>
              <a:rPr lang="de-DE" b="1" dirty="0"/>
              <a:t>fett </a:t>
            </a:r>
            <a:r>
              <a:rPr lang="de-DE" dirty="0"/>
              <a:t>markiert werden.</a:t>
            </a:r>
            <a:endParaRPr dirty="0"/>
          </a:p>
          <a:p>
            <a:r>
              <a:rPr dirty="0"/>
              <a:t>Bei großer Distanz bzw. </a:t>
            </a:r>
            <a:r>
              <a:rPr dirty="0" err="1"/>
              <a:t>kleinem</a:t>
            </a:r>
            <a:r>
              <a:rPr dirty="0"/>
              <a:t> </a:t>
            </a:r>
            <a:r>
              <a:rPr dirty="0" err="1"/>
              <a:t>Präsentationsmedium</a:t>
            </a:r>
            <a:r>
              <a:rPr dirty="0"/>
              <a:t> kann der Schriftgrad notfalls proportional erhöht werden.</a:t>
            </a: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16</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Schrift</a:t>
            </a:r>
            <a:endParaRPr lang="de-DE" sz="3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a:p>
          <a:p>
            <a:r>
              <a:rPr dirty="0"/>
              <a:t>Zuerst mit </a:t>
            </a:r>
            <a:r>
              <a:rPr lang="de-DE" dirty="0"/>
              <a:t>den Primärfarben </a:t>
            </a:r>
            <a:r>
              <a:rPr dirty="0"/>
              <a:t>arbeiten</a:t>
            </a:r>
            <a:r>
              <a:rPr lang="de-DE" dirty="0"/>
              <a:t>.</a:t>
            </a:r>
          </a:p>
          <a:p>
            <a:endParaRPr lang="de-DE" dirty="0"/>
          </a:p>
          <a:p>
            <a:endParaRPr lang="de-DE" dirty="0"/>
          </a:p>
          <a:p>
            <a:r>
              <a:rPr dirty="0"/>
              <a:t>Für z.B. komplexe Diagramme stehen noch</a:t>
            </a:r>
            <a:r>
              <a:rPr lang="de-DE" dirty="0"/>
              <a:t>Sekundärfarben </a:t>
            </a:r>
            <a:r>
              <a:rPr dirty="0"/>
              <a:t>zur Verfügung.</a:t>
            </a:r>
          </a:p>
          <a:p>
            <a:endParaRPr dirty="0"/>
          </a:p>
          <a:p>
            <a:endParaRPr dirty="0"/>
          </a:p>
          <a:p>
            <a:r>
              <a:rPr lang="de-DE" dirty="0"/>
              <a:t>Gering im Einsatz sind die Akzentfarben.</a:t>
            </a:r>
            <a:endParaRPr dirty="0"/>
          </a:p>
          <a:p>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17</a:t>
            </a:fld>
            <a:endParaRPr lang="de-DE" dirty="0"/>
          </a:p>
        </p:txBody>
      </p:sp>
      <p:sp>
        <p:nvSpPr>
          <p:cNvPr id="1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Kurze und knappe Texte, Fließtexte linksbündig, kein Blocksatz</a:t>
            </a:r>
          </a:p>
          <a:p>
            <a:endParaRPr/>
          </a:p>
          <a:p>
            <a:r>
              <a:t>Beispiel:</a:t>
            </a:r>
          </a:p>
          <a:p>
            <a:r>
              <a:t>Tem soluptam, nisi as verum ereprehendam at acculpa quidisq uissit volupta tusdant utem as etur, odi odis es doluptiae dem nimaion con nossinctenis pora quam voloria consenimus blabore everfer epeliquo maio etur.</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18</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dirty="0"/>
              <a:t>Texte</a:t>
            </a:r>
            <a:endParaRPr lang="de-D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a:t>Bei kleinen Aufzählungen auf Aufzählungszeichen verzichten und ggf. zusätzliche Leerzeile</a:t>
            </a:r>
          </a:p>
          <a:p>
            <a:r>
              <a:rPr lang="de-DE"/>
              <a:t>Nur die wesentlichen Punkte nennen und Themen auf verschiedene Seiten splitten.</a:t>
            </a:r>
          </a:p>
          <a:p>
            <a:endParaRPr lang="de-DE"/>
          </a:p>
          <a:p>
            <a:r>
              <a:rPr lang="de-DE"/>
              <a:t>Punkt 1</a:t>
            </a:r>
          </a:p>
          <a:p>
            <a:endParaRPr lang="de-DE"/>
          </a:p>
          <a:p>
            <a:r>
              <a:rPr lang="de-DE"/>
              <a:t>Punkt 2</a:t>
            </a:r>
          </a:p>
          <a:p>
            <a:endParaRPr lang="de-DE"/>
          </a:p>
          <a:p>
            <a:r>
              <a:rPr lang="de-DE"/>
              <a:t>Wenn Unterpunkte in einer Aufzählung nötig sind ist ein Einrücken mit – möglich</a:t>
            </a:r>
          </a:p>
          <a:p>
            <a:pPr lvl="1"/>
            <a:r>
              <a:rPr lang="de-DE"/>
              <a:t>Unterpunkt 1</a:t>
            </a:r>
          </a:p>
          <a:p>
            <a:pPr lvl="2"/>
            <a:r>
              <a:rPr lang="de-DE"/>
              <a:t>Unterpunkt 1</a:t>
            </a:r>
          </a:p>
          <a:p>
            <a:pPr lvl="2"/>
            <a:r>
              <a:rPr lang="de-DE"/>
              <a:t>Unterpunkt 2</a:t>
            </a:r>
          </a:p>
          <a:p>
            <a:endParaRPr lang="de-DE"/>
          </a:p>
          <a:p>
            <a:r>
              <a:rPr lang="de-DE"/>
              <a:t>Bei größeren Listen die Standardeinstellung • verwenden</a:t>
            </a:r>
          </a:p>
          <a:p>
            <a:pPr lvl="1"/>
            <a:r>
              <a:rPr lang="de-DE"/>
              <a:t>Unterpunkt 1</a:t>
            </a:r>
          </a:p>
          <a:p>
            <a:pPr lvl="1"/>
            <a:r>
              <a:rPr lang="de-DE"/>
              <a:t>Unterpunkt 2</a:t>
            </a:r>
          </a:p>
          <a:p>
            <a:pPr lvl="1"/>
            <a:r>
              <a:rPr lang="de-DE"/>
              <a:t>Unterpunkt 3</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19</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Aufzählung</a:t>
            </a:r>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dirty="0"/>
              <a:t>Dr. rer. nat. Erika Mustermann</a:t>
            </a:r>
          </a:p>
          <a:p>
            <a:r>
              <a:rPr dirty="0"/>
              <a:t>München, 27. März 2015</a:t>
            </a:r>
          </a:p>
        </p:txBody>
      </p:sp>
      <p:sp>
        <p:nvSpPr>
          <p:cNvPr id="7" name="Titel 6"/>
          <p:cNvSpPr>
            <a:spLocks noGrp="1"/>
          </p:cNvSpPr>
          <p:nvPr>
            <p:ph type="title"/>
          </p:nvPr>
        </p:nvSpPr>
        <p:spPr/>
        <p:txBody>
          <a:bodyPr/>
          <a:lstStyle/>
          <a:p>
            <a:endParaRPr lang="de-D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schlichte Darstellung von Informationen</a:t>
            </a:r>
          </a:p>
          <a:p>
            <a:endParaRPr/>
          </a:p>
          <a:p>
            <a:r>
              <a:t>reduzierte Farben</a:t>
            </a:r>
          </a:p>
          <a:p>
            <a:endParaRPr/>
          </a:p>
          <a:p>
            <a:r>
              <a:t>Rahmen und Überlagerungen nach Möglichkeit vermeiden</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20</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a:t>Bilder - Allgemein</a:t>
            </a:r>
            <a:endParaRPr lang="de-DE" sz="3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21</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Überschrift 2</a:t>
            </a:r>
          </a:p>
          <a:p>
            <a:r>
              <a:rPr lang="de-DE" dirty="0"/>
              <a:t>Hier steht ein einleitender oder beschreibender Fließtext und nach Wunsch eine Aufzählung</a:t>
            </a:r>
          </a:p>
          <a:p>
            <a:endParaRPr lang="de-DE" dirty="0"/>
          </a:p>
          <a:p>
            <a:r>
              <a:rPr lang="de-DE" dirty="0"/>
              <a:t>Punkt 1</a:t>
            </a:r>
          </a:p>
          <a:p>
            <a:endParaRPr lang="de-DE" dirty="0"/>
          </a:p>
          <a:p>
            <a:r>
              <a:rPr lang="de-DE" dirty="0"/>
              <a:t>Punkt 2</a:t>
            </a:r>
          </a:p>
          <a:p>
            <a:endParaRPr lang="de-DE" dirty="0"/>
          </a:p>
          <a:p>
            <a:r>
              <a:rPr lang="de-DE" dirty="0"/>
              <a:t>Punkt 3</a:t>
            </a:r>
          </a:p>
          <a:p>
            <a:endParaRPr lang="de-DE" dirty="0"/>
          </a:p>
          <a:p>
            <a:r>
              <a:rPr lang="de-DE" dirty="0"/>
              <a:t>Punkt 4</a:t>
            </a:r>
          </a:p>
          <a:p>
            <a:endParaRPr lang="de-DE" dirty="0"/>
          </a:p>
          <a:p>
            <a:endParaRPr lang="de-DE" dirty="0"/>
          </a:p>
        </p:txBody>
      </p:sp>
      <p:sp>
        <p:nvSpPr>
          <p:cNvPr id="18" name="Inhaltsplatzhalter 17"/>
          <p:cNvSpPr>
            <a:spLocks noGrp="1"/>
          </p:cNvSpPr>
          <p:nvPr>
            <p:ph idx="15"/>
          </p:nvPr>
        </p:nvSpPr>
        <p:spPr/>
        <p:txBody>
          <a:bodyPr/>
          <a:lstStyle/>
          <a:p>
            <a:endParaRPr lang="de-DE"/>
          </a:p>
        </p:txBody>
      </p:sp>
      <p:sp>
        <p:nvSpPr>
          <p:cNvPr id="5" name="Foliennummernplatzhalter 4"/>
          <p:cNvSpPr>
            <a:spLocks noGrp="1"/>
          </p:cNvSpPr>
          <p:nvPr>
            <p:ph type="sldNum" sz="quarter" idx="16"/>
          </p:nvPr>
        </p:nvSpPr>
        <p:spPr/>
        <p:txBody>
          <a:bodyPr/>
          <a:lstStyle/>
          <a:p>
            <a:fld id="{CE58CB1E-F828-4F11-99E0-327109AF9DA4}" type="slidenum">
              <a:rPr lang="de-DE" smtClean="0"/>
              <a:pPr/>
              <a:t>22</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5" name="Foliennummernplatzhalter 4"/>
          <p:cNvSpPr>
            <a:spLocks noGrp="1"/>
          </p:cNvSpPr>
          <p:nvPr>
            <p:ph type="sldNum" sz="quarter" idx="11"/>
          </p:nvPr>
        </p:nvSpPr>
        <p:spPr/>
        <p:txBody>
          <a:bodyPr/>
          <a:lstStyle/>
          <a:p>
            <a:fld id="{CE58CB1E-F828-4F11-99E0-327109AF9DA4}" type="slidenum">
              <a:rPr lang="de-DE" smtClean="0"/>
              <a:pPr/>
              <a:t>23</a:t>
            </a:fld>
            <a:endParaRPr lang="de-DE" dirty="0"/>
          </a:p>
        </p:txBody>
      </p:sp>
      <p:sp>
        <p:nvSpPr>
          <p:cNvPr id="8"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24</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17" name="Bildplatzhalter 16"/>
          <p:cNvSpPr>
            <a:spLocks noGrp="1"/>
          </p:cNvSpPr>
          <p:nvPr>
            <p:ph type="pic" sz="quarter" idx="17"/>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Weißer bzw. transparenter Hintergrund</a:t>
            </a:r>
            <a:br>
              <a:rPr lang="de-DE"/>
            </a:br>
            <a:r>
              <a:rPr lang="de-DE"/>
              <a:t>mit genug Freiraum anordnen</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25</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18" name="Bildplatzhalter 17"/>
          <p:cNvSpPr>
            <a:spLocks noGrp="1"/>
          </p:cNvSpPr>
          <p:nvPr>
            <p:ph type="pic" sz="quarter" idx="17"/>
          </p:nvPr>
        </p:nvSpPr>
        <p:spPr/>
      </p:sp>
      <p:sp>
        <p:nvSpPr>
          <p:cNvPr id="4" name="Titel 3"/>
          <p:cNvSpPr>
            <a:spLocks noGrp="1"/>
          </p:cNvSpPr>
          <p:nvPr>
            <p:ph type="title"/>
          </p:nvPr>
        </p:nvSpPr>
        <p:spPr/>
        <p:txBody>
          <a:bodyPr/>
          <a:lstStyle/>
          <a:p>
            <a:r>
              <a:rPr lang="de-DE"/>
              <a:t>Nicht formatfüllende Bilder</a:t>
            </a:r>
            <a:endParaRPr lang="de-D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sp>
      <p:sp>
        <p:nvSpPr>
          <p:cNvPr id="4" name="Foliennummernplatzhalter 3"/>
          <p:cNvSpPr>
            <a:spLocks noGrp="1"/>
          </p:cNvSpPr>
          <p:nvPr>
            <p:ph type="sldNum" sz="quarter" idx="15"/>
          </p:nvPr>
        </p:nvSpPr>
        <p:spPr/>
        <p:txBody>
          <a:bodyPr/>
          <a:lstStyle/>
          <a:p>
            <a:fld id="{CE58CB1E-F828-4F11-99E0-327109AF9DA4}" type="slidenum">
              <a:rPr lang="de-DE" smtClean="0"/>
              <a:pPr/>
              <a:t>26</a:t>
            </a:fld>
            <a:endParaRPr lang="de-DE" dirty="0"/>
          </a:p>
        </p:txBody>
      </p:sp>
      <p:sp>
        <p:nvSpPr>
          <p:cNvPr id="5"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Bilder Format füllend - maximale Bildgröße</a:t>
            </a:r>
            <a:endParaRPr lang="de-DE"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a:t>Alternativ mit formatfüllendem Hintergrund: 5 % schwarz</a:t>
            </a:r>
          </a:p>
          <a:p>
            <a:r>
              <a:rPr lang="de-DE"/>
              <a:t>Beschriftungen können zusätzlich neben den Bildern angebracht werden</a:t>
            </a:r>
          </a:p>
        </p:txBody>
      </p:sp>
      <p:sp>
        <p:nvSpPr>
          <p:cNvPr id="4" name="Foliennummernplatzhalter 3"/>
          <p:cNvSpPr>
            <a:spLocks noGrp="1"/>
          </p:cNvSpPr>
          <p:nvPr>
            <p:ph type="sldNum" sz="quarter" idx="15"/>
          </p:nvPr>
        </p:nvSpPr>
        <p:spPr/>
        <p:txBody>
          <a:bodyPr/>
          <a:lstStyle/>
          <a:p>
            <a:fld id="{CE58CB1E-F828-4F11-99E0-327109AF9DA4}" type="slidenum">
              <a:rPr lang="de-DE" smtClean="0"/>
              <a:pPr/>
              <a:t>27</a:t>
            </a:fld>
            <a:endParaRPr lang="de-DE" dirty="0"/>
          </a:p>
        </p:txBody>
      </p:sp>
      <p:sp>
        <p:nvSpPr>
          <p:cNvPr id="11"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21" name="Bildplatzhalter 20"/>
          <p:cNvSpPr>
            <a:spLocks noGrp="1"/>
          </p:cNvSpPr>
          <p:nvPr>
            <p:ph type="pic" sz="quarter" idx="14"/>
          </p:nvPr>
        </p:nvSpPr>
        <p:spPr/>
      </p:sp>
      <p:sp>
        <p:nvSpPr>
          <p:cNvPr id="3" name="Titel 2"/>
          <p:cNvSpPr>
            <a:spLocks noGrp="1"/>
          </p:cNvSpPr>
          <p:nvPr>
            <p:ph type="title"/>
          </p:nvPr>
        </p:nvSpPr>
        <p:spPr/>
        <p:txBody>
          <a:bodyPr/>
          <a:lstStyle/>
          <a:p>
            <a:r>
              <a:rPr lang="de-DE"/>
              <a:t>Nicht Format füllende Bilder</a:t>
            </a:r>
            <a:endParaRPr lang="de-DE"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28</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ohne Farbe und kein Rand</a:t>
            </a:r>
            <a:br>
              <a:rPr lang="de-DE"/>
            </a:br>
            <a:r>
              <a:rPr lang="de-DE"/>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a:t>Tabelle – Beispiel 1</a:t>
            </a:r>
            <a:endParaRPr lang="de-DE"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54000"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54000"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54000"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54000" marR="0" marT="180000" marB="0" anchor="ct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54000" marR="0" marT="180000" marB="0" anchor="ct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29</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a:t>Tabelle – Beispiel 2</a:t>
            </a:r>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CE58CB1E-F828-4F11-99E0-327109AF9DA4}" type="slidenum">
              <a:rPr lang="de-DE" smtClean="0"/>
              <a:pPr/>
              <a:t>30</a:t>
            </a:fld>
            <a:endParaRPr lang="de-DE" dirty="0"/>
          </a:p>
        </p:txBody>
      </p:sp>
      <p:sp>
        <p:nvSpPr>
          <p:cNvPr id="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sp>
        <p:nvSpPr>
          <p:cNvPr id="4" name="Titel 3"/>
          <p:cNvSpPr>
            <a:spLocks noGrp="1"/>
          </p:cNvSpPr>
          <p:nvPr>
            <p:ph type="title"/>
          </p:nvPr>
        </p:nvSpPr>
        <p:spPr/>
        <p:txBody>
          <a:bodyPr/>
          <a:lstStyle/>
          <a:p>
            <a:r>
              <a:rPr lang="de-DE"/>
              <a:t>Diagramme – Beispiel 1</a:t>
            </a:r>
            <a:endParaRPr lang="de-DE" dirty="0"/>
          </a:p>
        </p:txBody>
      </p:sp>
      <p:graphicFrame>
        <p:nvGraphicFramePr>
          <p:cNvPr id="14" name="Diagramm 13"/>
          <p:cNvGraphicFramePr/>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31</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Diagramme</a:t>
            </a:r>
            <a:endParaRPr lang="de-D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E2F9CE0-CA87-4361-8996-7E3CC459F21C}"/>
              </a:ext>
            </a:extLst>
          </p:cNvPr>
          <p:cNvSpPr>
            <a:spLocks noGrp="1"/>
          </p:cNvSpPr>
          <p:nvPr>
            <p:ph idx="1"/>
          </p:nvPr>
        </p:nvSpPr>
        <p:spPr/>
        <p:txBody>
          <a:bodyPr/>
          <a:lstStyle/>
          <a:p>
            <a:pPr marL="285750" indent="-285750">
              <a:buFont typeface="Arial" panose="020B0604020202020204" pitchFamily="34" charset="0"/>
              <a:buChar char="•"/>
            </a:pPr>
            <a:r>
              <a:rPr lang="de-DE" dirty="0"/>
              <a:t>Aufgabe Daten zu speichern und updaten</a:t>
            </a:r>
          </a:p>
          <a:p>
            <a:pPr marL="285750" indent="-285750">
              <a:buFont typeface="Arial" panose="020B0604020202020204" pitchFamily="34" charset="0"/>
              <a:buChar char="•"/>
            </a:pPr>
            <a:r>
              <a:rPr lang="de-DE" dirty="0"/>
              <a:t>Objekt orientierter Ansatz</a:t>
            </a:r>
          </a:p>
          <a:p>
            <a:pPr marL="285750" indent="-285750">
              <a:buFont typeface="Arial" panose="020B0604020202020204" pitchFamily="34" charset="0"/>
              <a:buChar char="•"/>
            </a:pPr>
            <a:r>
              <a:rPr lang="de-DE" dirty="0"/>
              <a:t>Viele kleine Klassen anstatt wenig große</a:t>
            </a:r>
          </a:p>
          <a:p>
            <a:pPr marL="285750" indent="-285750">
              <a:buFont typeface="Arial" panose="020B0604020202020204" pitchFamily="34" charset="0"/>
              <a:buChar char="•"/>
            </a:pPr>
            <a:r>
              <a:rPr lang="de-DE" dirty="0"/>
              <a:t>Dadurch Struktur des Codes, Lesbarkeit, kein redundanter Code, leichter Erweiterbar</a:t>
            </a:r>
          </a:p>
          <a:p>
            <a:pPr marL="285750" indent="-285750">
              <a:buFont typeface="Arial" panose="020B0604020202020204" pitchFamily="34" charset="0"/>
              <a:buChar char="•"/>
            </a:pPr>
            <a:endParaRPr lang="de-DE" dirty="0"/>
          </a:p>
        </p:txBody>
      </p:sp>
      <p:sp>
        <p:nvSpPr>
          <p:cNvPr id="3" name="Foliennummernplatzhalter 2">
            <a:extLst>
              <a:ext uri="{FF2B5EF4-FFF2-40B4-BE49-F238E27FC236}">
                <a16:creationId xmlns:a16="http://schemas.microsoft.com/office/drawing/2014/main" id="{1AEAEB45-889C-46BC-9870-411B5B1B2119}"/>
              </a:ext>
            </a:extLst>
          </p:cNvPr>
          <p:cNvSpPr>
            <a:spLocks noGrp="1"/>
          </p:cNvSpPr>
          <p:nvPr>
            <p:ph type="sldNum" sz="quarter" idx="11"/>
          </p:nvPr>
        </p:nvSpPr>
        <p:spPr/>
        <p:txBody>
          <a:bodyPr/>
          <a:lstStyle/>
          <a:p>
            <a:fld id="{CE58CB1E-F828-4F11-99E0-327109AF9DA4}" type="slidenum">
              <a:rPr lang="de-DE" smtClean="0"/>
              <a:pPr/>
              <a:t>4</a:t>
            </a:fld>
            <a:endParaRPr lang="de-DE" dirty="0"/>
          </a:p>
        </p:txBody>
      </p:sp>
      <p:sp>
        <p:nvSpPr>
          <p:cNvPr id="4" name="Fußzeilenplatzhalter 3">
            <a:extLst>
              <a:ext uri="{FF2B5EF4-FFF2-40B4-BE49-F238E27FC236}">
                <a16:creationId xmlns:a16="http://schemas.microsoft.com/office/drawing/2014/main" id="{498A48AB-A91F-4BEF-B878-33ED16197A5B}"/>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Titel 4">
            <a:extLst>
              <a:ext uri="{FF2B5EF4-FFF2-40B4-BE49-F238E27FC236}">
                <a16:creationId xmlns:a16="http://schemas.microsoft.com/office/drawing/2014/main" id="{68AC732B-79EC-4A99-92EE-8D17E71F4D13}"/>
              </a:ext>
            </a:extLst>
          </p:cNvPr>
          <p:cNvSpPr>
            <a:spLocks noGrp="1"/>
          </p:cNvSpPr>
          <p:nvPr>
            <p:ph type="title"/>
          </p:nvPr>
        </p:nvSpPr>
        <p:spPr/>
        <p:txBody>
          <a:bodyPr/>
          <a:lstStyle/>
          <a:p>
            <a:r>
              <a:rPr lang="de-DE" dirty="0"/>
              <a:t>Komponenten Model</a:t>
            </a:r>
          </a:p>
        </p:txBody>
      </p:sp>
    </p:spTree>
    <p:extLst>
      <p:ext uri="{BB962C8B-B14F-4D97-AF65-F5344CB8AC3E}">
        <p14:creationId xmlns:p14="http://schemas.microsoft.com/office/powerpoint/2010/main" val="56608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3273F3B6-E5B2-4B8B-9B63-9B0B6CCBCE06}"/>
              </a:ext>
            </a:extLst>
          </p:cNvPr>
          <p:cNvSpPr>
            <a:spLocks noGrp="1"/>
          </p:cNvSpPr>
          <p:nvPr>
            <p:ph type="sldNum" sz="quarter" idx="11"/>
          </p:nvPr>
        </p:nvSpPr>
        <p:spPr/>
        <p:txBody>
          <a:bodyPr/>
          <a:lstStyle/>
          <a:p>
            <a:fld id="{CE58CB1E-F828-4F11-99E0-327109AF9DA4}" type="slidenum">
              <a:rPr lang="de-DE" smtClean="0"/>
              <a:pPr/>
              <a:t>5</a:t>
            </a:fld>
            <a:endParaRPr lang="de-DE" dirty="0"/>
          </a:p>
        </p:txBody>
      </p:sp>
      <p:sp>
        <p:nvSpPr>
          <p:cNvPr id="4" name="Fußzeilenplatzhalter 3">
            <a:extLst>
              <a:ext uri="{FF2B5EF4-FFF2-40B4-BE49-F238E27FC236}">
                <a16:creationId xmlns:a16="http://schemas.microsoft.com/office/drawing/2014/main" id="{52DA284E-DC98-4622-9FF5-9BCE2119F11A}"/>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Titel 4">
            <a:extLst>
              <a:ext uri="{FF2B5EF4-FFF2-40B4-BE49-F238E27FC236}">
                <a16:creationId xmlns:a16="http://schemas.microsoft.com/office/drawing/2014/main" id="{BA07BC16-0D05-4442-ADA3-9D154BBD2484}"/>
              </a:ext>
            </a:extLst>
          </p:cNvPr>
          <p:cNvSpPr>
            <a:spLocks noGrp="1"/>
          </p:cNvSpPr>
          <p:nvPr>
            <p:ph type="title"/>
          </p:nvPr>
        </p:nvSpPr>
        <p:spPr/>
        <p:txBody>
          <a:bodyPr/>
          <a:lstStyle/>
          <a:p>
            <a:r>
              <a:rPr lang="de-DE" dirty="0"/>
              <a:t>UML Klassendiagram</a:t>
            </a:r>
          </a:p>
        </p:txBody>
      </p:sp>
      <p:pic>
        <p:nvPicPr>
          <p:cNvPr id="8" name="Inhaltsplatzhalter 7" descr="Ein Bild, das Text, Karte enthält.&#10;&#10;Automatisch generierte Beschreibung">
            <a:extLst>
              <a:ext uri="{FF2B5EF4-FFF2-40B4-BE49-F238E27FC236}">
                <a16:creationId xmlns:a16="http://schemas.microsoft.com/office/drawing/2014/main" id="{A568010D-9180-4E9B-B6DE-E401AF75D5F6}"/>
              </a:ext>
            </a:extLst>
          </p:cNvPr>
          <p:cNvPicPr>
            <a:picLocks noGrp="1" noChangeAspect="1"/>
          </p:cNvPicPr>
          <p:nvPr>
            <p:ph idx="1"/>
          </p:nvPr>
        </p:nvPicPr>
        <p:blipFill>
          <a:blip r:embed="rId2"/>
          <a:stretch>
            <a:fillRect/>
          </a:stretch>
        </p:blipFill>
        <p:spPr>
          <a:xfrm>
            <a:off x="1883840" y="1762125"/>
            <a:ext cx="5379495" cy="4699000"/>
          </a:xfrm>
        </p:spPr>
      </p:pic>
    </p:spTree>
    <p:extLst>
      <p:ext uri="{BB962C8B-B14F-4D97-AF65-F5344CB8AC3E}">
        <p14:creationId xmlns:p14="http://schemas.microsoft.com/office/powerpoint/2010/main" val="133274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66719C9-009D-4358-99B2-0E7C4195553D}"/>
              </a:ext>
            </a:extLst>
          </p:cNvPr>
          <p:cNvSpPr>
            <a:spLocks noGrp="1"/>
          </p:cNvSpPr>
          <p:nvPr>
            <p:ph idx="14"/>
          </p:nvPr>
        </p:nvSpPr>
        <p:spPr/>
        <p:txBody>
          <a:bodyPr/>
          <a:lstStyle/>
          <a:p>
            <a:pPr marL="285750" indent="-285750">
              <a:buFont typeface="Arial" panose="020B0604020202020204" pitchFamily="34" charset="0"/>
              <a:buChar char="•"/>
            </a:pPr>
            <a:r>
              <a:rPr lang="de-DE" dirty="0"/>
              <a:t>Für jedes Spiel wird ein Game Objekt erzeugt</a:t>
            </a:r>
          </a:p>
          <a:p>
            <a:pPr marL="285750" indent="-285750">
              <a:buFont typeface="Arial" panose="020B0604020202020204" pitchFamily="34" charset="0"/>
              <a:buChar char="•"/>
            </a:pPr>
            <a:r>
              <a:rPr lang="de-DE" dirty="0"/>
              <a:t>Enthält Informationen zum </a:t>
            </a:r>
            <a:r>
              <a:rPr lang="de-DE" dirty="0" err="1"/>
              <a:t>Gamestate</a:t>
            </a:r>
            <a:r>
              <a:rPr lang="de-DE" dirty="0"/>
              <a:t> und ID</a:t>
            </a:r>
          </a:p>
          <a:p>
            <a:pPr marL="285750" indent="-285750">
              <a:buFont typeface="Arial" panose="020B0604020202020204" pitchFamily="34" charset="0"/>
              <a:buChar char="•"/>
            </a:pPr>
            <a:r>
              <a:rPr lang="de-DE" dirty="0"/>
              <a:t>Besitzt Alle Spieler Elemente sowie Dealer</a:t>
            </a:r>
          </a:p>
          <a:p>
            <a:pPr marL="285750" indent="-285750">
              <a:buFont typeface="Arial" panose="020B0604020202020204" pitchFamily="34" charset="0"/>
              <a:buChar char="•"/>
            </a:pPr>
            <a:r>
              <a:rPr lang="de-DE" dirty="0"/>
              <a:t>Funktionalität: neues Spiel erstellen und auswerten</a:t>
            </a:r>
          </a:p>
          <a:p>
            <a:pPr marL="285750" indent="-285750">
              <a:buFont typeface="Arial" panose="020B0604020202020204" pitchFamily="34" charset="0"/>
              <a:buChar char="•"/>
            </a:pPr>
            <a:endParaRPr lang="de-DE" dirty="0"/>
          </a:p>
        </p:txBody>
      </p:sp>
      <p:pic>
        <p:nvPicPr>
          <p:cNvPr id="9" name="Bildplatzhalter 8" descr="Ein Bild, das Screenshot enthält.&#10;&#10;Automatisch generierte Beschreibung">
            <a:extLst>
              <a:ext uri="{FF2B5EF4-FFF2-40B4-BE49-F238E27FC236}">
                <a16:creationId xmlns:a16="http://schemas.microsoft.com/office/drawing/2014/main" id="{96EDE67A-1647-4A86-B490-E3F4B936FE0E}"/>
              </a:ext>
            </a:extLst>
          </p:cNvPr>
          <p:cNvPicPr>
            <a:picLocks noGrp="1" noChangeAspect="1"/>
          </p:cNvPicPr>
          <p:nvPr>
            <p:ph idx="15"/>
          </p:nvPr>
        </p:nvPicPr>
        <p:blipFill>
          <a:blip r:embed="rId2"/>
          <a:stretch>
            <a:fillRect/>
          </a:stretch>
        </p:blipFill>
        <p:spPr>
          <a:xfrm>
            <a:off x="5809968" y="1762188"/>
            <a:ext cx="1991003" cy="1867161"/>
          </a:xfrm>
        </p:spPr>
      </p:pic>
      <p:sp>
        <p:nvSpPr>
          <p:cNvPr id="3" name="Foliennummernplatzhalter 2">
            <a:extLst>
              <a:ext uri="{FF2B5EF4-FFF2-40B4-BE49-F238E27FC236}">
                <a16:creationId xmlns:a16="http://schemas.microsoft.com/office/drawing/2014/main" id="{DD54B8C6-FD99-4B7F-9A89-1435C2C5CD2E}"/>
              </a:ext>
            </a:extLst>
          </p:cNvPr>
          <p:cNvSpPr>
            <a:spLocks noGrp="1"/>
          </p:cNvSpPr>
          <p:nvPr>
            <p:ph type="sldNum" sz="quarter" idx="16"/>
          </p:nvPr>
        </p:nvSpPr>
        <p:spPr/>
        <p:txBody>
          <a:bodyPr/>
          <a:lstStyle/>
          <a:p>
            <a:fld id="{CE58CB1E-F828-4F11-99E0-327109AF9DA4}" type="slidenum">
              <a:rPr lang="de-DE" smtClean="0"/>
              <a:pPr/>
              <a:t>6</a:t>
            </a:fld>
            <a:endParaRPr lang="de-DE" dirty="0"/>
          </a:p>
        </p:txBody>
      </p:sp>
      <p:sp>
        <p:nvSpPr>
          <p:cNvPr id="4" name="Fußzeilenplatzhalter 3">
            <a:extLst>
              <a:ext uri="{FF2B5EF4-FFF2-40B4-BE49-F238E27FC236}">
                <a16:creationId xmlns:a16="http://schemas.microsoft.com/office/drawing/2014/main" id="{FFFFD327-3822-42BB-B193-B1FC7D781918}"/>
              </a:ext>
            </a:extLst>
          </p:cNvPr>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5" name="Titel 4">
            <a:extLst>
              <a:ext uri="{FF2B5EF4-FFF2-40B4-BE49-F238E27FC236}">
                <a16:creationId xmlns:a16="http://schemas.microsoft.com/office/drawing/2014/main" id="{54F143A6-A274-4F0B-8801-7863E64FB24B}"/>
              </a:ext>
            </a:extLst>
          </p:cNvPr>
          <p:cNvSpPr>
            <a:spLocks noGrp="1"/>
          </p:cNvSpPr>
          <p:nvPr>
            <p:ph type="title"/>
          </p:nvPr>
        </p:nvSpPr>
        <p:spPr/>
        <p:txBody>
          <a:bodyPr/>
          <a:lstStyle/>
          <a:p>
            <a:r>
              <a:rPr lang="de-DE" dirty="0"/>
              <a:t>Game Class</a:t>
            </a:r>
          </a:p>
        </p:txBody>
      </p:sp>
    </p:spTree>
    <p:extLst>
      <p:ext uri="{BB962C8B-B14F-4D97-AF65-F5344CB8AC3E}">
        <p14:creationId xmlns:p14="http://schemas.microsoft.com/office/powerpoint/2010/main" val="4045648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FF135E3-6A5F-4567-9FCC-74400B6F6508}"/>
              </a:ext>
            </a:extLst>
          </p:cNvPr>
          <p:cNvSpPr>
            <a:spLocks noGrp="1"/>
          </p:cNvSpPr>
          <p:nvPr>
            <p:ph idx="14"/>
          </p:nvPr>
        </p:nvSpPr>
        <p:spPr/>
        <p:txBody>
          <a:bodyPr/>
          <a:lstStyle/>
          <a:p>
            <a:pPr marL="285750" indent="-285750">
              <a:buFont typeface="Arial" panose="020B0604020202020204" pitchFamily="34" charset="0"/>
              <a:buChar char="•"/>
            </a:pPr>
            <a:r>
              <a:rPr lang="de-DE" dirty="0" err="1"/>
              <a:t>Usr</a:t>
            </a:r>
            <a:r>
              <a:rPr lang="de-DE" dirty="0"/>
              <a:t> für </a:t>
            </a:r>
            <a:r>
              <a:rPr lang="de-DE" dirty="0" err="1"/>
              <a:t>login</a:t>
            </a:r>
            <a:r>
              <a:rPr lang="de-DE" dirty="0"/>
              <a:t> und globale </a:t>
            </a:r>
            <a:r>
              <a:rPr lang="de-DE" dirty="0" err="1"/>
              <a:t>balance</a:t>
            </a:r>
            <a:r>
              <a:rPr lang="de-DE" dirty="0"/>
              <a:t> für </a:t>
            </a:r>
            <a:r>
              <a:rPr lang="de-DE" dirty="0" err="1"/>
              <a:t>highscore</a:t>
            </a:r>
            <a:r>
              <a:rPr lang="de-DE" dirty="0"/>
              <a:t> liste</a:t>
            </a:r>
          </a:p>
          <a:p>
            <a:pPr marL="285750" indent="-285750">
              <a:buFont typeface="Arial" panose="020B0604020202020204" pitchFamily="34" charset="0"/>
              <a:buChar char="•"/>
            </a:pPr>
            <a:r>
              <a:rPr lang="de-DE" dirty="0"/>
              <a:t>Jeder </a:t>
            </a:r>
            <a:r>
              <a:rPr lang="de-DE" dirty="0" err="1"/>
              <a:t>usr</a:t>
            </a:r>
            <a:r>
              <a:rPr lang="de-DE" dirty="0"/>
              <a:t> erzeugt ein Player Objekt für jedes Spiel dem sie beitreten</a:t>
            </a:r>
          </a:p>
          <a:p>
            <a:pPr marL="285750" indent="-285750">
              <a:buFont typeface="Arial" panose="020B0604020202020204" pitchFamily="34" charset="0"/>
              <a:buChar char="•"/>
            </a:pPr>
            <a:r>
              <a:rPr lang="de-DE" dirty="0"/>
              <a:t>Player speichern </a:t>
            </a:r>
            <a:r>
              <a:rPr lang="de-DE" dirty="0" err="1"/>
              <a:t>Meta</a:t>
            </a:r>
            <a:r>
              <a:rPr lang="de-DE" dirty="0"/>
              <a:t> Informationen</a:t>
            </a:r>
          </a:p>
          <a:p>
            <a:pPr marL="285750" indent="-285750">
              <a:buFont typeface="Arial" panose="020B0604020202020204" pitchFamily="34" charset="0"/>
              <a:buChar char="•"/>
            </a:pPr>
            <a:r>
              <a:rPr lang="de-DE" dirty="0"/>
              <a:t>Funktionalität: alle Spiel-Aktionen(</a:t>
            </a:r>
            <a:r>
              <a:rPr lang="de-DE" dirty="0" err="1"/>
              <a:t>hit,draw,etc</a:t>
            </a:r>
            <a:r>
              <a:rPr lang="de-DE" dirty="0"/>
              <a:t>.)</a:t>
            </a:r>
          </a:p>
          <a:p>
            <a:endParaRPr lang="de-DE" dirty="0"/>
          </a:p>
        </p:txBody>
      </p:sp>
      <p:sp>
        <p:nvSpPr>
          <p:cNvPr id="3" name="Foliennummernplatzhalter 2">
            <a:extLst>
              <a:ext uri="{FF2B5EF4-FFF2-40B4-BE49-F238E27FC236}">
                <a16:creationId xmlns:a16="http://schemas.microsoft.com/office/drawing/2014/main" id="{78C38F1D-943A-419F-A6E0-D18F3CB8451A}"/>
              </a:ext>
            </a:extLst>
          </p:cNvPr>
          <p:cNvSpPr>
            <a:spLocks noGrp="1"/>
          </p:cNvSpPr>
          <p:nvPr>
            <p:ph type="sldNum" sz="quarter" idx="16"/>
          </p:nvPr>
        </p:nvSpPr>
        <p:spPr/>
        <p:txBody>
          <a:bodyPr/>
          <a:lstStyle/>
          <a:p>
            <a:fld id="{CE58CB1E-F828-4F11-99E0-327109AF9DA4}" type="slidenum">
              <a:rPr lang="de-DE" smtClean="0"/>
              <a:pPr/>
              <a:t>7</a:t>
            </a:fld>
            <a:endParaRPr lang="de-DE" dirty="0"/>
          </a:p>
        </p:txBody>
      </p:sp>
      <p:sp>
        <p:nvSpPr>
          <p:cNvPr id="4" name="Fußzeilenplatzhalter 3">
            <a:extLst>
              <a:ext uri="{FF2B5EF4-FFF2-40B4-BE49-F238E27FC236}">
                <a16:creationId xmlns:a16="http://schemas.microsoft.com/office/drawing/2014/main" id="{76953924-FAB8-4268-8EE9-4D1C1A827178}"/>
              </a:ext>
            </a:extLst>
          </p:cNvPr>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5" name="Titel 4">
            <a:extLst>
              <a:ext uri="{FF2B5EF4-FFF2-40B4-BE49-F238E27FC236}">
                <a16:creationId xmlns:a16="http://schemas.microsoft.com/office/drawing/2014/main" id="{1B8E4F84-A7E1-4260-B93F-2BE334470B32}"/>
              </a:ext>
            </a:extLst>
          </p:cNvPr>
          <p:cNvSpPr>
            <a:spLocks noGrp="1"/>
          </p:cNvSpPr>
          <p:nvPr>
            <p:ph type="title"/>
          </p:nvPr>
        </p:nvSpPr>
        <p:spPr/>
        <p:txBody>
          <a:bodyPr/>
          <a:lstStyle/>
          <a:p>
            <a:r>
              <a:rPr lang="de-DE" dirty="0" err="1"/>
              <a:t>Usr</a:t>
            </a:r>
            <a:r>
              <a:rPr lang="de-DE" dirty="0"/>
              <a:t> &amp; Player &amp; Dealer</a:t>
            </a:r>
          </a:p>
        </p:txBody>
      </p:sp>
      <p:pic>
        <p:nvPicPr>
          <p:cNvPr id="7" name="Grafik 6" descr="Ein Bild, das Screenshot enthält.&#10;&#10;Automatisch generierte Beschreibung">
            <a:extLst>
              <a:ext uri="{FF2B5EF4-FFF2-40B4-BE49-F238E27FC236}">
                <a16:creationId xmlns:a16="http://schemas.microsoft.com/office/drawing/2014/main" id="{74D55D4F-3896-4DF5-B415-0F2372E699A8}"/>
              </a:ext>
            </a:extLst>
          </p:cNvPr>
          <p:cNvPicPr>
            <a:picLocks noChangeAspect="1"/>
          </p:cNvPicPr>
          <p:nvPr/>
        </p:nvPicPr>
        <p:blipFill>
          <a:blip r:embed="rId2"/>
          <a:stretch>
            <a:fillRect/>
          </a:stretch>
        </p:blipFill>
        <p:spPr>
          <a:xfrm>
            <a:off x="5921571" y="1428003"/>
            <a:ext cx="1879400" cy="4831714"/>
          </a:xfrm>
          <a:prstGeom prst="rect">
            <a:avLst/>
          </a:prstGeom>
        </p:spPr>
      </p:pic>
      <p:sp>
        <p:nvSpPr>
          <p:cNvPr id="10" name="Inhaltsplatzhalter 9">
            <a:extLst>
              <a:ext uri="{FF2B5EF4-FFF2-40B4-BE49-F238E27FC236}">
                <a16:creationId xmlns:a16="http://schemas.microsoft.com/office/drawing/2014/main" id="{3FF50593-7736-4855-8CA4-92901D752AF8}"/>
              </a:ext>
            </a:extLst>
          </p:cNvPr>
          <p:cNvSpPr>
            <a:spLocks noGrp="1"/>
          </p:cNvSpPr>
          <p:nvPr>
            <p:ph idx="15"/>
          </p:nvPr>
        </p:nvSpPr>
        <p:spPr/>
        <p:txBody>
          <a:bodyPr/>
          <a:lstStyle/>
          <a:p>
            <a:endParaRPr lang="de-DE" dirty="0"/>
          </a:p>
        </p:txBody>
      </p:sp>
    </p:spTree>
    <p:extLst>
      <p:ext uri="{BB962C8B-B14F-4D97-AF65-F5344CB8AC3E}">
        <p14:creationId xmlns:p14="http://schemas.microsoft.com/office/powerpoint/2010/main" val="4137933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8E478E7-93FC-4F48-B612-8EFD7909BDE4}"/>
              </a:ext>
            </a:extLst>
          </p:cNvPr>
          <p:cNvSpPr>
            <a:spLocks noGrp="1"/>
          </p:cNvSpPr>
          <p:nvPr>
            <p:ph idx="14"/>
          </p:nvPr>
        </p:nvSpPr>
        <p:spPr/>
        <p:txBody>
          <a:bodyPr/>
          <a:lstStyle/>
          <a:p>
            <a:pPr marL="285750" indent="-285750">
              <a:buFont typeface="Arial" panose="020B0604020202020204" pitchFamily="34" charset="0"/>
              <a:buChar char="•"/>
            </a:pPr>
            <a:r>
              <a:rPr lang="de-DE" dirty="0"/>
              <a:t>Dealer hat das Deck und eigene Hand</a:t>
            </a:r>
          </a:p>
          <a:p>
            <a:pPr marL="285750" indent="-285750">
              <a:buFont typeface="Arial" panose="020B0604020202020204" pitchFamily="34" charset="0"/>
              <a:buChar char="•"/>
            </a:pPr>
            <a:r>
              <a:rPr lang="de-DE" dirty="0"/>
              <a:t>Unterschiede zur Player Klasse</a:t>
            </a:r>
          </a:p>
          <a:p>
            <a:pPr marL="285750" indent="-285750">
              <a:buFont typeface="Arial" panose="020B0604020202020204" pitchFamily="34" charset="0"/>
              <a:buChar char="•"/>
            </a:pPr>
            <a:r>
              <a:rPr lang="de-DE" dirty="0"/>
              <a:t>Funktionalität: Karten austeilen und Insurance evaluieren</a:t>
            </a:r>
          </a:p>
          <a:p>
            <a:endParaRPr lang="de-DE" dirty="0"/>
          </a:p>
        </p:txBody>
      </p:sp>
      <p:pic>
        <p:nvPicPr>
          <p:cNvPr id="8" name="Inhaltsplatzhalter 7" descr="Ein Bild, das Screenshot enthält.&#10;&#10;Automatisch generierte Beschreibung">
            <a:extLst>
              <a:ext uri="{FF2B5EF4-FFF2-40B4-BE49-F238E27FC236}">
                <a16:creationId xmlns:a16="http://schemas.microsoft.com/office/drawing/2014/main" id="{E06D121D-F4A4-4F53-B0D8-61E4B3E7F74F}"/>
              </a:ext>
            </a:extLst>
          </p:cNvPr>
          <p:cNvPicPr>
            <a:picLocks noGrp="1" noChangeAspect="1"/>
          </p:cNvPicPr>
          <p:nvPr>
            <p:ph idx="15"/>
          </p:nvPr>
        </p:nvPicPr>
        <p:blipFill>
          <a:blip r:embed="rId2"/>
          <a:stretch>
            <a:fillRect/>
          </a:stretch>
        </p:blipFill>
        <p:spPr>
          <a:xfrm>
            <a:off x="6046170" y="3348375"/>
            <a:ext cx="1457528" cy="1181265"/>
          </a:xfrm>
        </p:spPr>
      </p:pic>
      <p:sp>
        <p:nvSpPr>
          <p:cNvPr id="4" name="Foliennummernplatzhalter 3">
            <a:extLst>
              <a:ext uri="{FF2B5EF4-FFF2-40B4-BE49-F238E27FC236}">
                <a16:creationId xmlns:a16="http://schemas.microsoft.com/office/drawing/2014/main" id="{DF19DEBD-7037-4014-827A-490DD4CB0164}"/>
              </a:ext>
            </a:extLst>
          </p:cNvPr>
          <p:cNvSpPr>
            <a:spLocks noGrp="1"/>
          </p:cNvSpPr>
          <p:nvPr>
            <p:ph type="sldNum" sz="quarter" idx="16"/>
          </p:nvPr>
        </p:nvSpPr>
        <p:spPr/>
        <p:txBody>
          <a:bodyPr/>
          <a:lstStyle/>
          <a:p>
            <a:fld id="{CE58CB1E-F828-4F11-99E0-327109AF9DA4}" type="slidenum">
              <a:rPr lang="de-DE" smtClean="0"/>
              <a:pPr/>
              <a:t>8</a:t>
            </a:fld>
            <a:endParaRPr lang="de-DE" dirty="0"/>
          </a:p>
        </p:txBody>
      </p:sp>
      <p:sp>
        <p:nvSpPr>
          <p:cNvPr id="5" name="Fußzeilenplatzhalter 4">
            <a:extLst>
              <a:ext uri="{FF2B5EF4-FFF2-40B4-BE49-F238E27FC236}">
                <a16:creationId xmlns:a16="http://schemas.microsoft.com/office/drawing/2014/main" id="{CA388F7C-52DD-440E-B621-3BB14FADE536}"/>
              </a:ext>
            </a:extLst>
          </p:cNvPr>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6" name="Titel 5">
            <a:extLst>
              <a:ext uri="{FF2B5EF4-FFF2-40B4-BE49-F238E27FC236}">
                <a16:creationId xmlns:a16="http://schemas.microsoft.com/office/drawing/2014/main" id="{725E3D07-D449-4DDD-87F6-1386462B9302}"/>
              </a:ext>
            </a:extLst>
          </p:cNvPr>
          <p:cNvSpPr>
            <a:spLocks noGrp="1"/>
          </p:cNvSpPr>
          <p:nvPr>
            <p:ph type="title"/>
          </p:nvPr>
        </p:nvSpPr>
        <p:spPr/>
        <p:txBody>
          <a:bodyPr/>
          <a:lstStyle/>
          <a:p>
            <a:r>
              <a:rPr lang="de-DE" dirty="0" err="1"/>
              <a:t>Usr</a:t>
            </a:r>
            <a:r>
              <a:rPr lang="de-DE" dirty="0"/>
              <a:t> &amp; Player &amp; Dealer</a:t>
            </a:r>
          </a:p>
        </p:txBody>
      </p:sp>
    </p:spTree>
    <p:extLst>
      <p:ext uri="{BB962C8B-B14F-4D97-AF65-F5344CB8AC3E}">
        <p14:creationId xmlns:p14="http://schemas.microsoft.com/office/powerpoint/2010/main" val="468698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F91A5C9-007F-4E52-9B41-C482B0B3A6D7}"/>
              </a:ext>
            </a:extLst>
          </p:cNvPr>
          <p:cNvSpPr>
            <a:spLocks noGrp="1"/>
          </p:cNvSpPr>
          <p:nvPr>
            <p:ph idx="14"/>
          </p:nvPr>
        </p:nvSpPr>
        <p:spPr/>
        <p:txBody>
          <a:bodyPr/>
          <a:lstStyle/>
          <a:p>
            <a:pPr marL="285750" indent="-285750">
              <a:buFont typeface="Arial" panose="020B0604020202020204" pitchFamily="34" charset="0"/>
              <a:buChar char="•"/>
            </a:pPr>
            <a:r>
              <a:rPr lang="de-DE" dirty="0"/>
              <a:t>Deck besitzt alle nicht gezogenen Karten („realistisches Deck“)</a:t>
            </a:r>
          </a:p>
          <a:p>
            <a:pPr marL="285750" indent="-285750">
              <a:buFont typeface="Arial" panose="020B0604020202020204" pitchFamily="34" charset="0"/>
              <a:buChar char="•"/>
            </a:pPr>
            <a:r>
              <a:rPr lang="de-DE" dirty="0"/>
              <a:t>Funktionalität: Mischen und Karten ziehen</a:t>
            </a:r>
          </a:p>
          <a:p>
            <a:pPr marL="285750" indent="-285750">
              <a:buFont typeface="Arial" panose="020B0604020202020204" pitchFamily="34" charset="0"/>
              <a:buChar char="•"/>
            </a:pPr>
            <a:r>
              <a:rPr lang="de-DE" dirty="0"/>
              <a:t>Mögliche Erweiterung: mehrere Decks (</a:t>
            </a:r>
            <a:r>
              <a:rPr lang="de-DE" dirty="0" err="1"/>
              <a:t>zB</a:t>
            </a:r>
            <a:r>
              <a:rPr lang="de-DE" dirty="0"/>
              <a:t>. Für jeden Spieler ein eigenes)</a:t>
            </a:r>
          </a:p>
          <a:p>
            <a:pPr marL="285750" indent="-285750">
              <a:buFont typeface="Arial" panose="020B0604020202020204" pitchFamily="34" charset="0"/>
              <a:buChar char="•"/>
            </a:pPr>
            <a:r>
              <a:rPr lang="de-DE" dirty="0"/>
              <a:t>Hand hat alle Karten des Spieler/Dealers</a:t>
            </a:r>
          </a:p>
          <a:p>
            <a:pPr marL="285750" indent="-285750">
              <a:buFont typeface="Arial" panose="020B0604020202020204" pitchFamily="34" charset="0"/>
              <a:buChar char="•"/>
            </a:pPr>
            <a:r>
              <a:rPr lang="de-DE" dirty="0"/>
              <a:t>Funktionalität: einfache Auswertung der Karten eines Spielers/Dealers</a:t>
            </a:r>
          </a:p>
          <a:p>
            <a:pPr marL="285750" indent="-285750">
              <a:buFont typeface="Arial" panose="020B0604020202020204" pitchFamily="34" charset="0"/>
              <a:buChar char="•"/>
            </a:pPr>
            <a:r>
              <a:rPr lang="de-DE" dirty="0"/>
              <a:t>Mögliche Erweiterung: Implementierung von Split -&gt; 2 Hände</a:t>
            </a:r>
          </a:p>
          <a:p>
            <a:pPr marL="285750" indent="-285750">
              <a:buFont typeface="Arial" panose="020B0604020202020204" pitchFamily="34" charset="0"/>
              <a:buChar char="•"/>
            </a:pPr>
            <a:r>
              <a:rPr lang="de-DE" dirty="0"/>
              <a:t>Card besitzt Value und Farbe</a:t>
            </a:r>
          </a:p>
        </p:txBody>
      </p:sp>
      <p:pic>
        <p:nvPicPr>
          <p:cNvPr id="8" name="Inhaltsplatzhalter 7" descr="Ein Bild, das Screenshot enthält.&#10;&#10;Automatisch generierte Beschreibung">
            <a:extLst>
              <a:ext uri="{FF2B5EF4-FFF2-40B4-BE49-F238E27FC236}">
                <a16:creationId xmlns:a16="http://schemas.microsoft.com/office/drawing/2014/main" id="{29001AB5-1A5C-4D75-B799-841C2F04FB7B}"/>
              </a:ext>
            </a:extLst>
          </p:cNvPr>
          <p:cNvPicPr>
            <a:picLocks noGrp="1" noChangeAspect="1"/>
          </p:cNvPicPr>
          <p:nvPr>
            <p:ph idx="15"/>
          </p:nvPr>
        </p:nvPicPr>
        <p:blipFill>
          <a:blip r:embed="rId2"/>
          <a:stretch>
            <a:fillRect/>
          </a:stretch>
        </p:blipFill>
        <p:spPr>
          <a:xfrm>
            <a:off x="4684426" y="2377040"/>
            <a:ext cx="4105848" cy="3458058"/>
          </a:xfrm>
        </p:spPr>
      </p:pic>
      <p:sp>
        <p:nvSpPr>
          <p:cNvPr id="3" name="Foliennummernplatzhalter 2">
            <a:extLst>
              <a:ext uri="{FF2B5EF4-FFF2-40B4-BE49-F238E27FC236}">
                <a16:creationId xmlns:a16="http://schemas.microsoft.com/office/drawing/2014/main" id="{F6FC8C6C-ACDA-4AB3-8A1F-D50331A9D70D}"/>
              </a:ext>
            </a:extLst>
          </p:cNvPr>
          <p:cNvSpPr>
            <a:spLocks noGrp="1"/>
          </p:cNvSpPr>
          <p:nvPr>
            <p:ph type="sldNum" sz="quarter" idx="16"/>
          </p:nvPr>
        </p:nvSpPr>
        <p:spPr/>
        <p:txBody>
          <a:bodyPr/>
          <a:lstStyle/>
          <a:p>
            <a:fld id="{CE58CB1E-F828-4F11-99E0-327109AF9DA4}" type="slidenum">
              <a:rPr lang="de-DE" smtClean="0"/>
              <a:pPr/>
              <a:t>9</a:t>
            </a:fld>
            <a:endParaRPr lang="de-DE" dirty="0"/>
          </a:p>
        </p:txBody>
      </p:sp>
      <p:sp>
        <p:nvSpPr>
          <p:cNvPr id="4" name="Fußzeilenplatzhalter 3">
            <a:extLst>
              <a:ext uri="{FF2B5EF4-FFF2-40B4-BE49-F238E27FC236}">
                <a16:creationId xmlns:a16="http://schemas.microsoft.com/office/drawing/2014/main" id="{A493D086-94ED-4D8F-A1B4-E43E25BC8974}"/>
              </a:ext>
            </a:extLst>
          </p:cNvPr>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5" name="Titel 4">
            <a:extLst>
              <a:ext uri="{FF2B5EF4-FFF2-40B4-BE49-F238E27FC236}">
                <a16:creationId xmlns:a16="http://schemas.microsoft.com/office/drawing/2014/main" id="{C538F3DC-4113-4FE7-8D93-77CED857B634}"/>
              </a:ext>
            </a:extLst>
          </p:cNvPr>
          <p:cNvSpPr>
            <a:spLocks noGrp="1"/>
          </p:cNvSpPr>
          <p:nvPr>
            <p:ph type="title"/>
          </p:nvPr>
        </p:nvSpPr>
        <p:spPr/>
        <p:txBody>
          <a:bodyPr/>
          <a:lstStyle/>
          <a:p>
            <a:r>
              <a:rPr lang="de-DE" dirty="0"/>
              <a:t>Deck &amp; Hand &amp; Card</a:t>
            </a:r>
          </a:p>
        </p:txBody>
      </p:sp>
    </p:spTree>
    <p:extLst>
      <p:ext uri="{BB962C8B-B14F-4D97-AF65-F5344CB8AC3E}">
        <p14:creationId xmlns:p14="http://schemas.microsoft.com/office/powerpoint/2010/main" val="1165790011"/>
      </p:ext>
    </p:extLst>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D4FD95B4-ED9B-E343-B70F-8C404733D84C}"/>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E7490A93-BEAC-FC49-93F3-0CC1118C542C}"/>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4DDB14AD-D1C4-854B-AC86-049FDE8761EC}"/>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4F4851FE-32D1-2D41-BECA-D90EB3BB8DB1}"/>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13591B48-8E13-6247-8040-92522EC77656}"/>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BAD62DF3-579B-3B4C-BB35-887AD0E01A2D}"/>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Template>
  <TotalTime>0</TotalTime>
  <Words>1436</Words>
  <Application>Microsoft Office PowerPoint</Application>
  <PresentationFormat>Bildschirmpräsentation (4:3)</PresentationFormat>
  <Paragraphs>224</Paragraphs>
  <Slides>31</Slides>
  <Notes>1</Notes>
  <HiddenSlides>0</HiddenSlides>
  <MMClips>0</MMClips>
  <ScaleCrop>false</ScaleCrop>
  <HeadingPairs>
    <vt:vector size="6" baseType="variant">
      <vt:variant>
        <vt:lpstr>Verwendete Schriftarten</vt:lpstr>
      </vt:variant>
      <vt:variant>
        <vt:i4>5</vt:i4>
      </vt:variant>
      <vt:variant>
        <vt:lpstr>Design</vt:lpstr>
      </vt:variant>
      <vt:variant>
        <vt:i4>6</vt:i4>
      </vt:variant>
      <vt:variant>
        <vt:lpstr>Folientitel</vt:lpstr>
      </vt:variant>
      <vt:variant>
        <vt:i4>31</vt:i4>
      </vt:variant>
    </vt:vector>
  </HeadingPairs>
  <TitlesOfParts>
    <vt:vector size="42"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PowerPoint-Präsentation</vt:lpstr>
      <vt:lpstr>PowerPoint-Präsentation</vt:lpstr>
      <vt:lpstr>PowerPoint-Präsentation</vt:lpstr>
      <vt:lpstr>Komponenten Model</vt:lpstr>
      <vt:lpstr>UML Klassendiagram</vt:lpstr>
      <vt:lpstr>Game Class</vt:lpstr>
      <vt:lpstr>Usr &amp; Player &amp; Dealer</vt:lpstr>
      <vt:lpstr>Usr &amp; Player &amp; Dealer</vt:lpstr>
      <vt:lpstr>Deck &amp; Hand &amp; Card</vt:lpstr>
      <vt:lpstr>Chat &amp; Message</vt:lpstr>
      <vt:lpstr>Xquery &amp; BaseX</vt:lpstr>
      <vt:lpstr>XQuery Update Facility</vt:lpstr>
      <vt:lpstr>Gültigkeit der Masterfolien</vt:lpstr>
      <vt:lpstr>Grundlage der Masterfolien</vt:lpstr>
      <vt:lpstr>Hier steht eine Überschrift max. 2-zeilig</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Max Kar</dc:creator>
  <cp:lastModifiedBy>Max Kar</cp:lastModifiedBy>
  <cp:revision>24</cp:revision>
  <cp:lastPrinted>2015-07-30T14:04:45Z</cp:lastPrinted>
  <dcterms:created xsi:type="dcterms:W3CDTF">2019-07-28T16:14:54Z</dcterms:created>
  <dcterms:modified xsi:type="dcterms:W3CDTF">2019-08-12T14:51:30Z</dcterms:modified>
</cp:coreProperties>
</file>