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8"/>
  </p:notesMasterIdLst>
  <p:handoutMasterIdLst>
    <p:handoutMasterId r:id="rId39"/>
  </p:handoutMasterIdLst>
  <p:sldIdLst>
    <p:sldId id="355" r:id="rId7"/>
    <p:sldId id="357" r:id="rId8"/>
    <p:sldId id="356" r:id="rId9"/>
    <p:sldId id="406" r:id="rId10"/>
    <p:sldId id="404" r:id="rId11"/>
    <p:sldId id="400" r:id="rId12"/>
    <p:sldId id="401" r:id="rId13"/>
    <p:sldId id="407" r:id="rId14"/>
    <p:sldId id="402" r:id="rId15"/>
    <p:sldId id="403" r:id="rId16"/>
    <p:sldId id="398" r:id="rId17"/>
    <p:sldId id="405" r:id="rId18"/>
    <p:sldId id="369" r:id="rId19"/>
    <p:sldId id="370" r:id="rId20"/>
    <p:sldId id="392" r:id="rId21"/>
    <p:sldId id="371" r:id="rId22"/>
    <p:sldId id="372" r:id="rId23"/>
    <p:sldId id="373" r:id="rId24"/>
    <p:sldId id="394" r:id="rId25"/>
    <p:sldId id="375" r:id="rId26"/>
    <p:sldId id="376" r:id="rId27"/>
    <p:sldId id="393" r:id="rId28"/>
    <p:sldId id="391" r:id="rId29"/>
    <p:sldId id="390" r:id="rId30"/>
    <p:sldId id="378" r:id="rId31"/>
    <p:sldId id="377" r:id="rId32"/>
    <p:sldId id="389" r:id="rId33"/>
    <p:sldId id="379" r:id="rId34"/>
    <p:sldId id="395" r:id="rId35"/>
    <p:sldId id="380" r:id="rId36"/>
    <p:sldId id="381" r:id="rId37"/>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0" autoAdjust="0"/>
    <p:restoredTop sz="88272" autoAdjust="0"/>
  </p:normalViewPr>
  <p:slideViewPr>
    <p:cSldViewPr snapToGrid="0">
      <p:cViewPr varScale="1">
        <p:scale>
          <a:sx n="114" d="100"/>
          <a:sy n="114" d="100"/>
        </p:scale>
        <p:origin x="1740" y="10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09/08/2019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09/08/2019</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a:t>
            </a:r>
          </a:p>
          <a:p>
            <a:r>
              <a:rPr lang="de-DE" dirty="0"/>
              <a:t>Technische Universität München</a:t>
            </a:r>
          </a:p>
          <a:p>
            <a:r>
              <a:rPr lang="de-DE" dirty="0"/>
              <a:t>Fakultät für Muster</a:t>
            </a:r>
          </a:p>
          <a:p>
            <a:r>
              <a:rPr lang="de-DE" dirty="0"/>
              <a:t>Lehrstuhl für Muster</a:t>
            </a:r>
          </a:p>
          <a:p>
            <a:r>
              <a:rPr lang="de-DE" dirty="0"/>
              <a:t>Ort, Datum (Schreibweise: 00. Januar 2015)</a:t>
            </a:r>
            <a:endParaRPr dirty="0"/>
          </a:p>
        </p:txBody>
      </p:sp>
      <p:sp>
        <p:nvSpPr>
          <p:cNvPr id="7" name="Titel 6"/>
          <p:cNvSpPr>
            <a:spLocks noGrp="1"/>
          </p:cNvSpPr>
          <p:nvPr>
            <p:ph type="title"/>
          </p:nvPr>
        </p:nvSpPr>
        <p:spPr/>
        <p:txBody>
          <a:bodyPr/>
          <a:lstStyle/>
          <a:p>
            <a:endParaRPr lang="de-DE"/>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7CA37A-7A2C-41B9-B688-25C8CC3A05A6}"/>
              </a:ext>
            </a:extLst>
          </p:cNvPr>
          <p:cNvSpPr>
            <a:spLocks noGrp="1"/>
          </p:cNvSpPr>
          <p:nvPr>
            <p:ph idx="14"/>
          </p:nvPr>
        </p:nvSpPr>
        <p:spPr/>
        <p:txBody>
          <a:bodyPr/>
          <a:lstStyle/>
          <a:p>
            <a:pPr marL="285750" indent="-285750">
              <a:buFont typeface="Arial" panose="020B0604020202020204" pitchFamily="34" charset="0"/>
              <a:buChar char="•"/>
            </a:pPr>
            <a:r>
              <a:rPr lang="de-DE" dirty="0"/>
              <a:t>Extra Feature</a:t>
            </a:r>
          </a:p>
          <a:p>
            <a:pPr marL="285750" indent="-285750">
              <a:buFont typeface="Arial" panose="020B0604020202020204" pitchFamily="34" charset="0"/>
              <a:buChar char="•"/>
            </a:pPr>
            <a:r>
              <a:rPr lang="de-DE" dirty="0"/>
              <a:t>Sinnvoll da Multiplayer über lokales Netzwerk</a:t>
            </a:r>
          </a:p>
          <a:p>
            <a:pPr marL="285750" indent="-285750">
              <a:buFont typeface="Arial" panose="020B0604020202020204" pitchFamily="34" charset="0"/>
              <a:buChar char="•"/>
            </a:pPr>
            <a:r>
              <a:rPr lang="de-DE" dirty="0"/>
              <a:t>Spieler können miteinander kommunizieren</a:t>
            </a:r>
          </a:p>
          <a:p>
            <a:pPr marL="285750" indent="-285750">
              <a:buFont typeface="Arial" panose="020B0604020202020204" pitchFamily="34" charset="0"/>
              <a:buChar char="•"/>
            </a:pPr>
            <a:r>
              <a:rPr lang="de-DE" dirty="0"/>
              <a:t>Information wenn andere Spieler beitreten oder das Spiel verlassen</a:t>
            </a:r>
          </a:p>
        </p:txBody>
      </p:sp>
      <p:sp>
        <p:nvSpPr>
          <p:cNvPr id="3" name="Foliennummernplatzhalter 2">
            <a:extLst>
              <a:ext uri="{FF2B5EF4-FFF2-40B4-BE49-F238E27FC236}">
                <a16:creationId xmlns:a16="http://schemas.microsoft.com/office/drawing/2014/main" id="{AD81C2EF-FD85-4A18-8F03-A0DBBCD700AD}"/>
              </a:ext>
            </a:extLst>
          </p:cNvPr>
          <p:cNvSpPr>
            <a:spLocks noGrp="1"/>
          </p:cNvSpPr>
          <p:nvPr>
            <p:ph type="sldNum" sz="quarter" idx="16"/>
          </p:nvPr>
        </p:nvSpPr>
        <p:spPr/>
        <p:txBody>
          <a:bodyPr/>
          <a:lstStyle/>
          <a:p>
            <a:fld id="{CE58CB1E-F828-4F11-99E0-327109AF9DA4}" type="slidenum">
              <a:rPr lang="de-DE" smtClean="0"/>
              <a:pPr/>
              <a:t>10</a:t>
            </a:fld>
            <a:endParaRPr lang="de-DE" dirty="0"/>
          </a:p>
        </p:txBody>
      </p:sp>
      <p:sp>
        <p:nvSpPr>
          <p:cNvPr id="4" name="Fußzeilenplatzhalter 3">
            <a:extLst>
              <a:ext uri="{FF2B5EF4-FFF2-40B4-BE49-F238E27FC236}">
                <a16:creationId xmlns:a16="http://schemas.microsoft.com/office/drawing/2014/main" id="{E82CB60E-E2AB-41CB-8A71-7BFD43B8921B}"/>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38CE14CC-717B-4282-83BB-3662A9B1DD62}"/>
              </a:ext>
            </a:extLst>
          </p:cNvPr>
          <p:cNvSpPr>
            <a:spLocks noGrp="1"/>
          </p:cNvSpPr>
          <p:nvPr>
            <p:ph type="title"/>
          </p:nvPr>
        </p:nvSpPr>
        <p:spPr/>
        <p:txBody>
          <a:bodyPr/>
          <a:lstStyle/>
          <a:p>
            <a:r>
              <a:rPr lang="de-DE" dirty="0"/>
              <a:t>Chat &amp; Message</a:t>
            </a:r>
          </a:p>
        </p:txBody>
      </p:sp>
      <p:pic>
        <p:nvPicPr>
          <p:cNvPr id="12" name="Inhaltsplatzhalter 11" descr="Ein Bild, das Screenshot enthält.&#10;&#10;Automatisch generierte Beschreibung">
            <a:extLst>
              <a:ext uri="{FF2B5EF4-FFF2-40B4-BE49-F238E27FC236}">
                <a16:creationId xmlns:a16="http://schemas.microsoft.com/office/drawing/2014/main" id="{44272838-579E-4B01-A5E4-4AD4895C3D24}"/>
              </a:ext>
            </a:extLst>
          </p:cNvPr>
          <p:cNvPicPr>
            <a:picLocks noGrp="1" noChangeAspect="1"/>
          </p:cNvPicPr>
          <p:nvPr>
            <p:ph idx="15"/>
          </p:nvPr>
        </p:nvPicPr>
        <p:blipFill>
          <a:blip r:embed="rId2"/>
          <a:stretch>
            <a:fillRect/>
          </a:stretch>
        </p:blipFill>
        <p:spPr>
          <a:xfrm>
            <a:off x="4860663" y="2677119"/>
            <a:ext cx="3753374" cy="2857899"/>
          </a:xfrm>
        </p:spPr>
      </p:pic>
    </p:spTree>
    <p:extLst>
      <p:ext uri="{BB962C8B-B14F-4D97-AF65-F5344CB8AC3E}">
        <p14:creationId xmlns:p14="http://schemas.microsoft.com/office/powerpoint/2010/main" val="112033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E523D49-BDC2-429A-8195-E6EC189B30AA}"/>
              </a:ext>
            </a:extLst>
          </p:cNvPr>
          <p:cNvSpPr>
            <a:spLocks noGrp="1"/>
          </p:cNvSpPr>
          <p:nvPr>
            <p:ph idx="1"/>
          </p:nvPr>
        </p:nvSpPr>
        <p:spPr/>
        <p:txBody>
          <a:bodyPr/>
          <a:lstStyle/>
          <a:p>
            <a:pPr marL="285750" indent="-285750">
              <a:buFont typeface="Arial" panose="020B0604020202020204" pitchFamily="34" charset="0"/>
              <a:buChar char="•"/>
            </a:pPr>
            <a:r>
              <a:rPr lang="de-DE" dirty="0" err="1"/>
              <a:t>BaseX</a:t>
            </a:r>
            <a:r>
              <a:rPr lang="de-DE" dirty="0"/>
              <a:t> als Datenbank</a:t>
            </a:r>
          </a:p>
          <a:p>
            <a:pPr marL="285750" indent="-285750">
              <a:buFont typeface="Arial" panose="020B0604020202020204" pitchFamily="34" charset="0"/>
              <a:buChar char="•"/>
            </a:pPr>
            <a:r>
              <a:rPr lang="de-DE" dirty="0" err="1"/>
              <a:t>XQuery</a:t>
            </a:r>
            <a:r>
              <a:rPr lang="de-DE" dirty="0"/>
              <a:t> als funktionale Sprache die </a:t>
            </a:r>
            <a:r>
              <a:rPr lang="de-DE" dirty="0" err="1"/>
              <a:t>Queries</a:t>
            </a:r>
            <a:r>
              <a:rPr lang="de-DE" dirty="0"/>
              <a:t> auf XML Datenbanken ausführt</a:t>
            </a:r>
          </a:p>
          <a:p>
            <a:pPr marL="285750" indent="-285750">
              <a:buFont typeface="Arial" panose="020B0604020202020204" pitchFamily="34" charset="0"/>
              <a:buChar char="•"/>
            </a:pPr>
            <a:r>
              <a:rPr lang="de-DE" dirty="0"/>
              <a:t>Zeichnet sich durch FLOWR-Ausdrücke aus</a:t>
            </a:r>
          </a:p>
          <a:p>
            <a:pPr marL="285750" indent="-285750">
              <a:buFont typeface="Arial" panose="020B0604020202020204" pitchFamily="34" charset="0"/>
              <a:buChar char="•"/>
            </a:pPr>
            <a:r>
              <a:rPr lang="de-DE" dirty="0" err="1"/>
              <a:t>XQuery</a:t>
            </a:r>
            <a:r>
              <a:rPr lang="de-DE" dirty="0"/>
              <a:t> selbst kann nur von Datenbank lesen</a:t>
            </a:r>
          </a:p>
          <a:p>
            <a:pPr marL="285750" indent="-285750">
              <a:buFont typeface="Arial" panose="020B0604020202020204" pitchFamily="34" charset="0"/>
              <a:buChar char="•"/>
            </a:pPr>
            <a:r>
              <a:rPr lang="de-DE" dirty="0"/>
              <a:t>Deswegen </a:t>
            </a:r>
            <a:r>
              <a:rPr lang="de-DE" dirty="0" err="1"/>
              <a:t>XQuery</a:t>
            </a:r>
            <a:r>
              <a:rPr lang="de-DE" dirty="0"/>
              <a:t> Update Facility</a:t>
            </a:r>
          </a:p>
        </p:txBody>
      </p:sp>
      <p:sp>
        <p:nvSpPr>
          <p:cNvPr id="3" name="Foliennummernplatzhalter 2">
            <a:extLst>
              <a:ext uri="{FF2B5EF4-FFF2-40B4-BE49-F238E27FC236}">
                <a16:creationId xmlns:a16="http://schemas.microsoft.com/office/drawing/2014/main" id="{31772658-6DB8-4140-BDD4-05D879326A72}"/>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Fußzeilenplatzhalter 3">
            <a:extLst>
              <a:ext uri="{FF2B5EF4-FFF2-40B4-BE49-F238E27FC236}">
                <a16:creationId xmlns:a16="http://schemas.microsoft.com/office/drawing/2014/main" id="{0F5FC549-12A2-49EA-94CD-7CA8F667B81C}"/>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BBD62AF3-48A3-446F-8E3B-3F9602C3602A}"/>
              </a:ext>
            </a:extLst>
          </p:cNvPr>
          <p:cNvSpPr>
            <a:spLocks noGrp="1"/>
          </p:cNvSpPr>
          <p:nvPr>
            <p:ph type="title"/>
          </p:nvPr>
        </p:nvSpPr>
        <p:spPr/>
        <p:txBody>
          <a:bodyPr/>
          <a:lstStyle/>
          <a:p>
            <a:r>
              <a:rPr lang="de-DE" dirty="0" err="1"/>
              <a:t>Xquery</a:t>
            </a:r>
            <a:r>
              <a:rPr lang="de-DE" dirty="0"/>
              <a:t> &amp; </a:t>
            </a:r>
            <a:r>
              <a:rPr lang="de-DE" dirty="0" err="1"/>
              <a:t>BaseX</a:t>
            </a:r>
            <a:endParaRPr lang="de-DE" dirty="0"/>
          </a:p>
        </p:txBody>
      </p:sp>
    </p:spTree>
    <p:extLst>
      <p:ext uri="{BB962C8B-B14F-4D97-AF65-F5344CB8AC3E}">
        <p14:creationId xmlns:p14="http://schemas.microsoft.com/office/powerpoint/2010/main" val="262155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BABB6F26-3E11-437C-9364-6A158AE67743}"/>
              </a:ext>
            </a:extLst>
          </p:cNvPr>
          <p:cNvSpPr>
            <a:spLocks noGrp="1"/>
          </p:cNvSpPr>
          <p:nvPr>
            <p:ph idx="14"/>
          </p:nvPr>
        </p:nvSpPr>
        <p:spPr>
          <a:xfrm>
            <a:off x="319090" y="2659310"/>
            <a:ext cx="4180911" cy="3790257"/>
          </a:xfrm>
        </p:spPr>
        <p:txBody>
          <a:bodyPr/>
          <a:lstStyle/>
          <a:p>
            <a:pPr marL="285750" indent="-285750">
              <a:buFont typeface="Arial" panose="020B0604020202020204" pitchFamily="34" charset="0"/>
              <a:buChar char="•"/>
            </a:pPr>
            <a:r>
              <a:rPr lang="de-DE" dirty="0"/>
              <a:t>Keine doppelten </a:t>
            </a:r>
            <a:r>
              <a:rPr lang="de-DE" dirty="0" err="1"/>
              <a:t>replaces</a:t>
            </a:r>
            <a:r>
              <a:rPr lang="de-DE" dirty="0"/>
              <a:t> in einem </a:t>
            </a:r>
            <a:r>
              <a:rPr lang="de-DE" dirty="0" err="1"/>
              <a:t>return</a:t>
            </a:r>
            <a:endParaRPr lang="de-DE" dirty="0"/>
          </a:p>
          <a:p>
            <a:pPr marL="285750" indent="-285750">
              <a:buFont typeface="Arial" panose="020B0604020202020204" pitchFamily="34" charset="0"/>
              <a:buChar char="•"/>
            </a:pPr>
            <a:r>
              <a:rPr lang="de-DE" dirty="0"/>
              <a:t>Letzter </a:t>
            </a:r>
            <a:r>
              <a:rPr lang="de-DE" dirty="0" err="1"/>
              <a:t>spieler</a:t>
            </a:r>
            <a:r>
              <a:rPr lang="de-DE" dirty="0"/>
              <a:t> wählt </a:t>
            </a:r>
            <a:r>
              <a:rPr lang="de-DE" dirty="0" err="1"/>
              <a:t>hit</a:t>
            </a:r>
            <a:r>
              <a:rPr lang="de-DE" dirty="0"/>
              <a:t> und </a:t>
            </a:r>
            <a:r>
              <a:rPr lang="de-DE" dirty="0" err="1"/>
              <a:t>busted</a:t>
            </a:r>
            <a:endParaRPr lang="de-DE" dirty="0"/>
          </a:p>
          <a:p>
            <a:pPr marL="285750" indent="-285750">
              <a:buFont typeface="Arial" panose="020B0604020202020204" pitchFamily="34" charset="0"/>
              <a:buChar char="•"/>
            </a:pPr>
            <a:r>
              <a:rPr lang="de-DE" dirty="0"/>
              <a:t>Dealer zieht im selben Zug</a:t>
            </a:r>
          </a:p>
          <a:p>
            <a:pPr marL="285750" indent="-285750">
              <a:buFont typeface="Arial" panose="020B0604020202020204" pitchFamily="34" charset="0"/>
              <a:buChar char="•"/>
            </a:pPr>
            <a:r>
              <a:rPr lang="de-DE" dirty="0"/>
              <a:t>Lösung: Dealer zieht bevor den Spielern</a:t>
            </a:r>
          </a:p>
          <a:p>
            <a:endParaRPr lang="de-DE" dirty="0"/>
          </a:p>
        </p:txBody>
      </p:sp>
      <p:sp>
        <p:nvSpPr>
          <p:cNvPr id="7" name="Inhaltsplatzhalter 6">
            <a:extLst>
              <a:ext uri="{FF2B5EF4-FFF2-40B4-BE49-F238E27FC236}">
                <a16:creationId xmlns:a16="http://schemas.microsoft.com/office/drawing/2014/main" id="{E38FA5CA-A50F-4A7A-8D5A-E4755333CAE4}"/>
              </a:ext>
            </a:extLst>
          </p:cNvPr>
          <p:cNvSpPr>
            <a:spLocks noGrp="1"/>
          </p:cNvSpPr>
          <p:nvPr>
            <p:ph idx="15"/>
          </p:nvPr>
        </p:nvSpPr>
        <p:spPr>
          <a:xfrm>
            <a:off x="4644001" y="2659310"/>
            <a:ext cx="4184087" cy="3790258"/>
          </a:xfrm>
        </p:spPr>
        <p:txBody>
          <a:bodyPr/>
          <a:lstStyle/>
          <a:p>
            <a:pPr marL="285750" indent="-285750">
              <a:buFont typeface="Arial" panose="020B0604020202020204" pitchFamily="34" charset="0"/>
              <a:buChar char="•"/>
            </a:pPr>
            <a:r>
              <a:rPr lang="de-DE" dirty="0"/>
              <a:t>Updates von Elementen erst nach dem kompletten ausführen eines </a:t>
            </a:r>
            <a:r>
              <a:rPr lang="de-DE" dirty="0" err="1"/>
              <a:t>return</a:t>
            </a:r>
            <a:r>
              <a:rPr lang="de-DE" dirty="0"/>
              <a:t> </a:t>
            </a:r>
            <a:r>
              <a:rPr lang="de-DE" dirty="0" err="1"/>
              <a:t>statement</a:t>
            </a:r>
            <a:r>
              <a:rPr lang="de-DE" dirty="0"/>
              <a:t> in der Datenbank</a:t>
            </a:r>
          </a:p>
          <a:p>
            <a:pPr marL="285750" indent="-285750">
              <a:buFont typeface="Arial" panose="020B0604020202020204" pitchFamily="34" charset="0"/>
              <a:buChar char="•"/>
            </a:pPr>
            <a:r>
              <a:rPr lang="de-DE" dirty="0"/>
              <a:t>Letzter Spieler </a:t>
            </a:r>
            <a:r>
              <a:rPr lang="de-DE" dirty="0" err="1"/>
              <a:t>doubled</a:t>
            </a:r>
            <a:r>
              <a:rPr lang="de-DE" dirty="0"/>
              <a:t> oder </a:t>
            </a:r>
            <a:r>
              <a:rPr lang="de-DE" dirty="0" err="1"/>
              <a:t>busted</a:t>
            </a:r>
            <a:endParaRPr lang="de-DE" dirty="0"/>
          </a:p>
          <a:p>
            <a:pPr marL="285750" indent="-285750">
              <a:buFont typeface="Arial" panose="020B0604020202020204" pitchFamily="34" charset="0"/>
              <a:buChar char="•"/>
            </a:pPr>
            <a:r>
              <a:rPr lang="de-DE" dirty="0"/>
              <a:t>Seine Hand noch nicht aktualisiert aber </a:t>
            </a:r>
            <a:r>
              <a:rPr lang="de-DE" dirty="0" err="1"/>
              <a:t>evaluate</a:t>
            </a:r>
            <a:r>
              <a:rPr lang="de-DE" dirty="0"/>
              <a:t> wird schon aufgerufen</a:t>
            </a:r>
          </a:p>
          <a:p>
            <a:pPr marL="285750" indent="-285750">
              <a:buFont typeface="Arial" panose="020B0604020202020204" pitchFamily="34" charset="0"/>
              <a:buChar char="•"/>
            </a:pPr>
            <a:r>
              <a:rPr lang="de-DE" dirty="0"/>
              <a:t>Lösung: Beim Aufrufen von </a:t>
            </a:r>
            <a:r>
              <a:rPr lang="de-DE" dirty="0" err="1"/>
              <a:t>evaluate</a:t>
            </a:r>
            <a:r>
              <a:rPr lang="de-DE" dirty="0"/>
              <a:t> mitteilen was die letzte Aktion war und in </a:t>
            </a:r>
            <a:r>
              <a:rPr lang="de-DE" dirty="0" err="1"/>
              <a:t>evaluate</a:t>
            </a:r>
            <a:r>
              <a:rPr lang="de-DE" dirty="0"/>
              <a:t> beachten</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53BD56A1-3671-4214-B9B1-D1396FC17C8B}"/>
              </a:ext>
            </a:extLst>
          </p:cNvPr>
          <p:cNvSpPr>
            <a:spLocks noGrp="1"/>
          </p:cNvSpPr>
          <p:nvPr>
            <p:ph type="sldNum" sz="quarter" idx="16"/>
          </p:nvPr>
        </p:nvSpPr>
        <p:spPr/>
        <p:txBody>
          <a:bodyPr/>
          <a:lstStyle/>
          <a:p>
            <a:fld id="{CE58CB1E-F828-4F11-99E0-327109AF9DA4}" type="slidenum">
              <a:rPr lang="de-DE" smtClean="0"/>
              <a:pPr/>
              <a:t>12</a:t>
            </a:fld>
            <a:endParaRPr lang="de-DE" dirty="0"/>
          </a:p>
        </p:txBody>
      </p:sp>
      <p:sp>
        <p:nvSpPr>
          <p:cNvPr id="4" name="Fußzeilenplatzhalter 3">
            <a:extLst>
              <a:ext uri="{FF2B5EF4-FFF2-40B4-BE49-F238E27FC236}">
                <a16:creationId xmlns:a16="http://schemas.microsoft.com/office/drawing/2014/main" id="{C56C636A-F879-429E-9888-BCDD840DB93B}"/>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5329FADE-F83D-4549-B9ED-F031FFA9B2D1}"/>
              </a:ext>
            </a:extLst>
          </p:cNvPr>
          <p:cNvSpPr>
            <a:spLocks noGrp="1"/>
          </p:cNvSpPr>
          <p:nvPr>
            <p:ph type="title"/>
          </p:nvPr>
        </p:nvSpPr>
        <p:spPr/>
        <p:txBody>
          <a:bodyPr/>
          <a:lstStyle/>
          <a:p>
            <a:r>
              <a:rPr lang="de-DE" dirty="0" err="1"/>
              <a:t>XQuery</a:t>
            </a:r>
            <a:r>
              <a:rPr lang="de-DE" dirty="0"/>
              <a:t> Update Facility</a:t>
            </a:r>
          </a:p>
        </p:txBody>
      </p:sp>
      <p:sp>
        <p:nvSpPr>
          <p:cNvPr id="9" name="Textfeld 8">
            <a:extLst>
              <a:ext uri="{FF2B5EF4-FFF2-40B4-BE49-F238E27FC236}">
                <a16:creationId xmlns:a16="http://schemas.microsoft.com/office/drawing/2014/main" id="{847C34C0-8C57-46B9-A708-10ED106F9623}"/>
              </a:ext>
            </a:extLst>
          </p:cNvPr>
          <p:cNvSpPr txBox="1"/>
          <p:nvPr/>
        </p:nvSpPr>
        <p:spPr>
          <a:xfrm>
            <a:off x="595618" y="1652631"/>
            <a:ext cx="5958362" cy="537968"/>
          </a:xfrm>
          <a:prstGeom prst="rect">
            <a:avLst/>
          </a:prstGeom>
          <a:noFill/>
        </p:spPr>
        <p:txBody>
          <a:bodyPr wrap="none" lIns="0" tIns="0" rIns="0" bIns="0" rtlCol="0">
            <a:spAutoFit/>
          </a:bodyPr>
          <a:lstStyle/>
          <a:p>
            <a:pPr>
              <a:lnSpc>
                <a:spcPct val="114000"/>
              </a:lnSpc>
            </a:pPr>
            <a:r>
              <a:rPr lang="de-DE" sz="1600" dirty="0">
                <a:latin typeface="+mn-lt"/>
              </a:rPr>
              <a:t>Ziel: angenehmes Spielgefühl mit wenig User </a:t>
            </a:r>
            <a:r>
              <a:rPr lang="de-DE" sz="1600" dirty="0" err="1">
                <a:latin typeface="+mn-lt"/>
              </a:rPr>
              <a:t>input</a:t>
            </a:r>
            <a:r>
              <a:rPr lang="de-DE" sz="1600" dirty="0">
                <a:latin typeface="+mn-lt"/>
              </a:rPr>
              <a:t> -&gt;</a:t>
            </a:r>
          </a:p>
          <a:p>
            <a:pPr>
              <a:lnSpc>
                <a:spcPct val="114000"/>
              </a:lnSpc>
            </a:pPr>
            <a:r>
              <a:rPr lang="de-DE" sz="1600" dirty="0" err="1">
                <a:latin typeface="+mn-lt"/>
              </a:rPr>
              <a:t>Bust</a:t>
            </a:r>
            <a:r>
              <a:rPr lang="de-DE" sz="1600" dirty="0">
                <a:latin typeface="+mn-lt"/>
              </a:rPr>
              <a:t> und Double beenden automatisch den Spielzug des Spielers</a:t>
            </a:r>
          </a:p>
        </p:txBody>
      </p:sp>
    </p:spTree>
    <p:extLst>
      <p:ext uri="{BB962C8B-B14F-4D97-AF65-F5344CB8AC3E}">
        <p14:creationId xmlns:p14="http://schemas.microsoft.com/office/powerpoint/2010/main" val="388841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17</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21</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23</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24</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25</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26</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27</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28</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30</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31</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E2F9CE0-CA87-4361-8996-7E3CC459F21C}"/>
              </a:ext>
            </a:extLst>
          </p:cNvPr>
          <p:cNvSpPr>
            <a:spLocks noGrp="1"/>
          </p:cNvSpPr>
          <p:nvPr>
            <p:ph idx="1"/>
          </p:nvPr>
        </p:nvSpPr>
        <p:spPr/>
        <p:txBody>
          <a:bodyPr/>
          <a:lstStyle/>
          <a:p>
            <a:pPr marL="285750" indent="-285750">
              <a:buFont typeface="Arial" panose="020B0604020202020204" pitchFamily="34" charset="0"/>
              <a:buChar char="•"/>
            </a:pPr>
            <a:r>
              <a:rPr lang="de-DE" dirty="0"/>
              <a:t>Aufgabe Daten zu speichern und updaten</a:t>
            </a:r>
          </a:p>
          <a:p>
            <a:pPr marL="285750" indent="-285750">
              <a:buFont typeface="Arial" panose="020B0604020202020204" pitchFamily="34" charset="0"/>
              <a:buChar char="•"/>
            </a:pPr>
            <a:r>
              <a:rPr lang="de-DE" dirty="0"/>
              <a:t>Objekt orientierter Ansatz</a:t>
            </a:r>
          </a:p>
          <a:p>
            <a:pPr marL="285750" indent="-285750">
              <a:buFont typeface="Arial" panose="020B0604020202020204" pitchFamily="34" charset="0"/>
              <a:buChar char="•"/>
            </a:pPr>
            <a:r>
              <a:rPr lang="de-DE" dirty="0"/>
              <a:t>Viele kleine Klassen anstatt wenig große</a:t>
            </a:r>
          </a:p>
          <a:p>
            <a:pPr marL="285750" indent="-285750">
              <a:buFont typeface="Arial" panose="020B0604020202020204" pitchFamily="34" charset="0"/>
              <a:buChar char="•"/>
            </a:pPr>
            <a:r>
              <a:rPr lang="de-DE" dirty="0"/>
              <a:t>Dadurch Struktur des Codes, Lesbarkeit, kein redundanter Code, leichter Erweiterbar</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1AEAEB45-889C-46BC-9870-411B5B1B2119}"/>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a:extLst>
              <a:ext uri="{FF2B5EF4-FFF2-40B4-BE49-F238E27FC236}">
                <a16:creationId xmlns:a16="http://schemas.microsoft.com/office/drawing/2014/main" id="{498A48AB-A91F-4BEF-B878-33ED16197A5B}"/>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68AC732B-79EC-4A99-92EE-8D17E71F4D13}"/>
              </a:ext>
            </a:extLst>
          </p:cNvPr>
          <p:cNvSpPr>
            <a:spLocks noGrp="1"/>
          </p:cNvSpPr>
          <p:nvPr>
            <p:ph type="title"/>
          </p:nvPr>
        </p:nvSpPr>
        <p:spPr/>
        <p:txBody>
          <a:bodyPr/>
          <a:lstStyle/>
          <a:p>
            <a:r>
              <a:rPr lang="de-DE" dirty="0"/>
              <a:t>Komponenten Model</a:t>
            </a:r>
          </a:p>
        </p:txBody>
      </p:sp>
    </p:spTree>
    <p:extLst>
      <p:ext uri="{BB962C8B-B14F-4D97-AF65-F5344CB8AC3E}">
        <p14:creationId xmlns:p14="http://schemas.microsoft.com/office/powerpoint/2010/main" val="56608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3273F3B6-E5B2-4B8B-9B63-9B0B6CCBCE06}"/>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ußzeilenplatzhalter 3">
            <a:extLst>
              <a:ext uri="{FF2B5EF4-FFF2-40B4-BE49-F238E27FC236}">
                <a16:creationId xmlns:a16="http://schemas.microsoft.com/office/drawing/2014/main" id="{52DA284E-DC98-4622-9FF5-9BCE2119F11A}"/>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BA07BC16-0D05-4442-ADA3-9D154BBD2484}"/>
              </a:ext>
            </a:extLst>
          </p:cNvPr>
          <p:cNvSpPr>
            <a:spLocks noGrp="1"/>
          </p:cNvSpPr>
          <p:nvPr>
            <p:ph type="title"/>
          </p:nvPr>
        </p:nvSpPr>
        <p:spPr/>
        <p:txBody>
          <a:bodyPr/>
          <a:lstStyle/>
          <a:p>
            <a:r>
              <a:rPr lang="de-DE" dirty="0"/>
              <a:t>UML Klassendiagram</a:t>
            </a:r>
          </a:p>
        </p:txBody>
      </p:sp>
      <p:pic>
        <p:nvPicPr>
          <p:cNvPr id="9" name="Inhaltsplatzhalter 8" descr="Ein Bild, das Text, Karte enthält.&#10;&#10;Automatisch generierte Beschreibung">
            <a:extLst>
              <a:ext uri="{FF2B5EF4-FFF2-40B4-BE49-F238E27FC236}">
                <a16:creationId xmlns:a16="http://schemas.microsoft.com/office/drawing/2014/main" id="{4DBADF42-C17D-44E6-B0A9-918FCC0BC112}"/>
              </a:ext>
            </a:extLst>
          </p:cNvPr>
          <p:cNvPicPr>
            <a:picLocks noGrp="1" noChangeAspect="1"/>
          </p:cNvPicPr>
          <p:nvPr>
            <p:ph idx="1"/>
          </p:nvPr>
        </p:nvPicPr>
        <p:blipFill>
          <a:blip r:embed="rId2"/>
          <a:stretch>
            <a:fillRect/>
          </a:stretch>
        </p:blipFill>
        <p:spPr>
          <a:xfrm>
            <a:off x="1879734" y="1762125"/>
            <a:ext cx="5387708" cy="4699000"/>
          </a:xfrm>
        </p:spPr>
      </p:pic>
    </p:spTree>
    <p:extLst>
      <p:ext uri="{BB962C8B-B14F-4D97-AF65-F5344CB8AC3E}">
        <p14:creationId xmlns:p14="http://schemas.microsoft.com/office/powerpoint/2010/main" val="13327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66719C9-009D-4358-99B2-0E7C4195553D}"/>
              </a:ext>
            </a:extLst>
          </p:cNvPr>
          <p:cNvSpPr>
            <a:spLocks noGrp="1"/>
          </p:cNvSpPr>
          <p:nvPr>
            <p:ph idx="14"/>
          </p:nvPr>
        </p:nvSpPr>
        <p:spPr/>
        <p:txBody>
          <a:bodyPr/>
          <a:lstStyle/>
          <a:p>
            <a:pPr marL="285750" indent="-285750">
              <a:buFont typeface="Arial" panose="020B0604020202020204" pitchFamily="34" charset="0"/>
              <a:buChar char="•"/>
            </a:pPr>
            <a:r>
              <a:rPr lang="de-DE" dirty="0"/>
              <a:t>Für jedes Spiel wird ein Game Objekt erzeugt</a:t>
            </a:r>
          </a:p>
          <a:p>
            <a:pPr marL="285750" indent="-285750">
              <a:buFont typeface="Arial" panose="020B0604020202020204" pitchFamily="34" charset="0"/>
              <a:buChar char="•"/>
            </a:pPr>
            <a:r>
              <a:rPr lang="de-DE" dirty="0"/>
              <a:t>Enthält Informationen zum </a:t>
            </a:r>
            <a:r>
              <a:rPr lang="de-DE" dirty="0" err="1"/>
              <a:t>Gamestate</a:t>
            </a:r>
            <a:r>
              <a:rPr lang="de-DE" dirty="0"/>
              <a:t> und ID</a:t>
            </a:r>
          </a:p>
          <a:p>
            <a:pPr marL="285750" indent="-285750">
              <a:buFont typeface="Arial" panose="020B0604020202020204" pitchFamily="34" charset="0"/>
              <a:buChar char="•"/>
            </a:pPr>
            <a:r>
              <a:rPr lang="de-DE" dirty="0"/>
              <a:t>Besitzt Alle Spieler Elemente sowie Dealer</a:t>
            </a:r>
          </a:p>
          <a:p>
            <a:pPr marL="285750" indent="-285750">
              <a:buFont typeface="Arial" panose="020B0604020202020204" pitchFamily="34" charset="0"/>
              <a:buChar char="•"/>
            </a:pPr>
            <a:r>
              <a:rPr lang="de-DE" dirty="0"/>
              <a:t>Funktionalität: neues Spiel erstellen und auswerten</a:t>
            </a:r>
          </a:p>
          <a:p>
            <a:pPr marL="285750" indent="-285750">
              <a:buFont typeface="Arial" panose="020B0604020202020204" pitchFamily="34" charset="0"/>
              <a:buChar char="•"/>
            </a:pPr>
            <a:endParaRPr lang="de-DE" dirty="0"/>
          </a:p>
        </p:txBody>
      </p:sp>
      <p:pic>
        <p:nvPicPr>
          <p:cNvPr id="9" name="Bildplatzhalter 8" descr="Ein Bild, das Screenshot enthält.&#10;&#10;Automatisch generierte Beschreibung">
            <a:extLst>
              <a:ext uri="{FF2B5EF4-FFF2-40B4-BE49-F238E27FC236}">
                <a16:creationId xmlns:a16="http://schemas.microsoft.com/office/drawing/2014/main" id="{96EDE67A-1647-4A86-B490-E3F4B936FE0E}"/>
              </a:ext>
            </a:extLst>
          </p:cNvPr>
          <p:cNvPicPr>
            <a:picLocks noGrp="1" noChangeAspect="1"/>
          </p:cNvPicPr>
          <p:nvPr>
            <p:ph idx="15"/>
          </p:nvPr>
        </p:nvPicPr>
        <p:blipFill>
          <a:blip r:embed="rId2"/>
          <a:stretch>
            <a:fillRect/>
          </a:stretch>
        </p:blipFill>
        <p:spPr>
          <a:xfrm>
            <a:off x="5809968" y="1762188"/>
            <a:ext cx="1991003" cy="1867161"/>
          </a:xfrm>
        </p:spPr>
      </p:pic>
      <p:sp>
        <p:nvSpPr>
          <p:cNvPr id="3" name="Foliennummernplatzhalter 2">
            <a:extLst>
              <a:ext uri="{FF2B5EF4-FFF2-40B4-BE49-F238E27FC236}">
                <a16:creationId xmlns:a16="http://schemas.microsoft.com/office/drawing/2014/main" id="{DD54B8C6-FD99-4B7F-9A89-1435C2C5CD2E}"/>
              </a:ext>
            </a:extLst>
          </p:cNvPr>
          <p:cNvSpPr>
            <a:spLocks noGrp="1"/>
          </p:cNvSpPr>
          <p:nvPr>
            <p:ph type="sldNum" sz="quarter" idx="16"/>
          </p:nvPr>
        </p:nvSpPr>
        <p:spPr/>
        <p:txBody>
          <a:bodyPr/>
          <a:lstStyle/>
          <a:p>
            <a:fld id="{CE58CB1E-F828-4F11-99E0-327109AF9DA4}" type="slidenum">
              <a:rPr lang="de-DE" smtClean="0"/>
              <a:pPr/>
              <a:t>6</a:t>
            </a:fld>
            <a:endParaRPr lang="de-DE" dirty="0"/>
          </a:p>
        </p:txBody>
      </p:sp>
      <p:sp>
        <p:nvSpPr>
          <p:cNvPr id="4" name="Fußzeilenplatzhalter 3">
            <a:extLst>
              <a:ext uri="{FF2B5EF4-FFF2-40B4-BE49-F238E27FC236}">
                <a16:creationId xmlns:a16="http://schemas.microsoft.com/office/drawing/2014/main" id="{FFFFD327-3822-42BB-B193-B1FC7D781918}"/>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54F143A6-A274-4F0B-8801-7863E64FB24B}"/>
              </a:ext>
            </a:extLst>
          </p:cNvPr>
          <p:cNvSpPr>
            <a:spLocks noGrp="1"/>
          </p:cNvSpPr>
          <p:nvPr>
            <p:ph type="title"/>
          </p:nvPr>
        </p:nvSpPr>
        <p:spPr/>
        <p:txBody>
          <a:bodyPr/>
          <a:lstStyle/>
          <a:p>
            <a:r>
              <a:rPr lang="de-DE" dirty="0"/>
              <a:t>Game Class</a:t>
            </a:r>
          </a:p>
        </p:txBody>
      </p:sp>
    </p:spTree>
    <p:extLst>
      <p:ext uri="{BB962C8B-B14F-4D97-AF65-F5344CB8AC3E}">
        <p14:creationId xmlns:p14="http://schemas.microsoft.com/office/powerpoint/2010/main" val="404564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F135E3-6A5F-4567-9FCC-74400B6F6508}"/>
              </a:ext>
            </a:extLst>
          </p:cNvPr>
          <p:cNvSpPr>
            <a:spLocks noGrp="1"/>
          </p:cNvSpPr>
          <p:nvPr>
            <p:ph idx="14"/>
          </p:nvPr>
        </p:nvSpPr>
        <p:spPr/>
        <p:txBody>
          <a:bodyPr/>
          <a:lstStyle/>
          <a:p>
            <a:pPr marL="285750" indent="-285750">
              <a:buFont typeface="Arial" panose="020B0604020202020204" pitchFamily="34" charset="0"/>
              <a:buChar char="•"/>
            </a:pPr>
            <a:r>
              <a:rPr lang="de-DE" dirty="0" err="1"/>
              <a:t>Usr</a:t>
            </a:r>
            <a:r>
              <a:rPr lang="de-DE" dirty="0"/>
              <a:t> für </a:t>
            </a:r>
            <a:r>
              <a:rPr lang="de-DE" dirty="0" err="1"/>
              <a:t>login</a:t>
            </a:r>
            <a:r>
              <a:rPr lang="de-DE" dirty="0"/>
              <a:t> und globale </a:t>
            </a:r>
            <a:r>
              <a:rPr lang="de-DE" dirty="0" err="1"/>
              <a:t>balance</a:t>
            </a:r>
            <a:r>
              <a:rPr lang="de-DE" dirty="0"/>
              <a:t> für </a:t>
            </a:r>
            <a:r>
              <a:rPr lang="de-DE" dirty="0" err="1"/>
              <a:t>highscore</a:t>
            </a:r>
            <a:r>
              <a:rPr lang="de-DE" dirty="0"/>
              <a:t> liste</a:t>
            </a:r>
          </a:p>
          <a:p>
            <a:pPr marL="285750" indent="-285750">
              <a:buFont typeface="Arial" panose="020B0604020202020204" pitchFamily="34" charset="0"/>
              <a:buChar char="•"/>
            </a:pPr>
            <a:r>
              <a:rPr lang="de-DE" dirty="0"/>
              <a:t>Jeder </a:t>
            </a:r>
            <a:r>
              <a:rPr lang="de-DE" dirty="0" err="1"/>
              <a:t>usr</a:t>
            </a:r>
            <a:r>
              <a:rPr lang="de-DE" dirty="0"/>
              <a:t> erzeugt ein Player Objekt für jedes Spiel dem sie beitreten</a:t>
            </a:r>
          </a:p>
          <a:p>
            <a:pPr marL="285750" indent="-285750">
              <a:buFont typeface="Arial" panose="020B0604020202020204" pitchFamily="34" charset="0"/>
              <a:buChar char="•"/>
            </a:pPr>
            <a:r>
              <a:rPr lang="de-DE" dirty="0"/>
              <a:t>Player speichern </a:t>
            </a:r>
            <a:r>
              <a:rPr lang="de-DE" dirty="0" err="1"/>
              <a:t>Meta</a:t>
            </a:r>
            <a:r>
              <a:rPr lang="de-DE" dirty="0"/>
              <a:t> Informationen</a:t>
            </a:r>
          </a:p>
          <a:p>
            <a:pPr marL="285750" indent="-285750">
              <a:buFont typeface="Arial" panose="020B0604020202020204" pitchFamily="34" charset="0"/>
              <a:buChar char="•"/>
            </a:pPr>
            <a:r>
              <a:rPr lang="de-DE" dirty="0"/>
              <a:t>Funktionalität: alle Spiel-Aktionen(</a:t>
            </a:r>
            <a:r>
              <a:rPr lang="de-DE" dirty="0" err="1"/>
              <a:t>hit,draw,etc</a:t>
            </a:r>
            <a:r>
              <a:rPr lang="de-DE" dirty="0"/>
              <a:t>.)</a:t>
            </a:r>
          </a:p>
          <a:p>
            <a:endParaRPr lang="de-DE" dirty="0"/>
          </a:p>
        </p:txBody>
      </p:sp>
      <p:pic>
        <p:nvPicPr>
          <p:cNvPr id="8" name="Inhaltsplatzhalter 7" descr="Ein Bild, das Screenshot enthält.&#10;&#10;Automatisch generierte Beschreibung">
            <a:extLst>
              <a:ext uri="{FF2B5EF4-FFF2-40B4-BE49-F238E27FC236}">
                <a16:creationId xmlns:a16="http://schemas.microsoft.com/office/drawing/2014/main" id="{2323238E-B959-44A9-AD1D-ACFE58D1B583}"/>
              </a:ext>
            </a:extLst>
          </p:cNvPr>
          <p:cNvPicPr>
            <a:picLocks noGrp="1" noChangeAspect="1"/>
          </p:cNvPicPr>
          <p:nvPr>
            <p:ph idx="15"/>
          </p:nvPr>
        </p:nvPicPr>
        <p:blipFill>
          <a:blip r:embed="rId2"/>
          <a:stretch>
            <a:fillRect/>
          </a:stretch>
        </p:blipFill>
        <p:spPr>
          <a:xfrm>
            <a:off x="5783810" y="1762125"/>
            <a:ext cx="1907080" cy="4687888"/>
          </a:xfrm>
        </p:spPr>
      </p:pic>
      <p:sp>
        <p:nvSpPr>
          <p:cNvPr id="3" name="Foliennummernplatzhalter 2">
            <a:extLst>
              <a:ext uri="{FF2B5EF4-FFF2-40B4-BE49-F238E27FC236}">
                <a16:creationId xmlns:a16="http://schemas.microsoft.com/office/drawing/2014/main" id="{78C38F1D-943A-419F-A6E0-D18F3CB8451A}"/>
              </a:ext>
            </a:extLst>
          </p:cNvPr>
          <p:cNvSpPr>
            <a:spLocks noGrp="1"/>
          </p:cNvSpPr>
          <p:nvPr>
            <p:ph type="sldNum" sz="quarter" idx="16"/>
          </p:nvPr>
        </p:nvSpPr>
        <p:spPr/>
        <p:txBody>
          <a:bodyPr/>
          <a:lstStyle/>
          <a:p>
            <a:fld id="{CE58CB1E-F828-4F11-99E0-327109AF9DA4}" type="slidenum">
              <a:rPr lang="de-DE" smtClean="0"/>
              <a:pPr/>
              <a:t>7</a:t>
            </a:fld>
            <a:endParaRPr lang="de-DE" dirty="0"/>
          </a:p>
        </p:txBody>
      </p:sp>
      <p:sp>
        <p:nvSpPr>
          <p:cNvPr id="4" name="Fußzeilenplatzhalter 3">
            <a:extLst>
              <a:ext uri="{FF2B5EF4-FFF2-40B4-BE49-F238E27FC236}">
                <a16:creationId xmlns:a16="http://schemas.microsoft.com/office/drawing/2014/main" id="{76953924-FAB8-4268-8EE9-4D1C1A827178}"/>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1B8E4F84-A7E1-4260-B93F-2BE334470B32}"/>
              </a:ext>
            </a:extLst>
          </p:cNvPr>
          <p:cNvSpPr>
            <a:spLocks noGrp="1"/>
          </p:cNvSpPr>
          <p:nvPr>
            <p:ph type="title"/>
          </p:nvPr>
        </p:nvSpPr>
        <p:spPr/>
        <p:txBody>
          <a:bodyPr/>
          <a:lstStyle/>
          <a:p>
            <a:r>
              <a:rPr lang="de-DE" dirty="0" err="1"/>
              <a:t>Usr</a:t>
            </a:r>
            <a:r>
              <a:rPr lang="de-DE" dirty="0"/>
              <a:t> &amp; Player &amp; Dealer</a:t>
            </a:r>
          </a:p>
        </p:txBody>
      </p:sp>
    </p:spTree>
    <p:extLst>
      <p:ext uri="{BB962C8B-B14F-4D97-AF65-F5344CB8AC3E}">
        <p14:creationId xmlns:p14="http://schemas.microsoft.com/office/powerpoint/2010/main" val="413793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E478E7-93FC-4F48-B612-8EFD7909BDE4}"/>
              </a:ext>
            </a:extLst>
          </p:cNvPr>
          <p:cNvSpPr>
            <a:spLocks noGrp="1"/>
          </p:cNvSpPr>
          <p:nvPr>
            <p:ph idx="14"/>
          </p:nvPr>
        </p:nvSpPr>
        <p:spPr/>
        <p:txBody>
          <a:bodyPr/>
          <a:lstStyle/>
          <a:p>
            <a:pPr marL="285750" indent="-285750">
              <a:buFont typeface="Arial" panose="020B0604020202020204" pitchFamily="34" charset="0"/>
              <a:buChar char="•"/>
            </a:pPr>
            <a:r>
              <a:rPr lang="de-DE" dirty="0"/>
              <a:t>Dealer hat das Deck</a:t>
            </a:r>
          </a:p>
          <a:p>
            <a:pPr marL="285750" indent="-285750">
              <a:buFont typeface="Arial" panose="020B0604020202020204" pitchFamily="34" charset="0"/>
              <a:buChar char="•"/>
            </a:pPr>
            <a:r>
              <a:rPr lang="de-DE" dirty="0"/>
              <a:t>Unterschiede zur Player Klasse</a:t>
            </a:r>
          </a:p>
          <a:p>
            <a:endParaRPr lang="de-DE" dirty="0"/>
          </a:p>
        </p:txBody>
      </p:sp>
      <p:pic>
        <p:nvPicPr>
          <p:cNvPr id="8" name="Inhaltsplatzhalter 7" descr="Ein Bild, das Screenshot enthält.&#10;&#10;Automatisch generierte Beschreibung">
            <a:extLst>
              <a:ext uri="{FF2B5EF4-FFF2-40B4-BE49-F238E27FC236}">
                <a16:creationId xmlns:a16="http://schemas.microsoft.com/office/drawing/2014/main" id="{E06D121D-F4A4-4F53-B0D8-61E4B3E7F74F}"/>
              </a:ext>
            </a:extLst>
          </p:cNvPr>
          <p:cNvPicPr>
            <a:picLocks noGrp="1" noChangeAspect="1"/>
          </p:cNvPicPr>
          <p:nvPr>
            <p:ph idx="15"/>
          </p:nvPr>
        </p:nvPicPr>
        <p:blipFill>
          <a:blip r:embed="rId2"/>
          <a:stretch>
            <a:fillRect/>
          </a:stretch>
        </p:blipFill>
        <p:spPr>
          <a:xfrm>
            <a:off x="6046170" y="3348375"/>
            <a:ext cx="1457528" cy="1181265"/>
          </a:xfrm>
        </p:spPr>
      </p:pic>
      <p:sp>
        <p:nvSpPr>
          <p:cNvPr id="4" name="Foliennummernplatzhalter 3">
            <a:extLst>
              <a:ext uri="{FF2B5EF4-FFF2-40B4-BE49-F238E27FC236}">
                <a16:creationId xmlns:a16="http://schemas.microsoft.com/office/drawing/2014/main" id="{DF19DEBD-7037-4014-827A-490DD4CB0164}"/>
              </a:ext>
            </a:extLst>
          </p:cNvPr>
          <p:cNvSpPr>
            <a:spLocks noGrp="1"/>
          </p:cNvSpPr>
          <p:nvPr>
            <p:ph type="sldNum" sz="quarter" idx="16"/>
          </p:nvPr>
        </p:nvSpPr>
        <p:spPr/>
        <p:txBody>
          <a:bodyPr/>
          <a:lstStyle/>
          <a:p>
            <a:fld id="{CE58CB1E-F828-4F11-99E0-327109AF9DA4}" type="slidenum">
              <a:rPr lang="de-DE" smtClean="0"/>
              <a:pPr/>
              <a:t>8</a:t>
            </a:fld>
            <a:endParaRPr lang="de-DE" dirty="0"/>
          </a:p>
        </p:txBody>
      </p:sp>
      <p:sp>
        <p:nvSpPr>
          <p:cNvPr id="5" name="Fußzeilenplatzhalter 4">
            <a:extLst>
              <a:ext uri="{FF2B5EF4-FFF2-40B4-BE49-F238E27FC236}">
                <a16:creationId xmlns:a16="http://schemas.microsoft.com/office/drawing/2014/main" id="{CA388F7C-52DD-440E-B621-3BB14FADE536}"/>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6" name="Titel 5">
            <a:extLst>
              <a:ext uri="{FF2B5EF4-FFF2-40B4-BE49-F238E27FC236}">
                <a16:creationId xmlns:a16="http://schemas.microsoft.com/office/drawing/2014/main" id="{725E3D07-D449-4DDD-87F6-1386462B9302}"/>
              </a:ext>
            </a:extLst>
          </p:cNvPr>
          <p:cNvSpPr>
            <a:spLocks noGrp="1"/>
          </p:cNvSpPr>
          <p:nvPr>
            <p:ph type="title"/>
          </p:nvPr>
        </p:nvSpPr>
        <p:spPr/>
        <p:txBody>
          <a:bodyPr/>
          <a:lstStyle/>
          <a:p>
            <a:r>
              <a:rPr lang="de-DE" dirty="0" err="1"/>
              <a:t>Usr</a:t>
            </a:r>
            <a:r>
              <a:rPr lang="de-DE" dirty="0"/>
              <a:t> &amp; Player &amp; Dealer</a:t>
            </a:r>
          </a:p>
        </p:txBody>
      </p:sp>
    </p:spTree>
    <p:extLst>
      <p:ext uri="{BB962C8B-B14F-4D97-AF65-F5344CB8AC3E}">
        <p14:creationId xmlns:p14="http://schemas.microsoft.com/office/powerpoint/2010/main" val="46869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F91A5C9-007F-4E52-9B41-C482B0B3A6D7}"/>
              </a:ext>
            </a:extLst>
          </p:cNvPr>
          <p:cNvSpPr>
            <a:spLocks noGrp="1"/>
          </p:cNvSpPr>
          <p:nvPr>
            <p:ph idx="14"/>
          </p:nvPr>
        </p:nvSpPr>
        <p:spPr/>
        <p:txBody>
          <a:bodyPr/>
          <a:lstStyle/>
          <a:p>
            <a:pPr marL="285750" indent="-285750">
              <a:buFont typeface="Arial" panose="020B0604020202020204" pitchFamily="34" charset="0"/>
              <a:buChar char="•"/>
            </a:pPr>
            <a:r>
              <a:rPr lang="de-DE" dirty="0"/>
              <a:t>Deck besitzt alle nicht gezogenen Karten („realistisches Deck“)</a:t>
            </a:r>
          </a:p>
          <a:p>
            <a:pPr marL="285750" indent="-285750">
              <a:buFont typeface="Arial" panose="020B0604020202020204" pitchFamily="34" charset="0"/>
              <a:buChar char="•"/>
            </a:pPr>
            <a:r>
              <a:rPr lang="de-DE" dirty="0"/>
              <a:t>Funktionalität: Mischen und Karten ziehen</a:t>
            </a:r>
          </a:p>
          <a:p>
            <a:pPr marL="285750" indent="-285750">
              <a:buFont typeface="Arial" panose="020B0604020202020204" pitchFamily="34" charset="0"/>
              <a:buChar char="•"/>
            </a:pPr>
            <a:r>
              <a:rPr lang="de-DE" dirty="0"/>
              <a:t>Mögliche Erweiterung: mehrere Decks (</a:t>
            </a:r>
            <a:r>
              <a:rPr lang="de-DE" dirty="0" err="1"/>
              <a:t>zB</a:t>
            </a:r>
            <a:r>
              <a:rPr lang="de-DE" dirty="0"/>
              <a:t>. Für jeden Spieler ein eigenes)</a:t>
            </a:r>
          </a:p>
          <a:p>
            <a:pPr marL="285750" indent="-285750">
              <a:buFont typeface="Arial" panose="020B0604020202020204" pitchFamily="34" charset="0"/>
              <a:buChar char="•"/>
            </a:pPr>
            <a:r>
              <a:rPr lang="de-DE" dirty="0"/>
              <a:t>Hand hat alle Karten des Spieler/Dealers</a:t>
            </a:r>
          </a:p>
          <a:p>
            <a:pPr marL="285750" indent="-285750">
              <a:buFont typeface="Arial" panose="020B0604020202020204" pitchFamily="34" charset="0"/>
              <a:buChar char="•"/>
            </a:pPr>
            <a:r>
              <a:rPr lang="de-DE" dirty="0"/>
              <a:t>Funktionalität: einfache Auswertung der Karten eines Spielers/Dealers</a:t>
            </a:r>
          </a:p>
          <a:p>
            <a:pPr marL="285750" indent="-285750">
              <a:buFont typeface="Arial" panose="020B0604020202020204" pitchFamily="34" charset="0"/>
              <a:buChar char="•"/>
            </a:pPr>
            <a:r>
              <a:rPr lang="de-DE" dirty="0"/>
              <a:t>Mögliche Erweiterung: Implementierung von Split -&gt; 2 Hände</a:t>
            </a:r>
          </a:p>
          <a:p>
            <a:pPr marL="285750" indent="-285750">
              <a:buFont typeface="Arial" panose="020B0604020202020204" pitchFamily="34" charset="0"/>
              <a:buChar char="•"/>
            </a:pPr>
            <a:r>
              <a:rPr lang="de-DE" dirty="0"/>
              <a:t>Card besitzt Value und Farbe</a:t>
            </a:r>
          </a:p>
        </p:txBody>
      </p:sp>
      <p:pic>
        <p:nvPicPr>
          <p:cNvPr id="8" name="Inhaltsplatzhalter 7" descr="Ein Bild, das Screenshot enthält.&#10;&#10;Automatisch generierte Beschreibung">
            <a:extLst>
              <a:ext uri="{FF2B5EF4-FFF2-40B4-BE49-F238E27FC236}">
                <a16:creationId xmlns:a16="http://schemas.microsoft.com/office/drawing/2014/main" id="{29001AB5-1A5C-4D75-B799-841C2F04FB7B}"/>
              </a:ext>
            </a:extLst>
          </p:cNvPr>
          <p:cNvPicPr>
            <a:picLocks noGrp="1" noChangeAspect="1"/>
          </p:cNvPicPr>
          <p:nvPr>
            <p:ph idx="15"/>
          </p:nvPr>
        </p:nvPicPr>
        <p:blipFill>
          <a:blip r:embed="rId2"/>
          <a:stretch>
            <a:fillRect/>
          </a:stretch>
        </p:blipFill>
        <p:spPr>
          <a:xfrm>
            <a:off x="4684426" y="2377040"/>
            <a:ext cx="4105848" cy="3458058"/>
          </a:xfrm>
        </p:spPr>
      </p:pic>
      <p:sp>
        <p:nvSpPr>
          <p:cNvPr id="3" name="Foliennummernplatzhalter 2">
            <a:extLst>
              <a:ext uri="{FF2B5EF4-FFF2-40B4-BE49-F238E27FC236}">
                <a16:creationId xmlns:a16="http://schemas.microsoft.com/office/drawing/2014/main" id="{F6FC8C6C-ACDA-4AB3-8A1F-D50331A9D70D}"/>
              </a:ext>
            </a:extLst>
          </p:cNvPr>
          <p:cNvSpPr>
            <a:spLocks noGrp="1"/>
          </p:cNvSpPr>
          <p:nvPr>
            <p:ph type="sldNum" sz="quarter" idx="16"/>
          </p:nvPr>
        </p:nvSpPr>
        <p:spPr/>
        <p:txBody>
          <a:bodyPr/>
          <a:lstStyle/>
          <a:p>
            <a:fld id="{CE58CB1E-F828-4F11-99E0-327109AF9DA4}" type="slidenum">
              <a:rPr lang="de-DE" smtClean="0"/>
              <a:pPr/>
              <a:t>9</a:t>
            </a:fld>
            <a:endParaRPr lang="de-DE" dirty="0"/>
          </a:p>
        </p:txBody>
      </p:sp>
      <p:sp>
        <p:nvSpPr>
          <p:cNvPr id="4" name="Fußzeilenplatzhalter 3">
            <a:extLst>
              <a:ext uri="{FF2B5EF4-FFF2-40B4-BE49-F238E27FC236}">
                <a16:creationId xmlns:a16="http://schemas.microsoft.com/office/drawing/2014/main" id="{A493D086-94ED-4D8F-A1B4-E43E25BC8974}"/>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C538F3DC-4113-4FE7-8D93-77CED857B634}"/>
              </a:ext>
            </a:extLst>
          </p:cNvPr>
          <p:cNvSpPr>
            <a:spLocks noGrp="1"/>
          </p:cNvSpPr>
          <p:nvPr>
            <p:ph type="title"/>
          </p:nvPr>
        </p:nvSpPr>
        <p:spPr/>
        <p:txBody>
          <a:bodyPr/>
          <a:lstStyle/>
          <a:p>
            <a:r>
              <a:rPr lang="de-DE" dirty="0"/>
              <a:t>Deck &amp; Hand &amp; Card</a:t>
            </a:r>
          </a:p>
        </p:txBody>
      </p:sp>
    </p:spTree>
    <p:extLst>
      <p:ext uri="{BB962C8B-B14F-4D97-AF65-F5344CB8AC3E}">
        <p14:creationId xmlns:p14="http://schemas.microsoft.com/office/powerpoint/2010/main" val="1165790011"/>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D4FD95B4-ED9B-E343-B70F-8C404733D84C}"/>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E7490A93-BEAC-FC49-93F3-0CC1118C542C}"/>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DDB14AD-D1C4-854B-AC86-049FDE8761EC}"/>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F4851FE-32D1-2D41-BECA-D90EB3BB8DB1}"/>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13591B48-8E13-6247-8040-92522EC77656}"/>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BAD62DF3-579B-3B4C-BB35-887AD0E01A2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1426</Words>
  <Application>Microsoft Office PowerPoint</Application>
  <PresentationFormat>Bildschirmpräsentation (4:3)</PresentationFormat>
  <Paragraphs>223</Paragraphs>
  <Slides>31</Slides>
  <Notes>1</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31</vt:i4>
      </vt:variant>
    </vt:vector>
  </HeadingPairs>
  <TitlesOfParts>
    <vt:vector size="42"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PowerPoint-Präsentation</vt:lpstr>
      <vt:lpstr>PowerPoint-Präsentation</vt:lpstr>
      <vt:lpstr>Komponenten Model</vt:lpstr>
      <vt:lpstr>UML Klassendiagram</vt:lpstr>
      <vt:lpstr>Game Class</vt:lpstr>
      <vt:lpstr>Usr &amp; Player &amp; Dealer</vt:lpstr>
      <vt:lpstr>Usr &amp; Player &amp; Dealer</vt:lpstr>
      <vt:lpstr>Deck &amp; Hand &amp; Card</vt:lpstr>
      <vt:lpstr>Chat &amp; Message</vt:lpstr>
      <vt:lpstr>Xquery &amp; BaseX</vt:lpstr>
      <vt:lpstr>XQuery Update Facility</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Max Kar</dc:creator>
  <cp:lastModifiedBy>Max Kar</cp:lastModifiedBy>
  <cp:revision>21</cp:revision>
  <cp:lastPrinted>2015-07-30T14:04:45Z</cp:lastPrinted>
  <dcterms:created xsi:type="dcterms:W3CDTF">2019-07-28T16:14:54Z</dcterms:created>
  <dcterms:modified xsi:type="dcterms:W3CDTF">2019-08-09T09:21:42Z</dcterms:modified>
</cp:coreProperties>
</file>