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64" r:id="rId3"/>
    <p:sldId id="365" r:id="rId4"/>
    <p:sldId id="352" r:id="rId5"/>
    <p:sldId id="371" r:id="rId6"/>
    <p:sldId id="372" r:id="rId7"/>
    <p:sldId id="367" r:id="rId8"/>
    <p:sldId id="368" r:id="rId9"/>
    <p:sldId id="357" r:id="rId10"/>
    <p:sldId id="356" r:id="rId11"/>
    <p:sldId id="360" r:id="rId12"/>
    <p:sldId id="361" r:id="rId13"/>
    <p:sldId id="362" r:id="rId14"/>
    <p:sldId id="363" r:id="rId15"/>
    <p:sldId id="370" r:id="rId16"/>
    <p:sldId id="373" r:id="rId17"/>
    <p:sldId id="369" r:id="rId18"/>
  </p:sldIdLst>
  <p:sldSz cx="12192000" cy="6858000"/>
  <p:notesSz cx="6858000" cy="9144000"/>
  <p:embeddedFontLst>
    <p:embeddedFont>
      <p:font typeface="Avenir Heavy" panose="02000503020000020003" pitchFamily="2" charset="0"/>
      <p:bold r:id="rId20"/>
      <p:italic r:id="rId21"/>
      <p:boldItalic r:id="rId22"/>
    </p:embeddedFont>
    <p:embeddedFont>
      <p:font typeface="Avenir Medium" panose="02000503020000020003" pitchFamily="2" charset="0"/>
      <p:regular r:id="rId23"/>
      <p:italic r:id="rId24"/>
    </p:embeddedFont>
    <p:embeddedFont>
      <p:font typeface="JetBrains Mono" panose="02000009000000000000" pitchFamily="49" charset="0"/>
      <p:regular r:id="rId25"/>
      <p:bold r:id="rId26"/>
      <p:italic r:id="rId27"/>
      <p:boldItalic r:id="rId28"/>
    </p:embeddedFont>
    <p:embeddedFont>
      <p:font typeface="Verdana Pro" panose="020B0604030504040204" pitchFamily="34" charset="0"/>
      <p:regular r:id="rId29"/>
      <p:bold r:id="rId30"/>
      <p:italic r:id="rId31"/>
      <p:boldItalic r:id="rId32"/>
    </p:embeddedFont>
    <p:embeddedFont>
      <p:font typeface="Verdana Pro Black" panose="020B0604030504040204" pitchFamily="34" charset="0"/>
      <p:bold r:id="rId33"/>
      <p:italic r:id="rId34"/>
      <p:boldItalic r:id="rId35"/>
    </p:embeddedFont>
    <p:embeddedFont>
      <p:font typeface="Verdana Pro Semibold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F0F"/>
    <a:srgbClr val="CECDC3"/>
    <a:srgbClr val="4385BE"/>
    <a:srgbClr val="205EA6"/>
    <a:srgbClr val="1C1B1A"/>
    <a:srgbClr val="0A84FF"/>
    <a:srgbClr val="03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/>
    <p:restoredTop sz="96197"/>
  </p:normalViewPr>
  <p:slideViewPr>
    <p:cSldViewPr snapToGrid="0">
      <p:cViewPr varScale="1">
        <p:scale>
          <a:sx n="123" d="100"/>
          <a:sy n="1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venir Medium" panose="02000503020000020003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venir Medium" panose="02000503020000020003" pitchFamily="2" charset="0"/>
              </a:defRPr>
            </a:lvl1pPr>
          </a:lstStyle>
          <a:p>
            <a:fld id="{26127E39-6CF5-D44E-8E83-DC46742C04B1}" type="datetimeFigureOut">
              <a:rPr lang="en-DE" smtClean="0"/>
              <a:pPr/>
              <a:t>1/23/24</a:t>
            </a:fld>
            <a:endParaRPr lang="en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venir Medium" panose="02000503020000020003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venir Medium" panose="02000503020000020003" pitchFamily="2" charset="0"/>
              </a:defRPr>
            </a:lvl1pPr>
          </a:lstStyle>
          <a:p>
            <a:fld id="{3FEA2376-A23F-D645-917E-E148BF4D53CD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89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venir Medium" panose="020005030200000200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A2376-A23F-D645-917E-E148BF4D53C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1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5C2B-56E5-7B64-E1ED-50EC68085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00187"/>
            <a:ext cx="10515600" cy="2009775"/>
          </a:xfrm>
        </p:spPr>
        <p:txBody>
          <a:bodyPr anchor="b"/>
          <a:lstStyle>
            <a:lvl1pPr algn="l">
              <a:defRPr sz="6000" b="1" i="0">
                <a:latin typeface="Verdana Pro Black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0BEB9-771D-CE16-3A1F-30660F97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000500"/>
            <a:ext cx="10515599" cy="1257299"/>
          </a:xfrm>
        </p:spPr>
        <p:txBody>
          <a:bodyPr/>
          <a:lstStyle>
            <a:lvl1pPr marL="0" indent="0" algn="l">
              <a:buNone/>
              <a:defRPr sz="2400" b="1" i="0">
                <a:latin typeface="Verdana Pro Semibold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9136-C057-4C24-F060-221528A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68DD5D-AF4A-067C-D6BA-68D5C81FE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A629DA-F25F-24A9-80EA-360E0192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013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4D0F-89C2-A09F-8CFD-9AF8CF26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02353-D496-61F3-3CAA-F5A6BC01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1" i="0">
                <a:latin typeface="Verdana Pro" panose="020B0604030504040204" pitchFamily="34" charset="0"/>
              </a:defRPr>
            </a:lvl1pPr>
            <a:lvl2pPr>
              <a:defRPr b="1" i="0">
                <a:latin typeface="Verdana Pro" panose="020B0604030504040204" pitchFamily="34" charset="0"/>
              </a:defRPr>
            </a:lvl2pPr>
            <a:lvl3pPr>
              <a:defRPr b="1" i="0">
                <a:latin typeface="Verdana Pro" panose="020B0604030504040204" pitchFamily="34" charset="0"/>
              </a:defRPr>
            </a:lvl3pPr>
            <a:lvl4pPr>
              <a:defRPr b="1" i="0">
                <a:latin typeface="Verdana Pro" panose="020B0604030504040204" pitchFamily="34" charset="0"/>
              </a:defRPr>
            </a:lvl4pPr>
            <a:lvl5pPr>
              <a:defRPr b="1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06A5-69F3-78E0-5388-935FE8A1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677312F-5F4D-536F-0342-CD97DDDFE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BBFC1-FF05-C46A-369B-80F19B65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11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AE2A7-629E-D66F-B06F-1CE5E40BD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8BB7-FFB6-7B73-E6F0-97D0B76B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1" i="0">
                <a:latin typeface="Verdana Pro Semibold" panose="020B0604030504040204" pitchFamily="34" charset="0"/>
              </a:defRPr>
            </a:lvl1pPr>
            <a:lvl2pPr>
              <a:defRPr b="1" i="0">
                <a:latin typeface="Verdana Pro Semibold" panose="020B0604030504040204" pitchFamily="34" charset="0"/>
              </a:defRPr>
            </a:lvl2pPr>
            <a:lvl3pPr>
              <a:defRPr b="1" i="0">
                <a:latin typeface="Verdana Pro Semibold" panose="020B0604030504040204" pitchFamily="34" charset="0"/>
              </a:defRPr>
            </a:lvl3pPr>
            <a:lvl4pPr>
              <a:defRPr b="1" i="0">
                <a:latin typeface="Verdana Pro Semibold" panose="020B0604030504040204" pitchFamily="34" charset="0"/>
              </a:defRPr>
            </a:lvl4pPr>
            <a:lvl5pPr>
              <a:defRPr b="1" i="0">
                <a:latin typeface="Verdana Pro Semibold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EC0E-DDF6-36C0-41F4-A6DEB0E2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81DB-DFDE-CCBA-F9E7-3DE6E45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4BF4D11-C7B3-218D-C6BD-D108E34EB2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842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2FD0-3443-8350-BBF7-71FA4D9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9869-EA64-0092-0178-B2F5F709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  <a:lvl2pPr>
              <a:defRPr b="1" i="0">
                <a:latin typeface="Verdana Pro" panose="020B0604030504040204" pitchFamily="34" charset="0"/>
              </a:defRPr>
            </a:lvl2pPr>
            <a:lvl3pPr>
              <a:defRPr b="1" i="0">
                <a:latin typeface="Verdana Pro" panose="020B0604030504040204" pitchFamily="34" charset="0"/>
              </a:defRPr>
            </a:lvl3pPr>
            <a:lvl4pPr>
              <a:defRPr b="1" i="0">
                <a:latin typeface="Verdana Pro" panose="020B0604030504040204" pitchFamily="34" charset="0"/>
              </a:defRPr>
            </a:lvl4pPr>
            <a:lvl5pPr>
              <a:defRPr b="1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89A8-732D-A7E1-59B7-15445F71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C96C147-2566-138F-D0B1-AABE7B5CA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9F5B37-2811-CDE0-1FD5-88D37E97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810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E9BE-F7DC-2819-5F56-4C7270F0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B8BA-649D-2713-FB0C-A3F291A1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tx1">
                    <a:tint val="7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3901-CB55-3876-B87E-5C28A5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0595104-7056-79D2-D3E9-B3D9005E8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B9BDF8-87DF-C833-7E90-7E38E1E4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018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EF6-B8E4-4415-6DBB-254CA00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5915-59F3-08B8-76C8-E011C275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  <a:lvl2pPr>
              <a:defRPr b="0" i="0">
                <a:latin typeface="Verdana Pro" panose="020B0604030504040204" pitchFamily="34" charset="0"/>
              </a:defRPr>
            </a:lvl2pPr>
            <a:lvl3pPr>
              <a:defRPr b="0" i="0">
                <a:latin typeface="Verdana Pro" panose="020B0604030504040204" pitchFamily="34" charset="0"/>
              </a:defRPr>
            </a:lvl3pPr>
            <a:lvl4pPr>
              <a:defRPr b="0" i="0">
                <a:latin typeface="Verdana Pro" panose="020B0604030504040204" pitchFamily="34" charset="0"/>
              </a:defRPr>
            </a:lvl4pPr>
            <a:lvl5pPr>
              <a:defRPr b="0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0697A-110D-9AB3-AA0F-6AA86619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  <a:lvl2pPr>
              <a:defRPr b="0" i="0">
                <a:latin typeface="Verdana Pro" panose="020B0604030504040204" pitchFamily="34" charset="0"/>
              </a:defRPr>
            </a:lvl2pPr>
            <a:lvl3pPr>
              <a:defRPr b="0" i="0">
                <a:latin typeface="Verdana Pro" panose="020B0604030504040204" pitchFamily="34" charset="0"/>
              </a:defRPr>
            </a:lvl3pPr>
            <a:lvl4pPr>
              <a:defRPr b="0" i="0">
                <a:latin typeface="Verdana Pro" panose="020B0604030504040204" pitchFamily="34" charset="0"/>
              </a:defRPr>
            </a:lvl4pPr>
            <a:lvl5pPr>
              <a:defRPr b="0" i="0">
                <a:latin typeface="Verdana Pro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7A4CE-9651-B2D5-CDC5-455355B7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678E8AF-B868-D9F4-68D3-B187EC9D5B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58F2-1761-1B34-2517-299EA57B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54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A31C-B7AE-E401-EB9F-0882D163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8946-0971-7AEF-A676-22A35C3F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4641-AA3F-F285-2EBE-AE8034A3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119E-02A2-589A-8748-E26B67A10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Avenir Heavy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6EA88-7DB3-A127-A0C3-7EC0CFA0C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1" i="0">
                <a:latin typeface="Avenir Heavy" panose="02000503020000020003" pitchFamily="2" charset="0"/>
              </a:defRPr>
            </a:lvl1pPr>
            <a:lvl2pPr>
              <a:defRPr b="1" i="0">
                <a:latin typeface="Avenir Heavy" panose="02000503020000020003" pitchFamily="2" charset="0"/>
              </a:defRPr>
            </a:lvl2pPr>
            <a:lvl3pPr>
              <a:defRPr b="1" i="0">
                <a:latin typeface="Avenir Heavy" panose="02000503020000020003" pitchFamily="2" charset="0"/>
              </a:defRPr>
            </a:lvl3pPr>
            <a:lvl4pPr>
              <a:defRPr b="1" i="0">
                <a:latin typeface="Avenir Heavy" panose="02000503020000020003" pitchFamily="2" charset="0"/>
              </a:defRPr>
            </a:lvl4pPr>
            <a:lvl5pPr>
              <a:defRPr b="1" i="0">
                <a:latin typeface="Avenir Heavy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B3EF5-B425-18AA-CDA2-21D776FD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640B8D-E1C1-32B1-9451-5BC13206A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41E1D4-155F-3068-0B0C-3E8BF091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82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900-ACEB-4628-07C8-39A068E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E0556-B912-2245-EB5D-E44F796F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16895A7-CDBE-FD9D-07FD-DAE1C91A9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E079C6F-7BD8-BC7C-6588-BE7C174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93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9CA3A-9641-D3B8-EED2-7A548577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 Pro" panose="020B0604030504040204" pitchFamily="34" charset="0"/>
              </a:defRPr>
            </a:lvl1pPr>
          </a:lstStyle>
          <a:p>
            <a:fld id="{85AD0FBD-6BBA-814F-8B91-048ECB0E8981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61466DB-2251-05A9-D8F0-9EF8C4394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294EC0B-2AA5-96EE-99D8-C8A443A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87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9313-03A6-AA1C-9100-24EE5E2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48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A08B-D01B-0BF1-2BE9-61C9793F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1" i="0">
                <a:latin typeface="Verdana Pro Semibold" panose="020B0604030504040204" pitchFamily="34" charset="0"/>
              </a:defRPr>
            </a:lvl1pPr>
            <a:lvl2pPr>
              <a:defRPr sz="2800" b="1" i="0">
                <a:latin typeface="Verdana Pro Semibold" panose="020B0604030504040204" pitchFamily="34" charset="0"/>
              </a:defRPr>
            </a:lvl2pPr>
            <a:lvl3pPr>
              <a:defRPr sz="2400" b="1" i="0">
                <a:latin typeface="Verdana Pro Semibold" panose="020B0604030504040204" pitchFamily="34" charset="0"/>
              </a:defRPr>
            </a:lvl3pPr>
            <a:lvl4pPr>
              <a:defRPr sz="2000" b="1" i="0">
                <a:latin typeface="Verdana Pro Semibold" panose="020B0604030504040204" pitchFamily="34" charset="0"/>
              </a:defRPr>
            </a:lvl4pPr>
            <a:lvl5pPr>
              <a:defRPr sz="2000" b="1" i="0">
                <a:latin typeface="Verdana Pro Semibold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7955-1BF5-37D0-5FCA-6789864C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AEA8-59CD-EC7A-C285-451ECD34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FFF482B-1A54-0825-DCAA-F712BAA28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B5D6-6AC6-F24A-8E5E-C517AC2B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53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3B45-9FFB-8A5F-CADF-F9ECC50C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971800"/>
          </a:xfrm>
        </p:spPr>
        <p:txBody>
          <a:bodyPr anchor="b"/>
          <a:lstStyle>
            <a:lvl1pPr>
              <a:defRPr sz="4800" b="1" i="0">
                <a:latin typeface="Verdana Pro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C4CA9-9056-6FAD-2D8C-88A10B17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834D-F171-6457-A234-F5015249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  <a:latin typeface="Verdana Pro Semibold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E811-FDF8-9740-D118-9C6FD54B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9EBED2B-358C-80A8-2AFA-EFAE01099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6460781"/>
            <a:ext cx="2743201" cy="36512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rgbClr val="100F0F"/>
                </a:solidFill>
              </a:defRPr>
            </a:lvl1pPr>
            <a:lvl2pPr marL="457200" indent="0">
              <a:buNone/>
              <a:defRPr sz="1200">
                <a:solidFill>
                  <a:srgbClr val="100F0F"/>
                </a:solidFill>
              </a:defRPr>
            </a:lvl2pPr>
            <a:lvl3pPr marL="914400" indent="0">
              <a:buNone/>
              <a:defRPr sz="1200">
                <a:solidFill>
                  <a:srgbClr val="100F0F"/>
                </a:solidFill>
              </a:defRPr>
            </a:lvl3pPr>
            <a:lvl4pPr marL="1371600" indent="0">
              <a:buNone/>
              <a:defRPr sz="1200">
                <a:solidFill>
                  <a:srgbClr val="100F0F"/>
                </a:solidFill>
              </a:defRPr>
            </a:lvl4pPr>
            <a:lvl5pPr marL="1828800" indent="0">
              <a:buNone/>
              <a:defRPr sz="1200">
                <a:solidFill>
                  <a:srgbClr val="100F0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01256F-D3F7-8EF1-5638-912A28B3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>
            <a:lvl1pPr>
              <a:defRPr b="0" i="0">
                <a:latin typeface="Verdana Pro" panose="020B0604030504040204" pitchFamily="34" charset="0"/>
              </a:defRPr>
            </a:lvl1pPr>
          </a:lstStyle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15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E99A9F-241C-82CA-EF80-844257DAF5F9}"/>
              </a:ext>
            </a:extLst>
          </p:cNvPr>
          <p:cNvSpPr/>
          <p:nvPr userDrawn="1"/>
        </p:nvSpPr>
        <p:spPr>
          <a:xfrm>
            <a:off x="0" y="6423709"/>
            <a:ext cx="12192000" cy="434291"/>
          </a:xfrm>
          <a:prstGeom prst="rect">
            <a:avLst/>
          </a:prstGeom>
          <a:solidFill>
            <a:srgbClr val="4385BE"/>
          </a:solidFill>
          <a:ln w="9525">
            <a:solidFill>
              <a:srgbClr val="0A8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0" i="0" dirty="0">
              <a:latin typeface="Avenir Medium" panose="02000503020000020003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D1CA5-CA3E-ED73-E9AD-4A034690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9F84-C2D1-6C4C-B48B-132D3847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CDD0-FA58-E79D-BBE2-AE90BD7E7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07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00F0F"/>
                </a:solidFill>
                <a:latin typeface="Verdana Pro" panose="020B060403050404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7DED-B1BB-8EF0-C9F5-8C9E2593F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0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00F0F"/>
                </a:solidFill>
                <a:latin typeface="Verdana Pro" panose="020B0604030504040204" pitchFamily="34" charset="0"/>
              </a:defRPr>
            </a:lvl1pPr>
          </a:lstStyle>
          <a:p>
            <a:fld id="{85AD0FBD-6BBA-814F-8B91-048ECB0E8981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0256813-E097-8A69-CBC5-BEC7885F8507}"/>
              </a:ext>
            </a:extLst>
          </p:cNvPr>
          <p:cNvSpPr txBox="1">
            <a:spLocks/>
          </p:cNvSpPr>
          <p:nvPr userDrawn="1"/>
        </p:nvSpPr>
        <p:spPr>
          <a:xfrm>
            <a:off x="838200" y="64607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896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CECDC3"/>
          </a:solidFill>
          <a:latin typeface="Verdana Pro" panose="020B0604030504040204" pitchFamily="34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9CA8-48B6-F7AE-96E3-C4F4B6219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GB" sz="5200" dirty="0" err="1">
                <a:effectLst/>
                <a:latin typeface="Verdana Pro" panose="020B0604030504040204" pitchFamily="34" charset="0"/>
              </a:rPr>
              <a:t>Einführung</a:t>
            </a:r>
            <a:r>
              <a:rPr lang="en-GB" sz="5200" dirty="0">
                <a:effectLst/>
                <a:latin typeface="Verdana Pro" panose="020B0604030504040204" pitchFamily="34" charset="0"/>
              </a:rPr>
              <a:t> in Data Science und </a:t>
            </a:r>
            <a:r>
              <a:rPr lang="en-GB" sz="5200" dirty="0" err="1">
                <a:effectLst/>
                <a:latin typeface="Verdana Pro" panose="020B0604030504040204" pitchFamily="34" charset="0"/>
              </a:rPr>
              <a:t>maschinelles</a:t>
            </a:r>
            <a:r>
              <a:rPr lang="en-GB" sz="5200" dirty="0">
                <a:effectLst/>
                <a:latin typeface="Verdana Pro" panose="020B0604030504040204" pitchFamily="34" charset="0"/>
              </a:rPr>
              <a:t> </a:t>
            </a:r>
            <a:r>
              <a:rPr lang="en-GB" sz="5200" dirty="0" err="1">
                <a:effectLst/>
                <a:latin typeface="Verdana Pro" panose="020B0604030504040204" pitchFamily="34" charset="0"/>
              </a:rPr>
              <a:t>Lernen</a:t>
            </a:r>
            <a:endParaRPr lang="en-DE" sz="5200" dirty="0">
              <a:latin typeface="Verdana Pro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F1CCD-50F4-347D-3E12-2AF18926A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DE" sz="2800" dirty="0"/>
              <a:t>Von Helena Busch, Bastian Schröter, Anja Jendryschik und Daniel Meisinger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F3ADD7-610D-1878-E186-1EF0841AE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2024-01-23</a:t>
            </a:r>
          </a:p>
        </p:txBody>
      </p:sp>
    </p:spTree>
    <p:extLst>
      <p:ext uri="{BB962C8B-B14F-4D97-AF65-F5344CB8AC3E}">
        <p14:creationId xmlns:p14="http://schemas.microsoft.com/office/powerpoint/2010/main" val="23089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ABF05-B810-1E4D-E8F6-660725C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002A5-F473-03CA-9029-D8DB37F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10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D23-1D52-8352-0E6D-03365C6E1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426524B-CDAD-6860-0729-349EC4B4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0" y="709986"/>
            <a:ext cx="9900000" cy="54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11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70645C4-9DA0-1EC9-F633-601BD22F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446772"/>
            <a:ext cx="7200000" cy="395492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0A58E98-D860-F076-C313-A37526B1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2197863"/>
            <a:ext cx="3600000" cy="2452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573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Neural Network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12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8AD7BAC-DE54-8797-6814-D4A4E4F44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774976"/>
            <a:ext cx="7200000" cy="32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ABF05-B810-1E4D-E8F6-660725C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002A5-F473-03CA-9029-D8DB37F3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13</a:t>
            </a:fld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1D23-1D52-8352-0E6D-03365C6E1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9A9F3CB-BD58-99AD-CF70-901AADFC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0" y="1161266"/>
            <a:ext cx="9900000" cy="45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14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13" name="Picture 12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E809F69-FED6-6A10-CE6A-E406E3188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00" y="1050365"/>
            <a:ext cx="9900000" cy="47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3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1B905-03BB-3862-E7E3-AEDBE181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369F-EA9F-FDBB-0891-76F7263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DAF6-48D0-FD47-0C5D-591431F2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15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EC4812-6971-E1AE-039C-B3EC95128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Neural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03EED1-E9B1-141D-3052-6564DB96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16" name="Picture 15" descr="A black screen with numbers and text&#10;&#10;Description automatically generated">
            <a:extLst>
              <a:ext uri="{FF2B5EF4-FFF2-40B4-BE49-F238E27FC236}">
                <a16:creationId xmlns:a16="http://schemas.microsoft.com/office/drawing/2014/main" id="{E45F5314-5222-83E9-9E42-1051FC2D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8" y="544768"/>
            <a:ext cx="7772400" cy="57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152988-AF80-E1CB-A7CA-C4BA551D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E3AFCEA-59C2-228E-2706-F93731C0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6" y="1690688"/>
            <a:ext cx="676874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4C9C4-309D-F8BB-8CF2-56EA2731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16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5556C1-47FE-DD7A-AE89-9EEFCE43A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034B97-508A-1E44-4B8E-0FFE6E6D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324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5B0A-0977-4525-4150-499132F1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Worst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2BE6-0B66-57CD-6E05-F9C2DBED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hohe Dropout Rate gewählt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A58C2-ECCF-F378-8E87-DFFEE332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17</a:t>
            </a:fld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A3D95-051D-5C83-9E2F-99DD79559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698DE-F02B-1999-E12F-719A724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629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2C1D-D0A7-98B6-3D3A-65DC992F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Verdana Pro" panose="020B0604030504040204" pitchFamily="34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E86-12B9-4A0F-1AAE-B49E7E8C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NEW_YEARS_EVE	</a:t>
            </a:r>
            <a:r>
              <a:rPr lang="en-DE" dirty="0">
                <a:latin typeface="Verdana Pro Semibold" panose="020B0604030504040204" pitchFamily="34" charset="0"/>
              </a:rPr>
              <a:t>		New Year’s Eve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HK_GAMES</a:t>
            </a:r>
            <a:r>
              <a:rPr lang="en-DE" dirty="0">
                <a:latin typeface="Verdana Pro Semibold" panose="020B0604030504040204" pitchFamily="34" charset="0"/>
              </a:rPr>
              <a:t>	 			Holstein Kiel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TK_GAMES </a:t>
            </a:r>
            <a:r>
              <a:rPr lang="en-DE" dirty="0">
                <a:latin typeface="Verdana Pro Semibold" panose="020B0604030504040204" pitchFamily="34" charset="0"/>
              </a:rPr>
              <a:t>				THW Kiel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CRUISE_SHIPS </a:t>
            </a:r>
            <a:r>
              <a:rPr lang="en-DE" dirty="0">
                <a:latin typeface="Verdana Pro Semibold" panose="020B0604030504040204" pitchFamily="34" charset="0"/>
              </a:rPr>
              <a:t>			Cruise Ships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lang="en-DE" dirty="0">
                <a:latin typeface="Verdana Pro Semibold" panose="020B0604030504040204" pitchFamily="34" charset="0"/>
              </a:rPr>
              <a:t>					Inflation</a:t>
            </a:r>
          </a:p>
          <a:p>
            <a:pPr marL="0" indent="0">
              <a:buNone/>
            </a:pPr>
            <a:r>
              <a:rPr lang="en-DE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RETAIL</a:t>
            </a:r>
            <a:r>
              <a:rPr lang="en-DE" dirty="0">
                <a:latin typeface="Verdana Pro Semibold" panose="020B0604030504040204" pitchFamily="34" charset="0"/>
              </a:rPr>
              <a:t>	 				Retail Prices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B577F-6FE3-2382-1712-7658E0C7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79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CD99F-40D5-F30D-9A6A-2E642831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2</a:t>
            </a:fld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93C496-24D4-1FEE-136F-59A3712D3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4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New Year’s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3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95BEB4-6F29-B321-3C4C-E966D5A7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7159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New Year’s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4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D67853-D4E0-B8B5-69C3-7B51B2D99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8614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ACB4F-23D5-78A0-16EE-005B2DB9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FBC-AFED-FBD5-84A1-70E5B7CD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dirty="0"/>
              <a:t>Weather</a:t>
            </a:r>
            <a:endParaRPr lang="en-DE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A859-12B3-8797-9DA1-34FA8C2F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B398-7F28-2280-99AA-5B005D67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5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7A9CA6-106A-593F-1792-45F048B78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DBB311-3442-4678-62D5-9DB8604B5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33172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63239-9368-1A61-07E0-05433C0B4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A2F8-171E-FDE8-133E-E256B36C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Weather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FE7B-FF7D-F389-ED53-44EE7371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0775-5AB5-503A-C1F2-59F8135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6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9D95B8-29EE-115A-E0F7-F210CEFAC9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ABC11A-65A6-75C7-7320-3DA7F659B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212" y="1114715"/>
            <a:ext cx="7200000" cy="4628570"/>
          </a:xfrm>
        </p:spPr>
      </p:pic>
    </p:spTree>
    <p:extLst>
      <p:ext uri="{BB962C8B-B14F-4D97-AF65-F5344CB8AC3E}">
        <p14:creationId xmlns:p14="http://schemas.microsoft.com/office/powerpoint/2010/main" val="7124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>
            <a:normAutofit/>
          </a:bodyPr>
          <a:lstStyle/>
          <a:p>
            <a:r>
              <a:rPr lang="en-DE" sz="4600" b="1" dirty="0"/>
              <a:t>Imputation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7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D40C09-89C6-CE5F-C021-BC39481FC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212" y="2243391"/>
            <a:ext cx="6300000" cy="2371217"/>
          </a:xfrm>
        </p:spPr>
      </p:pic>
    </p:spTree>
    <p:extLst>
      <p:ext uri="{BB962C8B-B14F-4D97-AF65-F5344CB8AC3E}">
        <p14:creationId xmlns:p14="http://schemas.microsoft.com/office/powerpoint/2010/main" val="13680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0E7EA-0753-35BF-8F67-1A9886E77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121D-7D1D-F01D-C4F5-E50C916F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DC1C-A9F0-1CE7-93ED-E7B17B6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8</a:t>
            </a:fld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6A7953-DF78-6AA3-9624-04A472340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95C137-3FF0-C7F7-9D6F-D6758579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00" y="1565901"/>
            <a:ext cx="9900000" cy="3726198"/>
          </a:xfrm>
        </p:spPr>
      </p:pic>
    </p:spTree>
    <p:extLst>
      <p:ext uri="{BB962C8B-B14F-4D97-AF65-F5344CB8AC3E}">
        <p14:creationId xmlns:p14="http://schemas.microsoft.com/office/powerpoint/2010/main" val="21562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838-FD68-57E5-4E46-CF61CCB2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6858000"/>
          </a:xfrm>
        </p:spPr>
        <p:txBody>
          <a:bodyPr anchor="ctr"/>
          <a:lstStyle/>
          <a:p>
            <a:r>
              <a:rPr lang="en-DE" b="1" dirty="0"/>
              <a:t>Baseline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8BA7-5FBC-7396-B0D4-510517E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0780"/>
            <a:ext cx="4114800" cy="365125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B372-2676-F769-396D-FBF940E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0FBD-6BBA-814F-8B91-048ECB0E8981}" type="slidenum">
              <a:rPr lang="en-DE" smtClean="0"/>
              <a:t>9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14692-3D3F-FD05-2656-C58061D4C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Baseline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EC6B7E-C966-9B0A-7EE9-322FADE17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987" y="987425"/>
            <a:ext cx="5868601" cy="4873625"/>
          </a:xfr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70645C4-9DA0-1EC9-F633-601BD22F5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446772"/>
            <a:ext cx="7200000" cy="39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9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5-22_presentation" id="{220DBD28-9406-D94D-8A4C-274F304CAF66}" vid="{37BB1695-1BAF-9A41-AC98-FCFD7BF5A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19495</TotalTime>
  <Words>136</Words>
  <Application>Microsoft Macintosh PowerPoint</Application>
  <PresentationFormat>Widescreen</PresentationFormat>
  <Paragraphs>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Verdana Pro</vt:lpstr>
      <vt:lpstr>Verdana Pro Black</vt:lpstr>
      <vt:lpstr>Avenir Medium</vt:lpstr>
      <vt:lpstr>Arial</vt:lpstr>
      <vt:lpstr>Verdana Pro Semibold</vt:lpstr>
      <vt:lpstr>Avenir Heavy</vt:lpstr>
      <vt:lpstr>JetBrains Mono</vt:lpstr>
      <vt:lpstr>Office Theme</vt:lpstr>
      <vt:lpstr>Einführung in Data Science und maschinelles Lernen</vt:lpstr>
      <vt:lpstr>Variables</vt:lpstr>
      <vt:lpstr>New Year’s</vt:lpstr>
      <vt:lpstr>New Year’s</vt:lpstr>
      <vt:lpstr>Weather</vt:lpstr>
      <vt:lpstr>Weather</vt:lpstr>
      <vt:lpstr>Imputation Method</vt:lpstr>
      <vt:lpstr>PowerPoint Presentation</vt:lpstr>
      <vt:lpstr>Baseline Model</vt:lpstr>
      <vt:lpstr>PowerPoint Presentation</vt:lpstr>
      <vt:lpstr>PowerPoint Presentation</vt:lpstr>
      <vt:lpstr>Neural Network</vt:lpstr>
      <vt:lpstr>PowerPoint Presentation</vt:lpstr>
      <vt:lpstr>PowerPoint Presentation</vt:lpstr>
      <vt:lpstr>PowerPoint Presentation</vt:lpstr>
      <vt:lpstr>Loss function</vt:lpstr>
      <vt:lpstr>Worst Fail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PARP-mediated PARylation of MGMT is critical to promote repair of temozolomide-induced O6-methylguanine DNA damage in glioblastoma</dc:title>
  <dc:creator>Daniel Meisinger</dc:creator>
  <cp:lastModifiedBy>Daniel Meisinger</cp:lastModifiedBy>
  <cp:revision>36</cp:revision>
  <dcterms:created xsi:type="dcterms:W3CDTF">2023-04-23T15:47:54Z</dcterms:created>
  <dcterms:modified xsi:type="dcterms:W3CDTF">2024-01-23T14:43:02Z</dcterms:modified>
</cp:coreProperties>
</file>