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985979-D37A-42BF-8BE0-5D72B1A019C9}">
  <a:tblStyle styleId="{72985979-D37A-42BF-8BE0-5D72B1A019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1238d703a_2_1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1238d703a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1238d703a_2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1238d703a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1238d703a_2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51238d703a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1238d703a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51238d703a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238d703a_2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51238d703a_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1238d703a_2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51238d703a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51238d703a_2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51238d703a_2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1238d703a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1238d703a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1238d703a_2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1238d703a_2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1238d703a_2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1238d703a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1238d703a_2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1238d703a_2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1238d703a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1238d703a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1238d703a_2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51238d703a_2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1238d703a_2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1238d703a_2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51238d703a_2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51238d703a_2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51238d703a_2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51238d703a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1238d703a_2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1238d703a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1238d703a_2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51238d703a_2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51238d703a_2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51238d703a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51238d703a_2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51238d703a_2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51238d703a_2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51238d703a_2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51238d70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51238d70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1238d703a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1238d703a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51238d703a_2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51238d703a_2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51238d70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51238d70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51238d703a_2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51238d703a_2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51238d70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51238d70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51238d703a_2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51238d703a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51238d703a_2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51238d703a_2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51238d703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51238d703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51238d703a_2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51238d703a_2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1238d703a_2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1238d703a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1238d703a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1238d703a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1238d703a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1238d703a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1238d703a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1238d703a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1238d703a_2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1238d703a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1238d703a_2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1238d703a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578400"/>
            <a:ext cx="5266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00"/>
              <a:t>Introdução ao Banco de Dados - Aula 2</a:t>
            </a:r>
            <a:endParaRPr sz="3600"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5083950" y="3924925"/>
            <a:ext cx="3638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1400"/>
              <a:t>INFINITY SCHOOL - HERMESON DO VALE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/>
        </p:nvSpPr>
        <p:spPr>
          <a:xfrm>
            <a:off x="1282350" y="2312475"/>
            <a:ext cx="6579300" cy="24936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CREATE TABLE </a:t>
            </a: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NomeTabela(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matrícula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idade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sexo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nota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1973025" y="326575"/>
            <a:ext cx="504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DDL - CREATE TABLE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1197425" y="979725"/>
            <a:ext cx="6664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criarmos nossa tabela precisamos seguir o comando abaixo, porém como falado anteriormente ainda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temos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que tipificar o nosso dado para o SQL saber o que cada campo irá aceitar.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1297500" y="393750"/>
            <a:ext cx="7716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Quantos tipos de dados existem dentro do SQL?</a:t>
            </a:r>
            <a:endParaRPr sz="2800"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1297500" y="1633275"/>
            <a:ext cx="7038900" cy="299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1800"/>
              <a:t>Isso depende da versão do MYSQL que você está utilizando, mas neste momento existem no total 40 tipos de dados dos mais diversos possíveis.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800"/>
              <a:t>O SQL possui uma variedade de dados extensa que podemos utilizar para montar nossas tabelas.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pt-BR" sz="1800"/>
              <a:t>Alguns desses dados já temos conhecimento como o INT e FLOAT, porém aqui existe uma diferença, pois o SQL faz uma "</a:t>
            </a:r>
            <a:r>
              <a:rPr lang="pt-BR" sz="1800">
                <a:solidFill>
                  <a:srgbClr val="FFFF00"/>
                </a:solidFill>
              </a:rPr>
              <a:t>família/conjunto</a:t>
            </a:r>
            <a:r>
              <a:rPr lang="pt-BR" sz="1800"/>
              <a:t>” daquele tipo de dado.</a:t>
            </a:r>
            <a:endParaRPr sz="1302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00" y="912313"/>
            <a:ext cx="8839201" cy="331888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/>
          <p:cNvSpPr txBox="1"/>
          <p:nvPr/>
        </p:nvSpPr>
        <p:spPr>
          <a:xfrm>
            <a:off x="1221575" y="242900"/>
            <a:ext cx="69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Classificação do tipo de dado </a:t>
            </a: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Numérico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9675"/>
            <a:ext cx="8839201" cy="282746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7"/>
          <p:cNvSpPr txBox="1"/>
          <p:nvPr/>
        </p:nvSpPr>
        <p:spPr>
          <a:xfrm>
            <a:off x="850100" y="221450"/>
            <a:ext cx="757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Classificação do tipo de dado Strings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/>
        </p:nvSpPr>
        <p:spPr>
          <a:xfrm>
            <a:off x="1100150" y="257175"/>
            <a:ext cx="73440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Classificação do tipo de dado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0" name="Google Shape;2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7700"/>
            <a:ext cx="8839200" cy="195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/>
        </p:nvSpPr>
        <p:spPr>
          <a:xfrm>
            <a:off x="1838800" y="270025"/>
            <a:ext cx="57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SQL - CREATE TABLE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9"/>
          <p:cNvSpPr txBox="1"/>
          <p:nvPr/>
        </p:nvSpPr>
        <p:spPr>
          <a:xfrm>
            <a:off x="1208725" y="1208725"/>
            <a:ext cx="6853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Podemos colocar qual o tipo de dado cada coluna irá receber, mas para isso precisamos escrever o nome da coluna e em sequência iremos explicitar qual tipo de dado aquela coluna recebe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9"/>
          <p:cNvSpPr txBox="1"/>
          <p:nvPr/>
        </p:nvSpPr>
        <p:spPr>
          <a:xfrm>
            <a:off x="1282350" y="2388675"/>
            <a:ext cx="6579300" cy="24936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CREATE TABLE </a:t>
            </a: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NomeTabela(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VARCHAR</a:t>
            </a: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(50)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matricula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endParaRPr b="1"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Curso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VARCHAR</a:t>
            </a: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(50)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Sexo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ENUM(‘M’, ‘F’)</a:t>
            </a: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idade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INT,</a:t>
            </a:r>
            <a:endParaRPr b="1"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nota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FLOAT</a:t>
            </a:r>
            <a:endParaRPr b="1"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/>
        </p:nvSpPr>
        <p:spPr>
          <a:xfrm>
            <a:off x="1979375" y="281725"/>
            <a:ext cx="545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Restrições de Integridade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40"/>
          <p:cNvSpPr txBox="1"/>
          <p:nvPr/>
        </p:nvSpPr>
        <p:spPr>
          <a:xfrm>
            <a:off x="1112500" y="1076375"/>
            <a:ext cx="6936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Restrições de integridade são maneiras que temos para garantir a segurança, exatidão e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consistência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dos dados da nossa tabela.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Existem diversas restrições de integridade, mas as mais importantes são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40"/>
          <p:cNvSpPr txBox="1"/>
          <p:nvPr/>
        </p:nvSpPr>
        <p:spPr>
          <a:xfrm>
            <a:off x="1104000" y="2825325"/>
            <a:ext cx="6936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Restrição de chave: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Restrição de vazio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Restrição de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domínio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/>
        </p:nvSpPr>
        <p:spPr>
          <a:xfrm>
            <a:off x="1317600" y="419000"/>
            <a:ext cx="650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have</a:t>
            </a: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Primária (Restrição de chave)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41"/>
          <p:cNvSpPr txBox="1"/>
          <p:nvPr/>
        </p:nvSpPr>
        <p:spPr>
          <a:xfrm>
            <a:off x="949200" y="1285875"/>
            <a:ext cx="7245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chave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primária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é um dos conceitos mais importantes que precisamos aprender no SQL, pois é ele que irá preencher nossa restrição de chave, pois ela permite colocarmos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campos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que terão valores que só podem ser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únicos,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ou seja, só aparecem uma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vez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ficar mais claro imagine o seu cpf, agora pense no seguinte: “existe mais alguém em todo o Brasil que possa ter o meu cpf?” Não! E isso é a chave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primária! E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é algo que pertence só a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você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a mais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ninguém.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Isso serve como um localizador universal, pois ao invés de pesquisarmos por algo genérico como nome estamos pesquisando por algo muito mais preciso.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/>
        </p:nvSpPr>
        <p:spPr>
          <a:xfrm>
            <a:off x="2313000" y="417025"/>
            <a:ext cx="451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Chave Primária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42"/>
          <p:cNvSpPr txBox="1"/>
          <p:nvPr/>
        </p:nvSpPr>
        <p:spPr>
          <a:xfrm>
            <a:off x="1265025" y="1112100"/>
            <a:ext cx="71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42"/>
          <p:cNvSpPr txBox="1"/>
          <p:nvPr/>
        </p:nvSpPr>
        <p:spPr>
          <a:xfrm>
            <a:off x="1080000" y="1292850"/>
            <a:ext cx="6984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Existem algumas regras para a criação da nossa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chave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primária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 elas são: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Uma coluna com chave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primária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não pode se repetir  tendo em vista que ela é o “CPF” da nossa tabela.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Tem que ser única.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Só pode  existir uma chave por tabela.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/>
        </p:nvSpPr>
        <p:spPr>
          <a:xfrm>
            <a:off x="1902900" y="458750"/>
            <a:ext cx="533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Chave </a:t>
            </a: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Primária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43"/>
          <p:cNvSpPr txBox="1"/>
          <p:nvPr/>
        </p:nvSpPr>
        <p:spPr>
          <a:xfrm>
            <a:off x="1282350" y="1715900"/>
            <a:ext cx="6579300" cy="24936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CREATE TABLE </a:t>
            </a: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NomeTabela(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VARCHAR</a:t>
            </a: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(50)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PRIMARY KEY NOT NULL</a:t>
            </a: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matricula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INT </a:t>
            </a: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PRIMARY KEY</a:t>
            </a: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Curso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VARCHAR</a:t>
            </a: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(50),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Sexo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ENUM(‘M’, ’F’)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,</a:t>
            </a:r>
            <a:endParaRPr b="1"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Idade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b="1"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Nota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Float</a:t>
            </a:r>
            <a:endParaRPr b="1"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810225" y="5154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Grupos de comandos do Banco de Dados</a:t>
            </a:r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911675" y="1796150"/>
            <a:ext cx="4150200" cy="2678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 aula passada vimos os principais comandos de consulta do SQL como: </a:t>
            </a:r>
            <a:r>
              <a:rPr lang="pt-BR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SELECT, ORDER BY, WHERE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dentre outros.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Mas uma coisa que é importante saber é que esses comandos se encaixam na modalidade de comando conhecidos como: </a:t>
            </a:r>
            <a:r>
              <a:rPr lang="pt-BR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DQL</a:t>
            </a:r>
            <a:endParaRPr sz="18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/>
        </p:nvSpPr>
        <p:spPr>
          <a:xfrm>
            <a:off x="1444800" y="325075"/>
            <a:ext cx="653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Restrição de Vazio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44"/>
          <p:cNvSpPr txBox="1"/>
          <p:nvPr/>
        </p:nvSpPr>
        <p:spPr>
          <a:xfrm>
            <a:off x="898650" y="1256975"/>
            <a:ext cx="7346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Essa restrição permite que possamos dizer se um campo é obrigatório e que deve ser preenchida pelo usuário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Sua sintaxe é a seguinte: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44"/>
          <p:cNvSpPr txBox="1"/>
          <p:nvPr/>
        </p:nvSpPr>
        <p:spPr>
          <a:xfrm>
            <a:off x="1282350" y="2549975"/>
            <a:ext cx="6579300" cy="24936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CREATE TABLE </a:t>
            </a: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NomeTabela(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VARCHAR</a:t>
            </a: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(50)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 NULL</a:t>
            </a: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matricula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INT </a:t>
            </a: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PRIMARY KEY</a:t>
            </a: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Curso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VARCHAR</a:t>
            </a: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(50),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Sexo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ENUM(‘M’, ‘F’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)</a:t>
            </a: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idade </a:t>
            </a: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b="1"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Nota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Float</a:t>
            </a:r>
            <a:endParaRPr b="1" sz="18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/>
        </p:nvSpPr>
        <p:spPr>
          <a:xfrm>
            <a:off x="1868250" y="236500"/>
            <a:ext cx="540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Restrição de </a:t>
            </a: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domínio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45"/>
          <p:cNvSpPr txBox="1"/>
          <p:nvPr/>
        </p:nvSpPr>
        <p:spPr>
          <a:xfrm>
            <a:off x="978450" y="852100"/>
            <a:ext cx="7187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restrição de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domínio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é referente ao tipo de dados que aquela coluna pode suportar.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 eu falo que a coluna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idade é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do tipo INT ela só pode receber dados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domínio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numérico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inteiro.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45"/>
          <p:cNvSpPr txBox="1"/>
          <p:nvPr/>
        </p:nvSpPr>
        <p:spPr>
          <a:xfrm>
            <a:off x="1071600" y="2422000"/>
            <a:ext cx="7000800" cy="26475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VARCHAR</a:t>
            </a: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(50)</a:t>
            </a:r>
            <a:r>
              <a:rPr b="1" lang="pt-BR" sz="18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 – So pode texto com até 50 caracteres</a:t>
            </a:r>
            <a:endParaRPr b="1" sz="18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matricula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INT </a:t>
            </a: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PRIMARY KEY</a:t>
            </a: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pt-BR" sz="18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– Só permite número inteiro</a:t>
            </a:r>
            <a:endParaRPr b="1" sz="18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Curso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VARCHAR</a:t>
            </a: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(50), – </a:t>
            </a:r>
            <a:r>
              <a:rPr b="1" lang="pt-BR" sz="18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Só pode texto com até 50 caracteres</a:t>
            </a:r>
            <a:endParaRPr b="1" sz="18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Sexo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ENUM(‘m’, ’f’)</a:t>
            </a: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18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– Só aceita valores predefinidos</a:t>
            </a:r>
            <a:endParaRPr b="1" sz="18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idade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b="1" lang="pt-BR" sz="18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– Só permite dados inteiro</a:t>
            </a:r>
            <a:endParaRPr b="1" sz="18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Nota</a:t>
            </a:r>
            <a:r>
              <a:rPr b="1" lang="pt-BR" sz="18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FLOAT </a:t>
            </a:r>
            <a:r>
              <a:rPr b="1" lang="pt-BR" sz="18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 – Só permite números reais</a:t>
            </a:r>
            <a:endParaRPr b="1" sz="18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/>
        </p:nvSpPr>
        <p:spPr>
          <a:xfrm>
            <a:off x="1709875" y="305825"/>
            <a:ext cx="603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Comando DROP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46"/>
          <p:cNvSpPr txBox="1"/>
          <p:nvPr/>
        </p:nvSpPr>
        <p:spPr>
          <a:xfrm>
            <a:off x="1061850" y="1265025"/>
            <a:ext cx="7020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DROP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 certeza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é o comando mais perigoso, pois se não usado com extrema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cautela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pode simplesmente destruir nossa tabela ou banco de dados já que a única ação dele dentro do banco de dados é de remover os elementos contidos dentro dele.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46"/>
          <p:cNvSpPr txBox="1"/>
          <p:nvPr/>
        </p:nvSpPr>
        <p:spPr>
          <a:xfrm>
            <a:off x="1282350" y="3064325"/>
            <a:ext cx="6579300" cy="4926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DROP TABLE</a:t>
            </a: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NomeTabela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/>
        </p:nvSpPr>
        <p:spPr>
          <a:xfrm>
            <a:off x="2118450" y="417025"/>
            <a:ext cx="490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AUTO_INCREMENT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47"/>
          <p:cNvSpPr txBox="1"/>
          <p:nvPr/>
        </p:nvSpPr>
        <p:spPr>
          <a:xfrm>
            <a:off x="708975" y="1139900"/>
            <a:ext cx="7812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AUTO_INCREMENT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é extremamente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útil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quando estamos nos utilizando de chave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primária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 estrangeira para trabalharmos, pois ele permite que a cada nova inserção no nosso banco de dados o valor da coluna seja incrementado automaticamente’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47"/>
          <p:cNvSpPr txBox="1"/>
          <p:nvPr/>
        </p:nvSpPr>
        <p:spPr>
          <a:xfrm>
            <a:off x="1282350" y="2432900"/>
            <a:ext cx="6579300" cy="26475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CREATE TABLE </a:t>
            </a: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Aluno(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 </a:t>
            </a: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VARCHAR(50) NOT NULL,</a:t>
            </a:r>
            <a:endParaRPr b="1" sz="20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matricula </a:t>
            </a: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INT PRIMARY KEY AUTO_INCREMENT,</a:t>
            </a:r>
            <a:endParaRPr b="1" sz="20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Curso </a:t>
            </a: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VARCHAR(50),</a:t>
            </a:r>
            <a:endParaRPr b="1" sz="20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sexo </a:t>
            </a: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ENUM(‘M’ , ‘F’),</a:t>
            </a:r>
            <a:endParaRPr b="1" sz="20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idade</a:t>
            </a: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INT,</a:t>
            </a:r>
            <a:endParaRPr b="1" sz="20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Nota </a:t>
            </a: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FLOAT</a:t>
            </a:r>
            <a:endParaRPr b="1" sz="20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);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/>
        </p:nvSpPr>
        <p:spPr>
          <a:xfrm>
            <a:off x="1350175" y="437200"/>
            <a:ext cx="668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Como inserir dados dentro da nossa base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48"/>
          <p:cNvSpPr txBox="1"/>
          <p:nvPr/>
        </p:nvSpPr>
        <p:spPr>
          <a:xfrm>
            <a:off x="1028725" y="1690475"/>
            <a:ext cx="7329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Conseguimos criar a nossa base de dados com sucesso,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porém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como faremos para inserir dados dentro da nossa tabela que acabamos de criar?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Bom, para fazermos isso usaremos o comando conhecido como INSERT INTO ele irá nos permitir inserir dados dentro de determinadas colunas da nossa tabela selecionada.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/>
          <p:nvPr/>
        </p:nvSpPr>
        <p:spPr>
          <a:xfrm>
            <a:off x="2064600" y="360050"/>
            <a:ext cx="501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DDL - INSERT INTO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49"/>
          <p:cNvSpPr txBox="1"/>
          <p:nvPr/>
        </p:nvSpPr>
        <p:spPr>
          <a:xfrm>
            <a:off x="1363025" y="925825"/>
            <a:ext cx="6930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</a:t>
            </a:r>
            <a:r>
              <a:rPr lang="pt-BR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INSERT INTO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permite que possamos inserir dados dentro da nossa tabela.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Seu comando é: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49"/>
          <p:cNvSpPr txBox="1"/>
          <p:nvPr/>
        </p:nvSpPr>
        <p:spPr>
          <a:xfrm>
            <a:off x="1574100" y="2561700"/>
            <a:ext cx="5995800" cy="17238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INSERT INTO</a:t>
            </a: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NomeTabela (coluna1,coluna2,coluna3) 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VALUES </a:t>
            </a: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ValorColuna1, ValorColuna2, ValorColuna3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/>
          <p:nvPr/>
        </p:nvSpPr>
        <p:spPr>
          <a:xfrm>
            <a:off x="2032350" y="357175"/>
            <a:ext cx="507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DDL - ALTER TABLE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50"/>
          <p:cNvSpPr txBox="1"/>
          <p:nvPr/>
        </p:nvSpPr>
        <p:spPr>
          <a:xfrm>
            <a:off x="982475" y="1155850"/>
            <a:ext cx="7787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ALTER TABLE permite a nós fazermos alterações dentro da nossa tabela das maneiras mais diversas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possíveis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base para isso é: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50"/>
          <p:cNvSpPr txBox="1"/>
          <p:nvPr/>
        </p:nvSpPr>
        <p:spPr>
          <a:xfrm>
            <a:off x="1765500" y="2664350"/>
            <a:ext cx="5613000" cy="14160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ALTER TABLE </a:t>
            </a:r>
            <a:endParaRPr b="1" sz="20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Tabela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ADD COLUMN </a:t>
            </a:r>
            <a:endParaRPr b="1" sz="20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NomeColuna </a:t>
            </a: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TipoDeDado</a:t>
            </a:r>
            <a:endParaRPr b="1" sz="20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/>
        </p:nvSpPr>
        <p:spPr>
          <a:xfrm>
            <a:off x="1390225" y="288950"/>
            <a:ext cx="619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DDL - ALTER TABLE DROP COLUMN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51"/>
          <p:cNvSpPr txBox="1"/>
          <p:nvPr/>
        </p:nvSpPr>
        <p:spPr>
          <a:xfrm>
            <a:off x="1205100" y="1553150"/>
            <a:ext cx="673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DROP COLUMN permite a nós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droparmos(removermos)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uma coluna no SQL para fazer basta realizar o seguinte: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51"/>
          <p:cNvSpPr txBox="1"/>
          <p:nvPr/>
        </p:nvSpPr>
        <p:spPr>
          <a:xfrm>
            <a:off x="1765500" y="2664350"/>
            <a:ext cx="5613000" cy="14160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ALTER TABLE </a:t>
            </a:r>
            <a:endParaRPr b="1" sz="20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Tabela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DROP </a:t>
            </a: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COLUMN </a:t>
            </a:r>
            <a:endParaRPr b="1" sz="20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NomeColuna</a:t>
            </a:r>
            <a:endParaRPr b="1" sz="20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 txBox="1"/>
          <p:nvPr/>
        </p:nvSpPr>
        <p:spPr>
          <a:xfrm>
            <a:off x="1444800" y="404550"/>
            <a:ext cx="632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DDL - RENAME TABLE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52"/>
          <p:cNvSpPr txBox="1"/>
          <p:nvPr/>
        </p:nvSpPr>
        <p:spPr>
          <a:xfrm>
            <a:off x="1260600" y="1177525"/>
            <a:ext cx="668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RENAME TABLE serve para conseguirmos renomear uma das nossas tabelas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52"/>
          <p:cNvSpPr txBox="1"/>
          <p:nvPr/>
        </p:nvSpPr>
        <p:spPr>
          <a:xfrm>
            <a:off x="1260600" y="2606550"/>
            <a:ext cx="6505200" cy="4926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RENAME TABLE </a:t>
            </a: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TabelaAntiga </a:t>
            </a: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TO </a:t>
            </a: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NovoNome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3"/>
          <p:cNvSpPr txBox="1"/>
          <p:nvPr/>
        </p:nvSpPr>
        <p:spPr>
          <a:xfrm>
            <a:off x="1444800" y="404550"/>
            <a:ext cx="632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DDL - MODIFY 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p53"/>
          <p:cNvSpPr txBox="1"/>
          <p:nvPr/>
        </p:nvSpPr>
        <p:spPr>
          <a:xfrm>
            <a:off x="1632200" y="1275600"/>
            <a:ext cx="613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MODIFY permite que possamos modificar as colunas de suas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tabelas,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podendo assim mudar os tipos de dados que aquela coluna aceita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53"/>
          <p:cNvSpPr txBox="1"/>
          <p:nvPr/>
        </p:nvSpPr>
        <p:spPr>
          <a:xfrm>
            <a:off x="1260600" y="2606550"/>
            <a:ext cx="6505200" cy="4926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ALTER </a:t>
            </a: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TABLE </a:t>
            </a: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Tabela </a:t>
            </a: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MODIFY</a:t>
            </a: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NomeColuna</a:t>
            </a: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INT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514350" y="302800"/>
            <a:ext cx="46608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DQL - Data Query Language</a:t>
            </a:r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514350" y="1535900"/>
            <a:ext cx="46608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DQL é uma vertente do SQL que como o nome já diz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é feito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para manipular os nossos dados (DQL - Linguagem de Consulta de Dados).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suma, tudo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que usamos para fazer consultas dentro do banco podem ser considerados como comandos DQL.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endParaRPr sz="18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endParaRPr sz="18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endParaRPr sz="18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4"/>
          <p:cNvSpPr txBox="1"/>
          <p:nvPr/>
        </p:nvSpPr>
        <p:spPr>
          <a:xfrm>
            <a:off x="1632625" y="368425"/>
            <a:ext cx="580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UPDATE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54"/>
          <p:cNvSpPr txBox="1"/>
          <p:nvPr/>
        </p:nvSpPr>
        <p:spPr>
          <a:xfrm>
            <a:off x="1148625" y="1105275"/>
            <a:ext cx="660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UPDATE consegue fazer atualizações no nosso banco de dados para podermos realizar alterações dentro dele quando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necessário.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realizarmos nossas alterações podemos usar o seguinte comando: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54"/>
          <p:cNvSpPr txBox="1"/>
          <p:nvPr/>
        </p:nvSpPr>
        <p:spPr>
          <a:xfrm>
            <a:off x="1765500" y="2952375"/>
            <a:ext cx="5613000" cy="20319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UPDATE </a:t>
            </a:r>
            <a:endParaRPr b="1" sz="20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NomeTabela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SET</a:t>
            </a: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AlteracaoColuna = Alteracao 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endParaRPr b="1" sz="20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matricula = 2;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5"/>
          <p:cNvSpPr txBox="1"/>
          <p:nvPr/>
        </p:nvSpPr>
        <p:spPr>
          <a:xfrm>
            <a:off x="2013900" y="370350"/>
            <a:ext cx="511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DELETE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55"/>
          <p:cNvSpPr txBox="1"/>
          <p:nvPr/>
        </p:nvSpPr>
        <p:spPr>
          <a:xfrm>
            <a:off x="1119000" y="1261875"/>
            <a:ext cx="6906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DELETE deve ser usado com cuidado, pois quando utilizado sem a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cláusula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WHERE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poderá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destruir toda sua base de dados.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que ele faz seu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próprio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nome já indica ele deleta uma base de dados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55"/>
          <p:cNvSpPr txBox="1"/>
          <p:nvPr/>
        </p:nvSpPr>
        <p:spPr>
          <a:xfrm>
            <a:off x="1119000" y="3011250"/>
            <a:ext cx="6906000" cy="4926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DELETE FROM </a:t>
            </a: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NomeDaTabela </a:t>
            </a: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Coluna = Condicao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/>
          <p:nvPr/>
        </p:nvSpPr>
        <p:spPr>
          <a:xfrm>
            <a:off x="1607350" y="285750"/>
            <a:ext cx="600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DDL - TRUNCATE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2" name="Google Shape;382;p56"/>
          <p:cNvSpPr txBox="1"/>
          <p:nvPr/>
        </p:nvSpPr>
        <p:spPr>
          <a:xfrm>
            <a:off x="728675" y="1064425"/>
            <a:ext cx="794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TRUNCATE permite deletar todos os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registros de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uma tabela sem apagar a tabela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 si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56"/>
          <p:cNvSpPr txBox="1"/>
          <p:nvPr/>
        </p:nvSpPr>
        <p:spPr>
          <a:xfrm>
            <a:off x="1282350" y="2571750"/>
            <a:ext cx="6579300" cy="4926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TRUNCATE TABLE </a:t>
            </a: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NomeDaTabela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/>
        </p:nvSpPr>
        <p:spPr>
          <a:xfrm>
            <a:off x="1808250" y="493775"/>
            <a:ext cx="552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EXERCÍCIO</a:t>
            </a:r>
            <a:endParaRPr sz="28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57"/>
          <p:cNvSpPr txBox="1"/>
          <p:nvPr/>
        </p:nvSpPr>
        <p:spPr>
          <a:xfrm>
            <a:off x="1618500" y="1261875"/>
            <a:ext cx="63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57"/>
          <p:cNvSpPr txBox="1"/>
          <p:nvPr/>
        </p:nvSpPr>
        <p:spPr>
          <a:xfrm>
            <a:off x="1581900" y="1467600"/>
            <a:ext cx="5980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Adicione 10 alunos dentro da sua tabela ‘ALUNO’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Altere o curso do aluno com a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matrícula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número 5 para DS(Data Science)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Delete os dados do aluno de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matrícula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10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Ordene as Notas dos alunos da maior até a menor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idx="4294967295"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latin typeface="Lato"/>
                <a:ea typeface="Lato"/>
                <a:cs typeface="Lato"/>
                <a:sym typeface="Lato"/>
              </a:rPr>
              <a:t>EXERCITANDO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58"/>
          <p:cNvSpPr txBox="1"/>
          <p:nvPr/>
        </p:nvSpPr>
        <p:spPr>
          <a:xfrm>
            <a:off x="1052550" y="1416875"/>
            <a:ext cx="7038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Agora com isso em mente crie uma tabela chamada FUNCIONÁRIOS que tenha as seguintes colunas: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OBS: quantidade de caracteres ficam a escolha de vocês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97" name="Google Shape;397;p58"/>
          <p:cNvGraphicFramePr/>
          <p:nvPr/>
        </p:nvGraphicFramePr>
        <p:xfrm>
          <a:off x="950650" y="26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{72985979-D37A-42BF-8BE0-5D72B1A019C9}</a:tableStyleId>
              </a:tblPr>
              <a:tblGrid>
                <a:gridCol w="1515625"/>
                <a:gridCol w="1827500"/>
                <a:gridCol w="1887475"/>
                <a:gridCol w="201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lt1"/>
                          </a:solidFill>
                        </a:rPr>
                        <a:t>Código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21F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lt1"/>
                          </a:solidFill>
                        </a:rPr>
                        <a:t>Nome 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21F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lt1"/>
                          </a:solidFill>
                        </a:rPr>
                        <a:t>SETOR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21F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lt1"/>
                          </a:solidFill>
                        </a:rPr>
                        <a:t>Salário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21F3B"/>
                    </a:solidFill>
                  </a:tcPr>
                </a:tc>
              </a:tr>
              <a:tr h="79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00FFFF"/>
                          </a:solidFill>
                        </a:rPr>
                        <a:t>INT PK AU</a:t>
                      </a:r>
                      <a:endParaRPr sz="20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21F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00FFFF"/>
                          </a:solidFill>
                        </a:rPr>
                        <a:t>VARCHAR(*)</a:t>
                      </a:r>
                      <a:endParaRPr sz="20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21F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00FFFF"/>
                          </a:solidFill>
                        </a:rPr>
                        <a:t>VARCHAR(*)</a:t>
                      </a:r>
                      <a:endParaRPr sz="20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21F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00FFFF"/>
                          </a:solidFill>
                        </a:rPr>
                        <a:t>DECIMAL(10,2)</a:t>
                      </a:r>
                      <a:endParaRPr sz="20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21F3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9"/>
          <p:cNvSpPr txBox="1"/>
          <p:nvPr/>
        </p:nvSpPr>
        <p:spPr>
          <a:xfrm>
            <a:off x="2201850" y="222425"/>
            <a:ext cx="474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EXERCÍCIO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59"/>
          <p:cNvSpPr txBox="1"/>
          <p:nvPr/>
        </p:nvSpPr>
        <p:spPr>
          <a:xfrm>
            <a:off x="1263450" y="838025"/>
            <a:ext cx="6617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Agora sabendo dos comandos de inserção dentro do banco de dados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resolva as seguintes atividades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Resolva os seguintes itens: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lphaUcPeriod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Insira dentro da sua tabela dez registros nas colunas de: Nome ,Setor  ,Salário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Considere os seguintes setores: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Manutenção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Financeiro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RH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0" title="B"/>
          <p:cNvSpPr txBox="1"/>
          <p:nvPr/>
        </p:nvSpPr>
        <p:spPr>
          <a:xfrm>
            <a:off x="1256550" y="1348425"/>
            <a:ext cx="6630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Resolva os seguintes itens: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B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Pegue o maior salário existente entre todos os empregados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C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Pegue o menor salário existente entre todos os empregados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D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Altere o salário do empregado com o código 3 para 5000</a:t>
            </a:r>
            <a:endParaRPr/>
          </a:p>
        </p:txBody>
      </p:sp>
      <p:sp>
        <p:nvSpPr>
          <p:cNvPr id="409" name="Google Shape;409;p60"/>
          <p:cNvSpPr txBox="1"/>
          <p:nvPr/>
        </p:nvSpPr>
        <p:spPr>
          <a:xfrm>
            <a:off x="3072000" y="3614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EXERCÍCIO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1"/>
          <p:cNvSpPr txBox="1"/>
          <p:nvPr/>
        </p:nvSpPr>
        <p:spPr>
          <a:xfrm>
            <a:off x="2201850" y="222425"/>
            <a:ext cx="474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EXERCÍCIO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p61"/>
          <p:cNvSpPr txBox="1"/>
          <p:nvPr/>
        </p:nvSpPr>
        <p:spPr>
          <a:xfrm>
            <a:off x="1263450" y="1324575"/>
            <a:ext cx="6617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2. 	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Resolva os seguintes itens: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lphaUcPeriod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Média geral do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salário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funcionários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lphaUcPeriod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Ordene os empregados por ordem alfabética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lphaUcPeriod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Conte quantos empregados existem por SETOR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/>
        </p:nvSpPr>
        <p:spPr>
          <a:xfrm>
            <a:off x="435800" y="292900"/>
            <a:ext cx="482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Quais os tipos de categoria que existem no SQL?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435800" y="1339600"/>
            <a:ext cx="64767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Após isso você pode está se perguntando quais os tipos de categorias que existem no SQL. Bom os que existem são: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DQL: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linguagem de consulta de dados. Para fazermos consultas e demais filtragen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DDL: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Linguagem de definição de dados, pois serve para criarmos nossas tabelas, bases de dados, procedures e demais objetos do banco de dados.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DML: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Linguagem de manipulação de dados que serve para adicionar, inserir, excluir e atualizar nossos dados.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1297500" y="393750"/>
            <a:ext cx="70389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DDL - CREATE DATABASE</a:t>
            </a:r>
            <a:endParaRPr sz="2800"/>
          </a:p>
        </p:txBody>
      </p:sp>
      <p:sp>
        <p:nvSpPr>
          <p:cNvPr id="204" name="Google Shape;204;p29"/>
          <p:cNvSpPr txBox="1"/>
          <p:nvPr/>
        </p:nvSpPr>
        <p:spPr>
          <a:xfrm>
            <a:off x="1297500" y="1230800"/>
            <a:ext cx="7429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DDL como falado anteriormente serve para criarmos elementos dentro do nosso banco de dados.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Esses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elementos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podem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ser: tabelas, base de dados e etc.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criar nossa base de dados (schema) para guardarmos nossas tabela teremos que usar o seguinte comando.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Um exemplo de comando DDL seria: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1527300" y="3927050"/>
            <a:ext cx="6579300" cy="492600"/>
          </a:xfrm>
          <a:prstGeom prst="rect">
            <a:avLst/>
          </a:prstGeom>
          <a:solidFill>
            <a:srgbClr val="221F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CREATE DATABASE</a:t>
            </a:r>
            <a:r>
              <a:rPr b="1" lang="pt-BR" sz="20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nomeBaseDados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/>
        </p:nvSpPr>
        <p:spPr>
          <a:xfrm>
            <a:off x="2164550" y="257175"/>
            <a:ext cx="502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DDL - CREATE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800100" y="985850"/>
            <a:ext cx="78795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</a:t>
            </a:r>
            <a:r>
              <a:rPr lang="pt-BR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CREATE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serve para criarmos elementos dentro do banco de dados. Já vimos anteriormente esse comando para criar base de dados, mas iremos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usá-lo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principalmente para criar tabelas.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 hora de criarmos tabelas podemos também criar colunas e especificar qual o tipo de dado cada uma delas irá receber.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Necessitamos lembrar que sempre que criamos uma tabela queremos representar algo do mundo real para o nosso sistema.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Vamos supor que eu quero modelar uma escola usando o SQL para isso eu teria que pensar em tudo que existe dentro de uma escola: professor, aluno, coordenador dentre outros.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/>
        </p:nvSpPr>
        <p:spPr>
          <a:xfrm>
            <a:off x="1282350" y="190475"/>
            <a:ext cx="657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Entidades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809550" y="734775"/>
            <a:ext cx="75249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Sempre que você está fazendo essa transformação de algo real para o seu banco de dados você vai se deparar com o conceito de entidades.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Entidades nada mais são do que um grupo de informações que representam algo do meu sistema e eu irei representar no formato de tabela.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 exemplo: Seguindo a nossa ideia de modelar uma escola com o SQL chegaremos  em um determin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ado ponto onde eu preciso representar um aluno para o meu sistema.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fazer isso, necessitamos pensar o seguinte: O que um aluno necessita ter para ser considerado um aluno? A resposta sempre dependerá do tipo de sistema que você está tendo que modelar, mas vamos considerar o seguinte: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/>
        </p:nvSpPr>
        <p:spPr>
          <a:xfrm>
            <a:off x="1371150" y="340175"/>
            <a:ext cx="640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Entidades 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748400" y="1047750"/>
            <a:ext cx="7864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Nosso aluno precisa ter as seguintes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características: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Nome</a:t>
            </a:r>
            <a:endParaRPr sz="18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matricula</a:t>
            </a:r>
            <a:endParaRPr sz="18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 sz="18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data_inicio</a:t>
            </a:r>
            <a:endParaRPr sz="18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data_conclusão</a:t>
            </a:r>
            <a:endParaRPr sz="18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Como eu faria para representar isso no SQL?  Para fazer isso eu necessitaria me utilizar do seguinte comando CREATE como vimos anteriormente, porém ele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virá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acompanhado do comando TABLE.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/>
        </p:nvSpPr>
        <p:spPr>
          <a:xfrm>
            <a:off x="1939050" y="353775"/>
            <a:ext cx="526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DDL - CREATE TABLE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1028700" y="911675"/>
            <a:ext cx="7429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CREATE TABLE permite criarmos nossas tabelas e definirmos os nossos campos dentro dela.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Porém nosso trabalho não está completo, pois ainda precisamos definir o que cada campo irá receber.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Ao contrário de ferramentas como o Excel o banco de dados não aceita que tabelas tenham valores misturados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 exemplo: Imagine uma coluna de salário do excel tendo um nome escrito dentro dele ou qualquer outro tipo de dado que não seja numérica.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SQL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nos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obriga a dizer para ele o que cada campo aceita e se tentarmos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forçar-lo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 aceitar alguma outra coisa ele irá negar e retornar um erro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