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5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1"/>
    <p:restoredTop sz="96327"/>
  </p:normalViewPr>
  <p:slideViewPr>
    <p:cSldViewPr snapToGrid="0">
      <p:cViewPr>
        <p:scale>
          <a:sx n="100" d="100"/>
          <a:sy n="100" d="100"/>
        </p:scale>
        <p:origin x="84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EC4CDF7D-CE14-F324-E21A-E4D1B1D3EA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EA03A5B-0605-9422-3F3E-E3FCB5D47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8886" y="4892704"/>
            <a:ext cx="4334717" cy="91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7AE131-185A-030B-C14D-5CF5052BF5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09539" y="112733"/>
            <a:ext cx="432149" cy="2029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C437E4-EF22-216D-8064-91BED8FE712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3"/>
            <a:ext cx="1876817" cy="886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B54B22-B4C7-0C49-DC75-62B597EF4A5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7E04D0E-1DE7-52B5-4BE5-15B5AA82B0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1440" y="2641601"/>
            <a:ext cx="4403990" cy="9338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AD9FBC-7448-E582-3020-FF62976BEC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6309361" y="4937759"/>
            <a:ext cx="4954385" cy="93102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Guia de Comunicação Visual para equipamentos conveniados ao Programa São Paulo Amigo do Idoso</a:t>
            </a:r>
            <a:endParaRPr lang="pt-BR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CDI – Centro Dia do Idoso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INFORMAÇÕES DO CVO – CENTRO DE VISTORIA DE OBRAS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477733"/>
            <a:ext cx="10058400" cy="31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CDI – Centro Dia do Idoso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INFORMAÇÕES DO CVO – CENTRO DE VISTORIA DE OBRAS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2564511"/>
            <a:ext cx="10313259" cy="309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058" y="2961965"/>
            <a:ext cx="10233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Centro de Convivência do Idoso</a:t>
            </a:r>
            <a:endParaRPr lang="en-US" sz="4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499665"/>
            <a:ext cx="946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Placa da fachada – entrada 1 (principal)</a:t>
            </a:r>
          </a:p>
        </p:txBody>
      </p:sp>
      <p:sp>
        <p:nvSpPr>
          <p:cNvPr id="5" name="Rectangle 1"/>
          <p:cNvSpPr/>
          <p:nvPr/>
        </p:nvSpPr>
        <p:spPr>
          <a:xfrm>
            <a:off x="650424" y="1233671"/>
            <a:ext cx="1126171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Verdana"/>
                <a:cs typeface="Verdana"/>
              </a:rPr>
              <a:t>Principais elementos:</a:t>
            </a:r>
          </a:p>
          <a:p>
            <a:endParaRPr lang="pt-BR" sz="14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Logo do Programa “São Paulo Amigo do Idoso” na lateral esquerda.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Descrição “Centro de Convivência do Idoso” ao lado do logo do Programa.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Logo da Prefeitura na lateral direita, com o texto “Parceria”.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Logo do Governo do Estado (versão </a:t>
            </a:r>
            <a:r>
              <a:rPr lang="pt-BR" sz="1400" dirty="0" smtClean="0">
                <a:solidFill>
                  <a:schemeClr val="bg1"/>
                </a:solidFill>
                <a:latin typeface="Verdana"/>
                <a:cs typeface="Verdana"/>
              </a:rPr>
              <a:t>vertical) </a:t>
            </a: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+ Secretaria de Desenvolvimento Social na lateral direita, alinhado verticalmente ao logo da prefeitura, com o texto “Realização”.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Seguir com Fonte padrão “Lato </a:t>
            </a:r>
            <a:r>
              <a:rPr lang="pt-BR" sz="1400" dirty="0" err="1">
                <a:solidFill>
                  <a:schemeClr val="bg1"/>
                </a:solidFill>
                <a:latin typeface="Verdana"/>
                <a:cs typeface="Verdana"/>
              </a:rPr>
              <a:t>bold</a:t>
            </a: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Verdana"/>
                <a:cs typeface="Verdana"/>
              </a:rPr>
              <a:t>font</a:t>
            </a: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” 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Dimensões da fachada: 6,2 x 1,49 m. 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Sugestão de material: PVC</a:t>
            </a:r>
          </a:p>
          <a:p>
            <a:pPr lvl="0"/>
            <a:endParaRPr lang="pt-BR" b="1" i="1" dirty="0">
              <a:solidFill>
                <a:schemeClr val="bg1"/>
              </a:solidFill>
              <a:latin typeface="Verdana"/>
              <a:cs typeface="Verdana"/>
            </a:endParaRPr>
          </a:p>
          <a:p>
            <a:pPr lvl="0"/>
            <a:r>
              <a:rPr lang="pt-BR" sz="1100" b="1" i="1" dirty="0">
                <a:solidFill>
                  <a:schemeClr val="bg1"/>
                </a:solidFill>
                <a:latin typeface="Verdana"/>
                <a:cs typeface="Verdana"/>
              </a:rPr>
              <a:t>Atenção: </a:t>
            </a:r>
            <a:r>
              <a:rPr lang="pt-BR" sz="1100" i="1" dirty="0">
                <a:solidFill>
                  <a:schemeClr val="bg1"/>
                </a:solidFill>
                <a:latin typeface="Verdana"/>
                <a:cs typeface="Verdana"/>
              </a:rPr>
              <a:t>Esta é uma dimensão padrão que pode ser adaptada proporcionalmente de acordo com o tamanho da fachada de cada equipamento, desde que seja seguido o layout aqui apresentado.</a:t>
            </a:r>
          </a:p>
        </p:txBody>
      </p:sp>
      <p:cxnSp>
        <p:nvCxnSpPr>
          <p:cNvPr id="7" name="Straight Arrow Connector 5"/>
          <p:cNvCxnSpPr/>
          <p:nvPr/>
        </p:nvCxnSpPr>
        <p:spPr>
          <a:xfrm>
            <a:off x="2158390" y="4441444"/>
            <a:ext cx="7096626" cy="0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/>
        </p:nvSpPr>
        <p:spPr>
          <a:xfrm>
            <a:off x="5210180" y="4157548"/>
            <a:ext cx="1234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Verdana"/>
                <a:cs typeface="Verdana"/>
              </a:rPr>
              <a:t>6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,</a:t>
            </a:r>
            <a:r>
              <a:rPr lang="pt-BR" sz="1200" dirty="0" smtClean="0">
                <a:solidFill>
                  <a:schemeClr val="bg1"/>
                </a:solidFill>
                <a:latin typeface="Verdana"/>
                <a:cs typeface="Verdana"/>
              </a:rPr>
              <a:t>20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bg-BG" sz="120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9" name="Straight Arrow Connector 9"/>
          <p:cNvCxnSpPr/>
          <p:nvPr/>
        </p:nvCxnSpPr>
        <p:spPr>
          <a:xfrm>
            <a:off x="1972508" y="5184310"/>
            <a:ext cx="0" cy="740918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/>
        </p:nvSpPr>
        <p:spPr>
          <a:xfrm rot="16200000">
            <a:off x="1163693" y="5436901"/>
            <a:ext cx="1070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Verdana"/>
                <a:cs typeface="Verdana"/>
              </a:rPr>
              <a:t>1,49 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90" y="4535008"/>
            <a:ext cx="7096626" cy="19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499665"/>
            <a:ext cx="6873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Placa da fachada – entrada </a:t>
            </a:r>
            <a:r>
              <a:rPr lang="pt-BR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pt-B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233671"/>
            <a:ext cx="112617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Verdana"/>
                <a:cs typeface="Verdana"/>
              </a:rPr>
              <a:t>Principais elementos:</a:t>
            </a:r>
          </a:p>
          <a:p>
            <a:endParaRPr lang="pt-BR" sz="14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Logo do Programa “São Paulo Amigo do Idoso” na lateral esquerda.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Descrição “Centro de Convivência do Idoso” ao lado do logo do Programa.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Logo da Prefeitura na lateral direita, com o texto “Parceria”.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Logo do Governo do Estado (versão </a:t>
            </a:r>
            <a:r>
              <a:rPr lang="pt-BR" sz="1400" dirty="0" smtClean="0">
                <a:solidFill>
                  <a:schemeClr val="bg1"/>
                </a:solidFill>
                <a:latin typeface="Verdana"/>
                <a:cs typeface="Verdana"/>
              </a:rPr>
              <a:t>vertical) </a:t>
            </a: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+ Secretaria de Desenvolvimento Social na lateral direita, alinhado verticalmente ao logo da prefeitura, com o texto “Realização</a:t>
            </a:r>
            <a:r>
              <a:rPr lang="pt-BR" sz="1400" dirty="0" smtClean="0">
                <a:solidFill>
                  <a:schemeClr val="bg1"/>
                </a:solidFill>
                <a:latin typeface="Verdana"/>
                <a:cs typeface="Verdana"/>
              </a:rPr>
              <a:t>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Seguir com Fonte padrão “Lato </a:t>
            </a:r>
            <a:r>
              <a:rPr lang="pt-BR" sz="1400" dirty="0" err="1">
                <a:solidFill>
                  <a:schemeClr val="bg1"/>
                </a:solidFill>
                <a:latin typeface="Verdana"/>
                <a:cs typeface="Verdana"/>
              </a:rPr>
              <a:t>bold</a:t>
            </a: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Verdana"/>
                <a:cs typeface="Verdana"/>
              </a:rPr>
              <a:t>font</a:t>
            </a: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” 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Verdana"/>
                <a:cs typeface="Verdana"/>
              </a:rPr>
              <a:t>Dimensões </a:t>
            </a: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da fachada: 5,59 x 1,49 m. </a:t>
            </a:r>
          </a:p>
          <a:p>
            <a:pPr marL="285750" lvl="0" indent="-285750">
              <a:buFont typeface="Arial"/>
              <a:buChar char="•"/>
            </a:pPr>
            <a:r>
              <a:rPr lang="pt-BR" sz="1400" dirty="0">
                <a:solidFill>
                  <a:schemeClr val="bg1"/>
                </a:solidFill>
                <a:latin typeface="Verdana"/>
                <a:cs typeface="Verdana"/>
              </a:rPr>
              <a:t>Sugestão de material: PVC</a:t>
            </a:r>
          </a:p>
          <a:p>
            <a:pPr lvl="0"/>
            <a:endParaRPr lang="pt-BR" b="1" i="1" dirty="0">
              <a:solidFill>
                <a:schemeClr val="bg1"/>
              </a:solidFill>
              <a:latin typeface="Verdana"/>
              <a:cs typeface="Verdana"/>
            </a:endParaRPr>
          </a:p>
          <a:p>
            <a:pPr lvl="0"/>
            <a:r>
              <a:rPr lang="pt-BR" sz="1100" b="1" i="1" dirty="0">
                <a:solidFill>
                  <a:schemeClr val="bg1"/>
                </a:solidFill>
                <a:latin typeface="Verdana"/>
                <a:cs typeface="Verdana"/>
              </a:rPr>
              <a:t>Atenção: </a:t>
            </a:r>
            <a:r>
              <a:rPr lang="pt-BR" sz="1100" i="1" dirty="0">
                <a:solidFill>
                  <a:schemeClr val="bg1"/>
                </a:solidFill>
                <a:latin typeface="Verdana"/>
                <a:cs typeface="Verdana"/>
              </a:rPr>
              <a:t>Esta é uma dimensão padrão que pode ser adaptada proporcionalmente de acordo com o tamanho da fachada de cada equipamento, desde que seja seguido o layout aqui apresentado.</a:t>
            </a:r>
          </a:p>
        </p:txBody>
      </p:sp>
      <p:cxnSp>
        <p:nvCxnSpPr>
          <p:cNvPr id="7" name="Straight Arrow Connector 5"/>
          <p:cNvCxnSpPr/>
          <p:nvPr/>
        </p:nvCxnSpPr>
        <p:spPr>
          <a:xfrm>
            <a:off x="2158390" y="4441444"/>
            <a:ext cx="7096626" cy="0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/>
        </p:nvSpPr>
        <p:spPr>
          <a:xfrm>
            <a:off x="5210180" y="4157548"/>
            <a:ext cx="1234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Verdana"/>
                <a:cs typeface="Verdana"/>
              </a:rPr>
              <a:t>5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,</a:t>
            </a:r>
            <a:r>
              <a:rPr lang="pt-BR" sz="1200" dirty="0" smtClean="0">
                <a:solidFill>
                  <a:schemeClr val="bg1"/>
                </a:solidFill>
                <a:latin typeface="Verdana"/>
                <a:cs typeface="Verdana"/>
              </a:rPr>
              <a:t>59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bg-BG" sz="120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9" name="Straight Arrow Connector 9"/>
          <p:cNvCxnSpPr/>
          <p:nvPr/>
        </p:nvCxnSpPr>
        <p:spPr>
          <a:xfrm>
            <a:off x="1972508" y="5184310"/>
            <a:ext cx="0" cy="740918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/>
        </p:nvSpPr>
        <p:spPr>
          <a:xfrm rot="16200000">
            <a:off x="1163693" y="5436901"/>
            <a:ext cx="1070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Verdana"/>
                <a:cs typeface="Verdana"/>
              </a:rPr>
              <a:t>1,49 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90" y="4535008"/>
            <a:ext cx="7096626" cy="19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Parede - 1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443221"/>
            <a:ext cx="63156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Verdana"/>
                <a:cs typeface="Verdana"/>
              </a:rPr>
              <a:t>Principais elementos:</a:t>
            </a:r>
          </a:p>
          <a:p>
            <a:endParaRPr lang="pt-BR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da Prefeitura alinhado verticalmente ao centro, com o texto “Parceria”.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do Governo do Estado (versão horizontal) + Secretaria de Desenvolvimento Social alinhado verticalmente ao centro, com o texto “Realização”.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 do Programa “São Paulo Amigo do Idoso” centralizado verticalmente na peça.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Descrição “Centro de Convivência do Idoso” abaixo do logo do Programa.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Seguir com Fonte padrão “Lato </a:t>
            </a:r>
            <a:r>
              <a:rPr lang="pt-BR" sz="1600" dirty="0" err="1">
                <a:solidFill>
                  <a:schemeClr val="bg1"/>
                </a:solidFill>
                <a:latin typeface="Verdana"/>
                <a:cs typeface="Verdana"/>
              </a:rPr>
              <a:t>bold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Verdana"/>
                <a:cs typeface="Verdana"/>
              </a:rPr>
              <a:t>font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” 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Verdana"/>
                <a:cs typeface="Verdana"/>
              </a:rPr>
              <a:t>Dimensões 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da parede: 1,84 x 5,25 m. 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Sugestão de material: A parede deve ser pintada na cor azul e </a:t>
            </a:r>
            <a:r>
              <a:rPr lang="pt-BR" sz="1600" dirty="0" err="1">
                <a:solidFill>
                  <a:schemeClr val="bg1"/>
                </a:solidFill>
                <a:latin typeface="Verdana"/>
                <a:cs typeface="Verdana"/>
              </a:rPr>
              <a:t>adesivada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 com os elementos apresentados no arquivo ao lado.</a:t>
            </a:r>
          </a:p>
          <a:p>
            <a:pPr marL="285750" lvl="0" indent="-285750">
              <a:buFont typeface="Arial"/>
              <a:buChar char="•"/>
            </a:pPr>
            <a:endParaRPr lang="pt-BR" sz="1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12" name="Straight Arrow Connector 8"/>
          <p:cNvCxnSpPr/>
          <p:nvPr/>
        </p:nvCxnSpPr>
        <p:spPr>
          <a:xfrm flipV="1">
            <a:off x="8734264" y="1443221"/>
            <a:ext cx="0" cy="4248472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9"/>
          <p:cNvCxnSpPr/>
          <p:nvPr/>
        </p:nvCxnSpPr>
        <p:spPr>
          <a:xfrm>
            <a:off x="8906268" y="944984"/>
            <a:ext cx="2160240" cy="0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6"/>
          <p:cNvSpPr txBox="1"/>
          <p:nvPr/>
        </p:nvSpPr>
        <p:spPr>
          <a:xfrm rot="16200000">
            <a:off x="7988590" y="3356949"/>
            <a:ext cx="904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Verdana"/>
                <a:cs typeface="Verdana"/>
              </a:rPr>
              <a:t>5,25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bg-BG" sz="120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866072" y="1293990"/>
            <a:ext cx="2124236" cy="42489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5"/>
          <p:cNvSpPr txBox="1"/>
          <p:nvPr/>
        </p:nvSpPr>
        <p:spPr>
          <a:xfrm>
            <a:off x="9552426" y="656731"/>
            <a:ext cx="86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1</a:t>
            </a:r>
            <a:r>
              <a:rPr lang="pt-BR" sz="1200" dirty="0" smtClean="0">
                <a:solidFill>
                  <a:schemeClr val="bg1"/>
                </a:solidFill>
                <a:latin typeface="Verdana"/>
                <a:cs typeface="Verdana"/>
              </a:rPr>
              <a:t>,84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bg-BG" sz="120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96" y="1032891"/>
            <a:ext cx="1809304" cy="51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Parede - 2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443221"/>
            <a:ext cx="63156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Verdana"/>
                <a:cs typeface="Verdana"/>
              </a:rPr>
              <a:t>Principais elementos:</a:t>
            </a:r>
          </a:p>
          <a:p>
            <a:endParaRPr lang="pt-BR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da Prefeitura alinhado verticalmente ao centro, com o texto “Parceria”.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do Governo do Estado (versão horizontal) + Secretaria de Desenvolvimento Social alinhado verticalmente ao centro, com o texto “Realização”.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 do Programa “São Paulo Amigo do Idoso” centralizado verticalmente na peça.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Descrição “Centro de Convivência do Idoso” abaixo do logo do Programa.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Seguir com Fonte padrão “Lato </a:t>
            </a:r>
            <a:r>
              <a:rPr lang="pt-BR" sz="1600" dirty="0" err="1">
                <a:solidFill>
                  <a:schemeClr val="bg1"/>
                </a:solidFill>
                <a:latin typeface="Verdana"/>
                <a:cs typeface="Verdana"/>
              </a:rPr>
              <a:t>bold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Verdana"/>
                <a:cs typeface="Verdana"/>
              </a:rPr>
              <a:t>font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” 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Verdana"/>
                <a:cs typeface="Verdana"/>
              </a:rPr>
              <a:t>Dimensões 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da parede: 2,5 x 5,0 m. 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Sugestão de material: A parede deve ser pintada na cor azul e </a:t>
            </a:r>
            <a:r>
              <a:rPr lang="pt-BR" sz="1600" dirty="0" err="1">
                <a:solidFill>
                  <a:schemeClr val="bg1"/>
                </a:solidFill>
                <a:latin typeface="Verdana"/>
                <a:cs typeface="Verdana"/>
              </a:rPr>
              <a:t>adesivada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 com os elementos apresentados no arquivo ao lado.</a:t>
            </a:r>
          </a:p>
          <a:p>
            <a:pPr marL="285750" lvl="0" indent="-285750">
              <a:buFont typeface="Arial"/>
              <a:buChar char="•"/>
            </a:pPr>
            <a:endParaRPr lang="pt-BR" sz="1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12" name="Straight Arrow Connector 8"/>
          <p:cNvCxnSpPr/>
          <p:nvPr/>
        </p:nvCxnSpPr>
        <p:spPr>
          <a:xfrm flipV="1">
            <a:off x="8734264" y="1443221"/>
            <a:ext cx="0" cy="4248472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9"/>
          <p:cNvCxnSpPr/>
          <p:nvPr/>
        </p:nvCxnSpPr>
        <p:spPr>
          <a:xfrm>
            <a:off x="9032788" y="944984"/>
            <a:ext cx="2160240" cy="0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6"/>
          <p:cNvSpPr txBox="1"/>
          <p:nvPr/>
        </p:nvSpPr>
        <p:spPr>
          <a:xfrm rot="16200000">
            <a:off x="7988590" y="3356949"/>
            <a:ext cx="904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Verdana"/>
                <a:cs typeface="Verdana"/>
              </a:rPr>
              <a:t>5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bg-BG" sz="120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866072" y="1293990"/>
            <a:ext cx="2124236" cy="42489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5"/>
          <p:cNvSpPr txBox="1"/>
          <p:nvPr/>
        </p:nvSpPr>
        <p:spPr>
          <a:xfrm>
            <a:off x="9678946" y="656731"/>
            <a:ext cx="86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Verdana"/>
                <a:cs typeface="Verdana"/>
              </a:rPr>
              <a:t>2,5 </a:t>
            </a:r>
            <a:r>
              <a:rPr lang="bg-BG" sz="1200" dirty="0" smtClean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51" y="1130971"/>
            <a:ext cx="2397314" cy="48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Cores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443221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Para a área externa deve ser respeitado o uso da cor azul nos locais abaixo Identificados.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301" y="2276065"/>
            <a:ext cx="2124478" cy="15163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69" y="2058900"/>
            <a:ext cx="5991225" cy="3467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85" y="3962400"/>
            <a:ext cx="3851502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10330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INFORMAÇÕES DO CVO – CENTRO DE VISTORIA DE OBRAS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 smtClean="0">
                <a:latin typeface="Verdana"/>
                <a:cs typeface="Verdana"/>
              </a:rPr>
              <a:t>Cores</a:t>
            </a:r>
            <a:endParaRPr lang="pt-BR" sz="1600" dirty="0">
              <a:latin typeface="Verdana"/>
              <a:cs typeface="Verdan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t="5847"/>
          <a:stretch/>
        </p:blipFill>
        <p:spPr>
          <a:xfrm>
            <a:off x="6656060" y="2484140"/>
            <a:ext cx="1743075" cy="2448272"/>
          </a:xfrm>
          <a:prstGeom prst="rect">
            <a:avLst/>
          </a:prstGeom>
        </p:spPr>
      </p:pic>
      <p:sp>
        <p:nvSpPr>
          <p:cNvPr id="8" name="Retângulo 6"/>
          <p:cNvSpPr/>
          <p:nvPr/>
        </p:nvSpPr>
        <p:spPr>
          <a:xfrm>
            <a:off x="2786111" y="4932412"/>
            <a:ext cx="2964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Verdana"/>
                <a:cs typeface="Verdana"/>
              </a:rPr>
              <a:t>Sugerimos este Azul da </a:t>
            </a:r>
          </a:p>
          <a:p>
            <a:pPr algn="ctr"/>
            <a:r>
              <a:rPr lang="pt-BR" sz="1600" dirty="0" smtClean="0">
                <a:latin typeface="Verdana"/>
                <a:cs typeface="Verdana"/>
              </a:rPr>
              <a:t>Suvinil ou similar</a:t>
            </a:r>
            <a:endParaRPr lang="pt-BR" sz="1600" dirty="0">
              <a:latin typeface="Verdana"/>
              <a:cs typeface="Verdana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70" y="2484140"/>
            <a:ext cx="1790700" cy="2400300"/>
          </a:xfrm>
          <a:prstGeom prst="rect">
            <a:avLst/>
          </a:prstGeom>
        </p:spPr>
      </p:pic>
      <p:sp>
        <p:nvSpPr>
          <p:cNvPr id="10" name="Retângulo 6"/>
          <p:cNvSpPr/>
          <p:nvPr/>
        </p:nvSpPr>
        <p:spPr>
          <a:xfrm>
            <a:off x="6122016" y="4932412"/>
            <a:ext cx="2964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Verdana"/>
                <a:cs typeface="Verdana"/>
              </a:rPr>
              <a:t>Sugerimos este </a:t>
            </a:r>
            <a:r>
              <a:rPr lang="pt-BR" sz="1600" dirty="0" err="1" smtClean="0">
                <a:latin typeface="Verdana"/>
                <a:cs typeface="Verdana"/>
              </a:rPr>
              <a:t>Areiado</a:t>
            </a:r>
            <a:endParaRPr lang="pt-BR" sz="1600" dirty="0" smtClean="0">
              <a:latin typeface="Verdana"/>
              <a:cs typeface="Verdana"/>
            </a:endParaRPr>
          </a:p>
          <a:p>
            <a:pPr algn="ctr"/>
            <a:r>
              <a:rPr lang="pt-BR" sz="1600" dirty="0" smtClean="0">
                <a:latin typeface="Verdana"/>
                <a:cs typeface="Verdana"/>
              </a:rPr>
              <a:t>Da Suvinil ou similar</a:t>
            </a:r>
            <a:endParaRPr lang="pt-BR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193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671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CCI – Centro de Convivência do Idoso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INFORMAÇÕES DO CVO – CENTRO DE VISTORIA DE OBRAS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835797"/>
            <a:ext cx="8291513" cy="42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/>
          <p:cNvSpPr/>
          <p:nvPr/>
        </p:nvSpPr>
        <p:spPr>
          <a:xfrm>
            <a:off x="5187143" y="4365104"/>
            <a:ext cx="6430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 modelo de comunicação visual a seguir deve ser utilizado em todos os equipamentos fruto do convênio entre a Prefeitura local e o Governo do Estado de São Paulo por meio da Secretaria de Desenvolvimento Social.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424" y="908720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Introdução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t="28970" r="10344" b="28970"/>
          <a:stretch/>
        </p:blipFill>
        <p:spPr>
          <a:xfrm>
            <a:off x="321423" y="1837112"/>
            <a:ext cx="6076295" cy="22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671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CCI – Centro de Convivência do Idoso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INFORMAÇÕES DO CVO – CENTRO DE VISTORIA DE OBRAS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181147"/>
            <a:ext cx="8291513" cy="35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671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CCI – Centro de Convivência do Idoso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INFORMAÇÕES DO CVO – CENTRO DE VISTORIA DE OBRAS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1" y="1906901"/>
            <a:ext cx="8043864" cy="40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671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CCI – Centro de Convivência do Idoso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INFORMAÇÕES DO CVO – CENTRO DE VISTORIA DE OBRAS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17" y="2177193"/>
            <a:ext cx="8043864" cy="37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3348" y="2961965"/>
            <a:ext cx="6505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Centro Dia do Idoso</a:t>
            </a:r>
            <a:endParaRPr lang="en-US" sz="4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Fachada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443221"/>
            <a:ext cx="1126171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Verdana"/>
                <a:cs typeface="Verdana"/>
              </a:rPr>
              <a:t>Principais elementos:</a:t>
            </a:r>
          </a:p>
          <a:p>
            <a:endParaRPr lang="pt-BR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do Programa “São Paulo Amigo do </a:t>
            </a:r>
            <a:r>
              <a:rPr lang="pt-BR" sz="1600" dirty="0" smtClean="0">
                <a:solidFill>
                  <a:schemeClr val="bg1"/>
                </a:solidFill>
                <a:latin typeface="Verdana"/>
                <a:cs typeface="Verdana"/>
              </a:rPr>
              <a:t>Idoso 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na lateral esquerda.” com elemento gráfico.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Descrição “Centro Dia do Idoso” ao lado do logo do Programa.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da Prefeitura </a:t>
            </a:r>
            <a:r>
              <a:rPr lang="bg-BG" sz="1600" dirty="0">
                <a:solidFill>
                  <a:schemeClr val="bg1"/>
                </a:solidFill>
                <a:latin typeface="Verdana"/>
                <a:cs typeface="Verdana"/>
              </a:rPr>
              <a:t>alinhado 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horizontalmente </a:t>
            </a:r>
            <a:r>
              <a:rPr lang="bg-BG" sz="1600" dirty="0">
                <a:solidFill>
                  <a:schemeClr val="bg1"/>
                </a:solidFill>
                <a:latin typeface="Verdana"/>
                <a:cs typeface="Verdana"/>
              </a:rPr>
              <a:t>ao centro, 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com o texto “Parceria”.</a:t>
            </a: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do Governo do Estado (versão </a:t>
            </a:r>
            <a:r>
              <a:rPr lang="pt-BR" sz="1600" dirty="0" smtClean="0">
                <a:solidFill>
                  <a:schemeClr val="bg1"/>
                </a:solidFill>
                <a:latin typeface="Verdana"/>
                <a:cs typeface="Verdana"/>
              </a:rPr>
              <a:t>vertical) 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+ Secretaria de Desenvolvimento Social </a:t>
            </a:r>
            <a:r>
              <a:rPr lang="bg-BG" sz="1600" dirty="0">
                <a:solidFill>
                  <a:schemeClr val="bg1"/>
                </a:solidFill>
                <a:latin typeface="Verdana"/>
                <a:cs typeface="Verdana"/>
              </a:rPr>
              <a:t>alinhado 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horizontalmente </a:t>
            </a:r>
            <a:r>
              <a:rPr lang="bg-BG" sz="1600" dirty="0">
                <a:solidFill>
                  <a:schemeClr val="bg1"/>
                </a:solidFill>
                <a:latin typeface="Verdana"/>
                <a:cs typeface="Verdana"/>
              </a:rPr>
              <a:t>ao centro, 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com o texto “Realização</a:t>
            </a:r>
            <a:r>
              <a:rPr lang="pt-BR" sz="1600" dirty="0" smtClean="0">
                <a:solidFill>
                  <a:schemeClr val="bg1"/>
                </a:solidFill>
                <a:latin typeface="Verdana"/>
                <a:cs typeface="Verdana"/>
              </a:rPr>
              <a:t>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Seguir com Fonte padrão </a:t>
            </a:r>
            <a:r>
              <a:rPr lang="pt-BR" sz="1600" i="1" dirty="0">
                <a:solidFill>
                  <a:schemeClr val="bg1"/>
                </a:solidFill>
                <a:latin typeface="Verdana"/>
                <a:cs typeface="Verdana"/>
              </a:rPr>
              <a:t>“Lato </a:t>
            </a:r>
            <a:r>
              <a:rPr lang="pt-BR" sz="1600" i="1" dirty="0" err="1">
                <a:solidFill>
                  <a:schemeClr val="bg1"/>
                </a:solidFill>
                <a:latin typeface="Verdana"/>
                <a:cs typeface="Verdana"/>
              </a:rPr>
              <a:t>bold</a:t>
            </a:r>
            <a:r>
              <a:rPr lang="pt-BR" sz="1600" i="1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Verdana"/>
                <a:cs typeface="Verdana"/>
              </a:rPr>
              <a:t>font</a:t>
            </a:r>
            <a:r>
              <a:rPr lang="pt-BR" sz="1600" i="1" dirty="0">
                <a:solidFill>
                  <a:schemeClr val="bg1"/>
                </a:solidFill>
                <a:latin typeface="Verdana"/>
                <a:cs typeface="Verdana"/>
              </a:rPr>
              <a:t>”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Dimensões da fachada: 8 ,19 </a:t>
            </a:r>
            <a:r>
              <a:rPr lang="pt-BR" sz="1600" dirty="0" err="1">
                <a:solidFill>
                  <a:schemeClr val="bg1"/>
                </a:solidFill>
                <a:latin typeface="Verdana"/>
                <a:cs typeface="Verdana"/>
              </a:rPr>
              <a:t>x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 0,64 m. 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Sugestão de material: </a:t>
            </a:r>
            <a:r>
              <a:rPr lang="pt-BR" sz="1600" dirty="0" smtClean="0">
                <a:solidFill>
                  <a:schemeClr val="bg1"/>
                </a:solidFill>
                <a:latin typeface="Verdana"/>
                <a:cs typeface="Verdana"/>
              </a:rPr>
              <a:t>PVC</a:t>
            </a:r>
          </a:p>
          <a:p>
            <a:pPr lvl="0"/>
            <a:endParaRPr lang="pt-BR" sz="2000" b="1" i="1" dirty="0">
              <a:solidFill>
                <a:schemeClr val="bg1"/>
              </a:solidFill>
              <a:latin typeface="Verdana"/>
              <a:cs typeface="Verdana"/>
            </a:endParaRPr>
          </a:p>
          <a:p>
            <a:pPr lvl="0"/>
            <a:r>
              <a:rPr lang="pt-BR" sz="1200" b="1" i="1" dirty="0">
                <a:solidFill>
                  <a:schemeClr val="bg1"/>
                </a:solidFill>
                <a:latin typeface="Verdana"/>
                <a:cs typeface="Verdana"/>
              </a:rPr>
              <a:t>Atenção: </a:t>
            </a:r>
            <a:r>
              <a:rPr lang="pt-BR" sz="1200" i="1" dirty="0">
                <a:solidFill>
                  <a:schemeClr val="bg1"/>
                </a:solidFill>
                <a:latin typeface="Verdana"/>
                <a:cs typeface="Verdana"/>
              </a:rPr>
              <a:t>Esta é uma dimensão padrão que pode ser adaptada proporcionalmente de acordo com o tamanho da fachada de cada equipamento, desde que seja seguido o layout aqui apresentado.</a:t>
            </a:r>
          </a:p>
        </p:txBody>
      </p:sp>
      <p:cxnSp>
        <p:nvCxnSpPr>
          <p:cNvPr id="7" name="Straight Arrow Connector 5"/>
          <p:cNvCxnSpPr/>
          <p:nvPr/>
        </p:nvCxnSpPr>
        <p:spPr>
          <a:xfrm>
            <a:off x="1778956" y="5245647"/>
            <a:ext cx="8973340" cy="0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/>
        </p:nvSpPr>
        <p:spPr>
          <a:xfrm>
            <a:off x="5400680" y="4885607"/>
            <a:ext cx="1234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solidFill>
                  <a:schemeClr val="bg1"/>
                </a:solidFill>
                <a:latin typeface="Verdana"/>
                <a:cs typeface="Verdana"/>
              </a:rPr>
              <a:t>8,19 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9" name="Straight Arrow Connector 9"/>
          <p:cNvCxnSpPr/>
          <p:nvPr/>
        </p:nvCxnSpPr>
        <p:spPr>
          <a:xfrm>
            <a:off x="1562933" y="5384335"/>
            <a:ext cx="0" cy="740918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/>
        </p:nvSpPr>
        <p:spPr>
          <a:xfrm rot="16200000">
            <a:off x="754118" y="5636926"/>
            <a:ext cx="1070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solidFill>
                  <a:schemeClr val="bg1"/>
                </a:solidFill>
                <a:latin typeface="Verdana"/>
                <a:cs typeface="Verdana"/>
              </a:rPr>
              <a:t>0,64 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46" y="5347521"/>
            <a:ext cx="9123236" cy="8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Totem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443221"/>
            <a:ext cx="63156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Verdana"/>
                <a:cs typeface="Verdana"/>
              </a:rPr>
              <a:t>Principais elementos:</a:t>
            </a:r>
          </a:p>
          <a:p>
            <a:endParaRPr lang="pt-BR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da Prefeitura alinhado verticalmente ao centro, com o texto “Parceria”.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do Governo do Estado (versão horizontal) + Secretaria de Desenvolvimento Social alinhado verticalmente ao centro, com o texto “Realização”.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Logo do Programa “São Paulo Amigo do Idoso centralizado verticalmente na peça.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Descrição “Centro de Convivência do Idoso” abaixo do logo do Programa.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Seguir com Fonte padrão “Lato </a:t>
            </a:r>
            <a:r>
              <a:rPr lang="pt-BR" sz="1600" dirty="0" err="1">
                <a:solidFill>
                  <a:schemeClr val="bg1"/>
                </a:solidFill>
                <a:latin typeface="Verdana"/>
                <a:cs typeface="Verdana"/>
              </a:rPr>
              <a:t>bold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Verdana"/>
                <a:cs typeface="Verdana"/>
              </a:rPr>
              <a:t>font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” 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Aplicação de linha abaixo </a:t>
            </a:r>
            <a:r>
              <a:rPr lang="pt-BR" sz="1600" dirty="0" smtClean="0">
                <a:solidFill>
                  <a:schemeClr val="bg1"/>
                </a:solidFill>
                <a:latin typeface="Verdana"/>
                <a:cs typeface="Verdana"/>
              </a:rPr>
              <a:t>da </a:t>
            </a: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frase.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Descrição do nome dado ao local, abaixo da linha.</a:t>
            </a: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Dimensões do totem: 1 x 2 </a:t>
            </a:r>
            <a:r>
              <a:rPr lang="pt-BR" sz="1600" dirty="0" smtClean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endParaRPr lang="pt-BR" sz="16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285750" lvl="0" indent="-285750">
              <a:buFont typeface="Arial"/>
              <a:buChar char="•"/>
            </a:pPr>
            <a:r>
              <a:rPr lang="pt-BR" sz="1600" dirty="0">
                <a:solidFill>
                  <a:schemeClr val="bg1"/>
                </a:solidFill>
                <a:latin typeface="Verdana"/>
                <a:cs typeface="Verdana"/>
              </a:rPr>
              <a:t>Sugestão de material: Chapa galvanizada ou aço escovado </a:t>
            </a:r>
            <a:r>
              <a:rPr lang="pt-BR" sz="1600" dirty="0" err="1" smtClean="0">
                <a:solidFill>
                  <a:schemeClr val="bg1"/>
                </a:solidFill>
                <a:latin typeface="Verdana"/>
                <a:cs typeface="Verdana"/>
              </a:rPr>
              <a:t>adesivado</a:t>
            </a:r>
            <a:r>
              <a:rPr lang="pt-BR" sz="1600" dirty="0" smtClean="0">
                <a:solidFill>
                  <a:schemeClr val="bg1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1" name="Rectangle 6"/>
          <p:cNvSpPr/>
          <p:nvPr/>
        </p:nvSpPr>
        <p:spPr>
          <a:xfrm>
            <a:off x="9046092" y="1089000"/>
            <a:ext cx="1728192" cy="468052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8"/>
          <p:cNvCxnSpPr/>
          <p:nvPr/>
        </p:nvCxnSpPr>
        <p:spPr>
          <a:xfrm flipV="1">
            <a:off x="8542036" y="1305024"/>
            <a:ext cx="0" cy="4248472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9"/>
          <p:cNvCxnSpPr/>
          <p:nvPr/>
        </p:nvCxnSpPr>
        <p:spPr>
          <a:xfrm>
            <a:off x="8830068" y="944984"/>
            <a:ext cx="2160240" cy="0"/>
          </a:xfrm>
          <a:prstGeom prst="straightConnector1">
            <a:avLst/>
          </a:prstGeom>
          <a:ln w="3175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6"/>
          <p:cNvSpPr txBox="1"/>
          <p:nvPr/>
        </p:nvSpPr>
        <p:spPr>
          <a:xfrm rot="16200000">
            <a:off x="7924452" y="321875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solidFill>
                  <a:schemeClr val="bg1"/>
                </a:solidFill>
                <a:latin typeface="Verdana"/>
                <a:cs typeface="Verdana"/>
              </a:rPr>
              <a:t>2 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866072" y="1293990"/>
            <a:ext cx="2124236" cy="42489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5"/>
          <p:cNvSpPr txBox="1"/>
          <p:nvPr/>
        </p:nvSpPr>
        <p:spPr>
          <a:xfrm>
            <a:off x="9586152" y="65673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solidFill>
                  <a:schemeClr val="bg1"/>
                </a:solidFill>
                <a:latin typeface="Verdana"/>
                <a:cs typeface="Verdana"/>
              </a:rPr>
              <a:t>1 m</a:t>
            </a:r>
            <a:endParaRPr lang="en-US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72" y="1261305"/>
            <a:ext cx="2124236" cy="43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4535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Pintura da fachada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443221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Para a área externa deve ser respeitado o uso da cor azul nos locais abaixo Identificados.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49" y="4622971"/>
            <a:ext cx="2124478" cy="15163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2148381"/>
            <a:ext cx="5991225" cy="39909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2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10330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INFORMAÇÕES DO CVO – CENTRO DE VISTORIA DE OBRAS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 smtClean="0">
                <a:latin typeface="Verdana"/>
                <a:cs typeface="Verdana"/>
              </a:rPr>
              <a:t>Cores</a:t>
            </a:r>
            <a:endParaRPr lang="pt-BR" sz="1600" dirty="0">
              <a:latin typeface="Verdana"/>
              <a:cs typeface="Verdan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t="5847"/>
          <a:stretch/>
        </p:blipFill>
        <p:spPr>
          <a:xfrm>
            <a:off x="6656060" y="2484140"/>
            <a:ext cx="1743075" cy="2448272"/>
          </a:xfrm>
          <a:prstGeom prst="rect">
            <a:avLst/>
          </a:prstGeom>
        </p:spPr>
      </p:pic>
      <p:sp>
        <p:nvSpPr>
          <p:cNvPr id="8" name="Retângulo 6"/>
          <p:cNvSpPr/>
          <p:nvPr/>
        </p:nvSpPr>
        <p:spPr>
          <a:xfrm>
            <a:off x="2786111" y="4932412"/>
            <a:ext cx="2964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Verdana"/>
                <a:cs typeface="Verdana"/>
              </a:rPr>
              <a:t>Sugerimos este Azul da </a:t>
            </a:r>
          </a:p>
          <a:p>
            <a:pPr algn="ctr"/>
            <a:r>
              <a:rPr lang="pt-BR" sz="1600" dirty="0" smtClean="0">
                <a:latin typeface="Verdana"/>
                <a:cs typeface="Verdana"/>
              </a:rPr>
              <a:t>Suvinil ou similar</a:t>
            </a:r>
            <a:endParaRPr lang="pt-BR" sz="1600" dirty="0">
              <a:latin typeface="Verdana"/>
              <a:cs typeface="Verdana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70" y="2484140"/>
            <a:ext cx="1790700" cy="2400300"/>
          </a:xfrm>
          <a:prstGeom prst="rect">
            <a:avLst/>
          </a:prstGeom>
        </p:spPr>
      </p:pic>
      <p:sp>
        <p:nvSpPr>
          <p:cNvPr id="10" name="Retângulo 6"/>
          <p:cNvSpPr/>
          <p:nvPr/>
        </p:nvSpPr>
        <p:spPr>
          <a:xfrm>
            <a:off x="6122016" y="4932412"/>
            <a:ext cx="2964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Verdana"/>
                <a:cs typeface="Verdana"/>
              </a:rPr>
              <a:t>Sugerimos este </a:t>
            </a:r>
            <a:r>
              <a:rPr lang="pt-BR" sz="1600" dirty="0" err="1" smtClean="0">
                <a:latin typeface="Verdana"/>
                <a:cs typeface="Verdana"/>
              </a:rPr>
              <a:t>Areiado</a:t>
            </a:r>
            <a:endParaRPr lang="pt-BR" sz="1600" dirty="0" smtClean="0">
              <a:latin typeface="Verdana"/>
              <a:cs typeface="Verdana"/>
            </a:endParaRPr>
          </a:p>
          <a:p>
            <a:pPr algn="ctr"/>
            <a:r>
              <a:rPr lang="pt-BR" sz="1600" dirty="0" smtClean="0">
                <a:latin typeface="Verdana"/>
                <a:cs typeface="Verdana"/>
              </a:rPr>
              <a:t>Da Suvinil ou similar</a:t>
            </a:r>
            <a:endParaRPr lang="pt-BR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85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CDI – Centro Dia do Idoso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INFORMAÇÕES DO CVO – CENTRO DE VISTORIA DE OBRAS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171124"/>
            <a:ext cx="10058400" cy="38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424" y="709215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CDI – Centro Dia do Idoso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50424" y="1170880"/>
            <a:ext cx="977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Verdana"/>
                <a:cs typeface="Verdana"/>
              </a:rPr>
              <a:t>INFORMAÇÕES DO CVO – CENTRO DE VISTORIA DE OBRAS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173236"/>
            <a:ext cx="10058400" cy="37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1055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Verdana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YAGO ANDRADE CHAHAD</cp:lastModifiedBy>
  <cp:revision>17</cp:revision>
  <dcterms:created xsi:type="dcterms:W3CDTF">2023-03-16T21:20:46Z</dcterms:created>
  <dcterms:modified xsi:type="dcterms:W3CDTF">2023-04-26T18:44:36Z</dcterms:modified>
</cp:coreProperties>
</file>