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6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1B038-748B-44BC-8AFD-CA3280C1D40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1230F-B915-4CFA-BDD4-5AFED0A6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2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container/vector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87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0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becomes the customer</a:t>
            </a:r>
            <a:r>
              <a:rPr lang="en-US" baseline="0" dirty="0" smtClean="0"/>
              <a:t> code</a:t>
            </a:r>
          </a:p>
          <a:p>
            <a:r>
              <a:rPr lang="en-US" baseline="0" dirty="0" smtClean="0"/>
              <a:t>Rest, is the backed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2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-Profilers</a:t>
            </a:r>
            <a:r>
              <a:rPr lang="en-US" baseline="0" dirty="0" smtClean="0"/>
              <a:t> are good to recommend which functions are more often called to inline them. But cannot tell which ones should not be </a:t>
            </a:r>
            <a:r>
              <a:rPr lang="en-US" baseline="0" dirty="0" err="1" smtClean="0"/>
              <a:t>inlined</a:t>
            </a:r>
            <a:r>
              <a:rPr lang="en-US" baseline="0" dirty="0" smtClean="0"/>
              <a:t>. And really inline does not really matters to your compiler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Avoid execution branches in the name of optimization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When</a:t>
            </a:r>
            <a:r>
              <a:rPr lang="en-US" baseline="0" dirty="0" smtClean="0"/>
              <a:t> time for optimization comes. Look for algorithm optimization rather than micro 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8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4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err="1" smtClean="0"/>
              <a:t>Treat</a:t>
            </a:r>
            <a:r>
              <a:rPr lang="es-MX" dirty="0" smtClean="0"/>
              <a:t> </a:t>
            </a:r>
            <a:r>
              <a:rPr lang="es-MX" dirty="0" err="1" smtClean="0"/>
              <a:t>clas</a:t>
            </a:r>
            <a:r>
              <a:rPr lang="es-MX" dirty="0" smtClean="0"/>
              <a:t> </a:t>
            </a:r>
            <a:r>
              <a:rPr lang="es-MX" dirty="0" err="1" smtClean="0"/>
              <a:t>designs</a:t>
            </a:r>
            <a:r>
              <a:rPr lang="es-MX" dirty="0" smtClean="0"/>
              <a:t> as </a:t>
            </a:r>
            <a:r>
              <a:rPr lang="es-MX" dirty="0" err="1" smtClean="0"/>
              <a:t>type</a:t>
            </a:r>
            <a:r>
              <a:rPr lang="es-MX" dirty="0" smtClean="0"/>
              <a:t> </a:t>
            </a:r>
            <a:r>
              <a:rPr lang="es-MX" dirty="0" err="1" smtClean="0"/>
              <a:t>designs</a:t>
            </a:r>
            <a:endParaRPr lang="es-MX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94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when</a:t>
            </a:r>
            <a:r>
              <a:rPr lang="en-US" baseline="0" dirty="0" smtClean="0"/>
              <a:t> rule of 5 matters</a:t>
            </a:r>
          </a:p>
          <a:p>
            <a:r>
              <a:rPr lang="en-US" baseline="0" dirty="0" smtClean="0"/>
              <a:t>An opcode class</a:t>
            </a:r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xtor</a:t>
            </a:r>
            <a:r>
              <a:rPr lang="en-US" baseline="0" dirty="0" smtClean="0"/>
              <a:t> class</a:t>
            </a:r>
          </a:p>
          <a:p>
            <a:r>
              <a:rPr lang="en-US" baseline="0" dirty="0" smtClean="0"/>
              <a:t>When passing to functions</a:t>
            </a:r>
          </a:p>
          <a:p>
            <a:r>
              <a:rPr lang="en-US" baseline="0" dirty="0" smtClean="0"/>
              <a:t>When pushing to standard containers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7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for?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8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what so many containers types?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09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opposed to </a:t>
            </a:r>
            <a:r>
              <a:rPr lang="en-US" dirty="0" err="1" smtClean="0">
                <a:hlinkClick r:id="rId3" tooltip="cpp/container/vector"/>
              </a:rPr>
              <a:t>std</a:t>
            </a:r>
            <a:r>
              <a:rPr lang="en-US" dirty="0" smtClean="0">
                <a:hlinkClick r:id="rId3" tooltip="cpp/container/vector"/>
              </a:rPr>
              <a:t>::vector</a:t>
            </a:r>
            <a:r>
              <a:rPr lang="en-US" dirty="0" smtClean="0"/>
              <a:t>, the elements of a </a:t>
            </a:r>
            <a:r>
              <a:rPr lang="en-US" dirty="0" err="1" smtClean="0"/>
              <a:t>deque</a:t>
            </a:r>
            <a:r>
              <a:rPr lang="en-US" dirty="0" smtClean="0"/>
              <a:t> are not stored contiguously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ntel Clear"/>
                <a:ea typeface="+mn-ea"/>
                <a:cs typeface="+mn-cs"/>
              </a:rPr>
              <a:t>Expansion of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Intel Clear"/>
                <a:ea typeface="+mn-ea"/>
                <a:cs typeface="+mn-cs"/>
              </a:rPr>
              <a:t>deque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ntel Clear"/>
                <a:ea typeface="+mn-ea"/>
                <a:cs typeface="+mn-cs"/>
              </a:rPr>
              <a:t> is cheaper than the expansion of a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Intel Clear"/>
                <a:ea typeface="+mn-ea"/>
                <a:cs typeface="+mn-cs"/>
                <a:hlinkClick r:id="rId3" tooltip="cpp/container/vector"/>
              </a:rPr>
              <a:t>std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Intel Clear"/>
                <a:ea typeface="+mn-ea"/>
                <a:cs typeface="+mn-cs"/>
                <a:hlinkClick r:id="rId3" tooltip="cpp/container/vector"/>
              </a:rPr>
              <a:t>::vector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ntel Clear"/>
                <a:ea typeface="+mn-ea"/>
                <a:cs typeface="+mn-cs"/>
              </a:rPr>
              <a:t> because it does not involve copying of the existing elements to a new memory location. On the other hand,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Intel Clear"/>
                <a:ea typeface="+mn-ea"/>
                <a:cs typeface="+mn-cs"/>
              </a:rPr>
              <a:t>deques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ntel Clear"/>
                <a:ea typeface="+mn-ea"/>
                <a:cs typeface="+mn-cs"/>
              </a:rPr>
              <a:t> typically have large minimal memory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4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7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io/basic_ostream" TargetMode="Externa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Training    </a:t>
            </a:r>
            <a:br>
              <a:rPr lang="en-US" dirty="0" smtClean="0"/>
            </a:br>
            <a:r>
              <a:rPr lang="en-US" sz="5867" dirty="0"/>
              <a:t>(The Mediums)</a:t>
            </a:r>
            <a:endParaRPr lang="en-US" sz="5867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2916" y="4949118"/>
            <a:ext cx="8440283" cy="1233813"/>
          </a:xfrm>
        </p:spPr>
        <p:txBody>
          <a:bodyPr/>
          <a:lstStyle/>
          <a:p>
            <a:r>
              <a:rPr lang="en-US" dirty="0" smtClean="0"/>
              <a:t>Daniel Medina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8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</a:t>
            </a:r>
            <a:r>
              <a:rPr lang="en-US" dirty="0" err="1"/>
              <a:t>pessimize</a:t>
            </a:r>
            <a:r>
              <a:rPr lang="en-US" dirty="0"/>
              <a:t> prematurely and don’t optimize prematurely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RESUMEN: </a:t>
            </a:r>
          </a:p>
          <a:p>
            <a:r>
              <a:rPr lang="en-US" dirty="0" smtClean="0"/>
              <a:t>It is far, far easier to make a correct program fast. </a:t>
            </a:r>
          </a:p>
          <a:p>
            <a:r>
              <a:rPr lang="en-US" dirty="0" smtClean="0"/>
              <a:t>Than is to make a fast program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6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round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109" y="1676401"/>
            <a:ext cx="5533292" cy="45153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67" dirty="0">
                <a:solidFill>
                  <a:srgbClr val="003C71"/>
                </a:solidFill>
              </a:rPr>
              <a:t>// A tricky and fun one</a:t>
            </a:r>
          </a:p>
          <a:p>
            <a:r>
              <a:rPr lang="en-US" sz="1467" dirty="0">
                <a:solidFill>
                  <a:srgbClr val="003C71"/>
                </a:solidFill>
              </a:rPr>
              <a:t>// White down a code that prints Hello World without any “;”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109" y="2942493"/>
            <a:ext cx="5216769" cy="6773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r>
              <a:rPr lang="en-US" sz="1467" dirty="0" err="1">
                <a:solidFill>
                  <a:srgbClr val="003C71"/>
                </a:solidFill>
              </a:rPr>
              <a:t>Int</a:t>
            </a:r>
            <a:r>
              <a:rPr lang="en-US" sz="1467" dirty="0">
                <a:solidFill>
                  <a:srgbClr val="003C71"/>
                </a:solidFill>
              </a:rPr>
              <a:t> main() {</a:t>
            </a:r>
          </a:p>
          <a:p>
            <a:r>
              <a:rPr lang="en-US" sz="1467" dirty="0">
                <a:solidFill>
                  <a:srgbClr val="003C71"/>
                </a:solidFill>
              </a:rPr>
              <a:t> </a:t>
            </a:r>
            <a:r>
              <a:rPr lang="en-US" sz="1467" dirty="0">
                <a:solidFill>
                  <a:srgbClr val="003C71"/>
                </a:solidFill>
              </a:rPr>
              <a:t>   if (</a:t>
            </a:r>
            <a:r>
              <a:rPr lang="en-US" sz="1467" dirty="0" err="1">
                <a:solidFill>
                  <a:srgbClr val="003C71"/>
                </a:solidFill>
              </a:rPr>
              <a:t>cout</a:t>
            </a:r>
            <a:r>
              <a:rPr lang="en-US" sz="1467" dirty="0">
                <a:solidFill>
                  <a:srgbClr val="003C71"/>
                </a:solidFill>
              </a:rPr>
              <a:t> </a:t>
            </a:r>
            <a:r>
              <a:rPr lang="en-US" sz="1467" dirty="0">
                <a:solidFill>
                  <a:srgbClr val="003C71"/>
                </a:solidFill>
              </a:rPr>
              <a:t>&lt;&lt; “Hello World”) {</a:t>
            </a:r>
            <a:r>
              <a:rPr lang="en-US" sz="1467" dirty="0">
                <a:solidFill>
                  <a:srgbClr val="003C71"/>
                </a:solidFill>
              </a:rPr>
              <a:t> </a:t>
            </a:r>
            <a:r>
              <a:rPr lang="en-US" sz="1467" dirty="0">
                <a:solidFill>
                  <a:srgbClr val="003C71"/>
                </a:solidFill>
              </a:rPr>
              <a:t>}</a:t>
            </a:r>
          </a:p>
          <a:p>
            <a:r>
              <a:rPr lang="en-US" sz="1467" dirty="0">
                <a:solidFill>
                  <a:srgbClr val="003C71"/>
                </a:solidFill>
              </a:rPr>
              <a:t>}</a:t>
            </a:r>
            <a:endParaRPr lang="en-US" sz="1467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round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7478" y="2368062"/>
            <a:ext cx="3094892" cy="22576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67" dirty="0" err="1">
                <a:solidFill>
                  <a:srgbClr val="003C71"/>
                </a:solidFill>
              </a:rPr>
              <a:t>CleanUp</a:t>
            </a:r>
            <a:r>
              <a:rPr lang="en-US" sz="1467" dirty="0">
                <a:solidFill>
                  <a:srgbClr val="003C71"/>
                </a:solidFill>
              </a:rPr>
              <a:t> code exercise</a:t>
            </a:r>
          </a:p>
        </p:txBody>
      </p:sp>
    </p:spTree>
    <p:extLst>
      <p:ext uri="{BB962C8B-B14F-4D97-AF65-F5344CB8AC3E}">
        <p14:creationId xmlns:p14="http://schemas.microsoft.com/office/powerpoint/2010/main" val="164829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Write a hierarchy object with a API with the following characteristics:</a:t>
            </a:r>
          </a:p>
          <a:p>
            <a:r>
              <a:rPr lang="en-US" dirty="0" smtClean="0"/>
              <a:t>API1: </a:t>
            </a:r>
          </a:p>
          <a:p>
            <a:pPr marL="380990" indent="-380990"/>
            <a:r>
              <a:rPr lang="en-US" dirty="0" smtClean="0"/>
              <a:t>Has a default pre and </a:t>
            </a:r>
            <a:r>
              <a:rPr lang="en-US" dirty="0" err="1" smtClean="0"/>
              <a:t>pos</a:t>
            </a:r>
            <a:r>
              <a:rPr lang="en-US" dirty="0" smtClean="0"/>
              <a:t> print statement (“begin” “end”) for all possible deriver classes.</a:t>
            </a:r>
          </a:p>
          <a:p>
            <a:pPr marL="380990" indent="-380990"/>
            <a:r>
              <a:rPr lang="en-US" dirty="0" smtClean="0"/>
              <a:t>Deriver class might or might not add a print within this API1 “API1 &lt;deriver class name&gt;”</a:t>
            </a:r>
          </a:p>
          <a:p>
            <a:pPr marL="380990" indent="-380990"/>
            <a:endParaRPr lang="en-US" dirty="0"/>
          </a:p>
          <a:p>
            <a:r>
              <a:rPr lang="en-US" dirty="0" smtClean="0"/>
              <a:t>Can you imagine for what this idiom for?</a:t>
            </a:r>
          </a:p>
        </p:txBody>
      </p:sp>
    </p:spTree>
    <p:extLst>
      <p:ext uri="{BB962C8B-B14F-4D97-AF65-F5344CB8AC3E}">
        <p14:creationId xmlns:p14="http://schemas.microsoft.com/office/powerpoint/2010/main" val="31701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err="1"/>
              <a:t>Treat</a:t>
            </a:r>
            <a:r>
              <a:rPr lang="es-MX" dirty="0"/>
              <a:t> </a:t>
            </a:r>
            <a:r>
              <a:rPr lang="es-MX" dirty="0" err="1"/>
              <a:t>clas</a:t>
            </a:r>
            <a:r>
              <a:rPr lang="es-MX" dirty="0"/>
              <a:t> </a:t>
            </a:r>
            <a:r>
              <a:rPr lang="es-MX" dirty="0" err="1"/>
              <a:t>designs</a:t>
            </a:r>
            <a:r>
              <a:rPr lang="es-MX" dirty="0"/>
              <a:t> as </a:t>
            </a:r>
            <a:r>
              <a:rPr lang="es-MX" dirty="0" err="1"/>
              <a:t>type</a:t>
            </a:r>
            <a:r>
              <a:rPr lang="es-MX" dirty="0"/>
              <a:t> </a:t>
            </a:r>
            <a:r>
              <a:rPr lang="es-MX" dirty="0" err="1" smtClean="0"/>
              <a:t>designs</a:t>
            </a:r>
            <a:endParaRPr lang="es-MX" dirty="0" smtClean="0"/>
          </a:p>
          <a:p>
            <a:endParaRPr lang="es-MX" dirty="0"/>
          </a:p>
          <a:p>
            <a:r>
              <a:rPr lang="en-US" sz="1867" dirty="0"/>
              <a:t>How should objects of your new type be created and destroyed?</a:t>
            </a:r>
          </a:p>
          <a:p>
            <a:r>
              <a:rPr lang="en-US" sz="1867" dirty="0"/>
              <a:t>What </a:t>
            </a:r>
            <a:r>
              <a:rPr lang="en-US" sz="1867" dirty="0"/>
              <a:t>operators and functions make sense for the new type?</a:t>
            </a:r>
          </a:p>
          <a:p>
            <a:r>
              <a:rPr lang="en-US" sz="1867" dirty="0"/>
              <a:t>Who should have access to the members of your new type?</a:t>
            </a:r>
          </a:p>
          <a:p>
            <a:r>
              <a:rPr lang="en-US" sz="1867" dirty="0"/>
              <a:t>What does it mean for objects of your new type to be passed by value</a:t>
            </a:r>
            <a:r>
              <a:rPr lang="en-US" sz="1867" dirty="0"/>
              <a:t>?</a:t>
            </a:r>
          </a:p>
          <a:p>
            <a:pPr fontAlgn="ctr"/>
            <a:r>
              <a:rPr lang="en-US" sz="1867" dirty="0"/>
              <a:t>How general is your new type?</a:t>
            </a:r>
          </a:p>
          <a:p>
            <a:pPr fontAlgn="ctr"/>
            <a:r>
              <a:rPr lang="en-US" sz="1867" dirty="0"/>
              <a:t>Is a new type really what you need?</a:t>
            </a:r>
          </a:p>
          <a:p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111503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80990" indent="-380990"/>
            <a:r>
              <a:rPr lang="en-US" dirty="0" smtClean="0"/>
              <a:t>Define an object that cannot be instantiated more than once</a:t>
            </a:r>
          </a:p>
          <a:p>
            <a:pPr marL="380990" indent="-380990"/>
            <a:r>
              <a:rPr lang="en-US" dirty="0" smtClean="0"/>
              <a:t>Every time code instantiate the object, the object will return the first same instantiation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2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operators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Destructor</a:t>
            </a:r>
          </a:p>
          <a:p>
            <a:r>
              <a:rPr lang="en-US" dirty="0" smtClean="0"/>
              <a:t>Copy Constructor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assignator</a:t>
            </a:r>
            <a:endParaRPr lang="en-US" dirty="0" smtClean="0"/>
          </a:p>
          <a:p>
            <a:r>
              <a:rPr lang="en-US" dirty="0" smtClean="0"/>
              <a:t>Move constructor (</a:t>
            </a:r>
            <a:r>
              <a:rPr lang="en-US" dirty="0" err="1" smtClean="0"/>
              <a:t>c++</a:t>
            </a:r>
            <a:r>
              <a:rPr lang="en-US" dirty="0" smtClean="0"/>
              <a:t>11)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directives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</a:p>
          <a:p>
            <a:r>
              <a:rPr lang="en-US" dirty="0" smtClean="0"/>
              <a:t>Private</a:t>
            </a:r>
          </a:p>
          <a:p>
            <a:r>
              <a:rPr lang="en-US" dirty="0" smtClean="0"/>
              <a:t>Protected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Sequence containers</a:t>
            </a:r>
          </a:p>
          <a:p>
            <a:pPr marL="380990" indent="-380990"/>
            <a:r>
              <a:rPr lang="en-US" dirty="0" smtClean="0"/>
              <a:t>Vector</a:t>
            </a:r>
          </a:p>
          <a:p>
            <a:pPr marL="380990" indent="-380990"/>
            <a:r>
              <a:rPr lang="en-US" dirty="0" err="1" smtClean="0"/>
              <a:t>Deque</a:t>
            </a:r>
            <a:endParaRPr lang="en-US" dirty="0" smtClean="0"/>
          </a:p>
          <a:p>
            <a:pPr marL="380990" indent="-380990"/>
            <a:r>
              <a:rPr lang="en-US" dirty="0" smtClean="0"/>
              <a:t>List</a:t>
            </a:r>
          </a:p>
          <a:p>
            <a:pPr marL="380990" indent="-380990"/>
            <a:endParaRPr lang="en-US" dirty="0"/>
          </a:p>
          <a:p>
            <a:r>
              <a:rPr lang="en-US" dirty="0" smtClean="0"/>
              <a:t>Associative containers</a:t>
            </a:r>
          </a:p>
          <a:p>
            <a:pPr marL="380990" indent="-380990"/>
            <a:r>
              <a:rPr lang="en-US" dirty="0" smtClean="0"/>
              <a:t>Map</a:t>
            </a:r>
          </a:p>
          <a:p>
            <a:pPr marL="380990" indent="-380990"/>
            <a:r>
              <a:rPr lang="en-US" dirty="0" smtClean="0"/>
              <a:t>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4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(Big O)</a:t>
            </a:r>
            <a:endParaRPr lang="en-US" dirty="0"/>
          </a:p>
        </p:txBody>
      </p:sp>
      <p:pic>
        <p:nvPicPr>
          <p:cNvPr id="2050" name="Picture 2" descr="Resultado de imagen para big o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19" y="1507184"/>
            <a:ext cx="8045613" cy="466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45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Whats</a:t>
            </a:r>
            <a:r>
              <a:rPr lang="en-US" dirty="0" smtClean="0"/>
              <a:t> next?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General theory aimed to real use when coding</a:t>
            </a:r>
          </a:p>
          <a:p>
            <a:endParaRPr lang="en-US" dirty="0"/>
          </a:p>
          <a:p>
            <a:r>
              <a:rPr lang="en-US" dirty="0" smtClean="0"/>
              <a:t>C++ general exercise aimed to clarity and techniques that can be use in VP and PPC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8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80990" indent="-380990"/>
            <a:r>
              <a:rPr lang="en-US" dirty="0"/>
              <a:t>The storage of the vector is handled automatically, being expanded and contracted as needed. </a:t>
            </a:r>
            <a:endParaRPr lang="en-US" dirty="0" smtClean="0"/>
          </a:p>
          <a:p>
            <a:pPr marL="380990" indent="-380990"/>
            <a:r>
              <a:rPr lang="en-US" dirty="0" smtClean="0"/>
              <a:t>Vectors </a:t>
            </a:r>
            <a:r>
              <a:rPr lang="en-US" dirty="0"/>
              <a:t>usually occupy more space than static arrays, because more memory is allocated to handle future growth</a:t>
            </a:r>
            <a:r>
              <a:rPr lang="en-US" dirty="0" smtClean="0"/>
              <a:t>.</a:t>
            </a:r>
          </a:p>
          <a:p>
            <a:pPr marL="380990" indent="-380990"/>
            <a:endParaRPr lang="en-US" dirty="0"/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n-US" sz="2133" dirty="0"/>
              <a:t>Random access - constant </a:t>
            </a:r>
            <a:r>
              <a:rPr lang="en-US" sz="2133" i="1" dirty="0"/>
              <a:t>O(1)</a:t>
            </a:r>
            <a:endParaRPr lang="en-US" sz="2133" dirty="0"/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n-US" sz="2133" dirty="0"/>
              <a:t>Insertion or removal of elements at the end - amortized constant </a:t>
            </a:r>
            <a:r>
              <a:rPr lang="en-US" sz="2133" i="1" dirty="0"/>
              <a:t>O(1)</a:t>
            </a:r>
            <a:endParaRPr lang="en-US" sz="2133" dirty="0"/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n-US" sz="2133" dirty="0"/>
              <a:t>Insertion or removal of elements - linear in the distance to the end of the vector </a:t>
            </a:r>
            <a:r>
              <a:rPr lang="en-US" sz="2133" i="1" dirty="0"/>
              <a:t>O(n)</a:t>
            </a:r>
            <a:endParaRPr lang="en-US" sz="2133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7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380990" indent="-380990"/>
            <a:r>
              <a:rPr lang="en-US" sz="1867" dirty="0"/>
              <a:t>indexed sequence container that allows fast insertion and deletion at both its beginning and its end. </a:t>
            </a:r>
            <a:endParaRPr lang="en-US" sz="1867" dirty="0"/>
          </a:p>
          <a:p>
            <a:pPr marL="380990" indent="-380990"/>
            <a:r>
              <a:rPr lang="en-US" sz="1867" dirty="0"/>
              <a:t>Insertion </a:t>
            </a:r>
            <a:r>
              <a:rPr lang="en-US" sz="1867" dirty="0"/>
              <a:t>and deletion at either end of a </a:t>
            </a:r>
            <a:r>
              <a:rPr lang="en-US" sz="1867" dirty="0" err="1"/>
              <a:t>deque</a:t>
            </a:r>
            <a:r>
              <a:rPr lang="en-US" sz="1867" dirty="0"/>
              <a:t> never invalidates pointers or </a:t>
            </a:r>
            <a:r>
              <a:rPr lang="en-US" sz="1867" dirty="0"/>
              <a:t>references </a:t>
            </a:r>
            <a:r>
              <a:rPr lang="en-US" sz="1867" dirty="0"/>
              <a:t>to the rest of the elements</a:t>
            </a:r>
            <a:r>
              <a:rPr lang="en-US" sz="1867" dirty="0"/>
              <a:t>.</a:t>
            </a:r>
          </a:p>
          <a:p>
            <a:pPr marL="380990" indent="-380990"/>
            <a:r>
              <a:rPr lang="en-US" sz="1867" dirty="0"/>
              <a:t>implementations use a sequence of individually allocated fixed-size arrays, with additional bookkeeping, which means indexed access to </a:t>
            </a:r>
            <a:r>
              <a:rPr lang="en-US" sz="1867" dirty="0" err="1"/>
              <a:t>deque</a:t>
            </a:r>
            <a:r>
              <a:rPr lang="en-US" sz="1867" dirty="0"/>
              <a:t> must perform two pointer </a:t>
            </a:r>
            <a:r>
              <a:rPr lang="en-US" sz="1867" dirty="0"/>
              <a:t>dereferences</a:t>
            </a:r>
          </a:p>
          <a:p>
            <a:pPr marL="380990" indent="-380990"/>
            <a:r>
              <a:rPr lang="en-US" sz="1867" dirty="0"/>
              <a:t>The storage of a </a:t>
            </a:r>
            <a:r>
              <a:rPr lang="en-US" sz="1867" dirty="0" err="1"/>
              <a:t>deque</a:t>
            </a:r>
            <a:r>
              <a:rPr lang="en-US" sz="1867" dirty="0"/>
              <a:t> is automatically expanded and contracted as </a:t>
            </a:r>
            <a:r>
              <a:rPr lang="en-US" sz="1867" dirty="0"/>
              <a:t>needed</a:t>
            </a:r>
          </a:p>
          <a:p>
            <a:pPr marL="380990" indent="-380990"/>
            <a:endParaRPr lang="en-US" sz="1867" dirty="0"/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n-US" sz="1867" dirty="0"/>
              <a:t>Random access - constant </a:t>
            </a:r>
            <a:r>
              <a:rPr lang="en-US" sz="1867" i="1" dirty="0"/>
              <a:t>O(1)</a:t>
            </a:r>
            <a:endParaRPr lang="en-US" sz="1867" dirty="0"/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n-US" sz="1867" dirty="0"/>
              <a:t>Insertion or removal of elements at the end or beginning - constant </a:t>
            </a:r>
            <a:r>
              <a:rPr lang="en-US" sz="1867" i="1" dirty="0"/>
              <a:t>O(1)</a:t>
            </a:r>
            <a:endParaRPr lang="en-US" sz="1867" dirty="0"/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n-US" sz="1867" dirty="0"/>
              <a:t>Insertion or removal of elements - linear </a:t>
            </a:r>
            <a:r>
              <a:rPr lang="en-US" sz="1867" i="1" dirty="0"/>
              <a:t>O(n)</a:t>
            </a:r>
            <a:endParaRPr lang="en-US" sz="1867" dirty="0"/>
          </a:p>
          <a:p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31468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204679" y="1570229"/>
            <a:ext cx="11584516" cy="2092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80990" indent="-380990" defTabSz="1219170">
              <a:lnSpc>
                <a:spcPct val="100000"/>
              </a:lnSpc>
              <a:buSzTx/>
            </a:pPr>
            <a:r>
              <a:rPr lang="en-US" altLang="en-US" sz="2133" dirty="0">
                <a:solidFill>
                  <a:srgbClr val="000000"/>
                </a:solidFill>
                <a:latin typeface="DejaVuSans"/>
              </a:rPr>
              <a:t>Container that supports </a:t>
            </a:r>
            <a:r>
              <a:rPr lang="en-US" altLang="en-US" sz="2133" b="1" dirty="0">
                <a:solidFill>
                  <a:srgbClr val="000000"/>
                </a:solidFill>
                <a:latin typeface="DejaVuSans"/>
              </a:rPr>
              <a:t>constant time insertion and removal </a:t>
            </a:r>
            <a:r>
              <a:rPr lang="en-US" altLang="en-US" sz="2133" dirty="0">
                <a:solidFill>
                  <a:srgbClr val="000000"/>
                </a:solidFill>
                <a:latin typeface="DejaVuSans"/>
              </a:rPr>
              <a:t>of elements from anywhere in the container.</a:t>
            </a:r>
          </a:p>
          <a:p>
            <a:pPr marL="380990" indent="-380990" defTabSz="1219170">
              <a:lnSpc>
                <a:spcPct val="100000"/>
              </a:lnSpc>
              <a:buSzTx/>
            </a:pPr>
            <a:r>
              <a:rPr lang="en-US" altLang="en-US" sz="2133" dirty="0">
                <a:solidFill>
                  <a:srgbClr val="000000"/>
                </a:solidFill>
                <a:latin typeface="DejaVuSans"/>
              </a:rPr>
              <a:t>Fast random access is not supported. It is usually implemented as a doubly-linked list.</a:t>
            </a:r>
          </a:p>
          <a:p>
            <a:pPr marL="380990" indent="-380990" defTabSz="1219170">
              <a:lnSpc>
                <a:spcPct val="100000"/>
              </a:lnSpc>
              <a:buSzTx/>
            </a:pPr>
            <a:r>
              <a:rPr lang="en-US" altLang="en-US" sz="2133" dirty="0">
                <a:solidFill>
                  <a:srgbClr val="000000"/>
                </a:solidFill>
                <a:latin typeface="DejaVuSans"/>
              </a:rPr>
              <a:t>Adding, removing and moving the elements within the list or across several lists does not invalidate the iterators or references. An iterator is invalidated only when the corresponding element is deleted.</a:t>
            </a:r>
            <a:endParaRPr lang="en-US" altLang="en-US" sz="5333" dirty="0"/>
          </a:p>
        </p:txBody>
      </p:sp>
    </p:spTree>
    <p:extLst>
      <p:ext uri="{BB962C8B-B14F-4D97-AF65-F5344CB8AC3E}">
        <p14:creationId xmlns:p14="http://schemas.microsoft.com/office/powerpoint/2010/main" val="126648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</a:t>
            </a:r>
            <a:r>
              <a:rPr lang="en-US" dirty="0" err="1" smtClean="0"/>
              <a:t>MultiMap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9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</a:t>
            </a:r>
            <a:r>
              <a:rPr lang="en-US" dirty="0" err="1" smtClean="0"/>
              <a:t>MultiSet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4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Input: Array of digits from 0-9 with length N</a:t>
            </a:r>
          </a:p>
          <a:p>
            <a:r>
              <a:rPr lang="en-US" dirty="0" smtClean="0"/>
              <a:t>TODO: Print out the number of times each number get repeated in the input array</a:t>
            </a:r>
          </a:p>
          <a:p>
            <a:endParaRPr lang="en-US" dirty="0"/>
          </a:p>
          <a:p>
            <a:r>
              <a:rPr lang="en-US" dirty="0" smtClean="0"/>
              <a:t>void </a:t>
            </a:r>
            <a:r>
              <a:rPr lang="en-US" dirty="0" err="1" smtClean="0"/>
              <a:t>printRepeatedNumbers</a:t>
            </a:r>
            <a:r>
              <a:rPr lang="en-US" dirty="0" smtClean="0"/>
              <a:t>(</a:t>
            </a:r>
            <a:r>
              <a:rPr lang="en-US" dirty="0" err="1" smtClean="0"/>
              <a:t>std</a:t>
            </a:r>
            <a:r>
              <a:rPr lang="en-US" dirty="0" smtClean="0"/>
              <a:t>::vector&lt;</a:t>
            </a:r>
            <a:r>
              <a:rPr lang="en-US" dirty="0" err="1" smtClean="0"/>
              <a:t>int</a:t>
            </a:r>
            <a:r>
              <a:rPr lang="en-US" dirty="0" smtClean="0"/>
              <a:t>&gt;&amp; input)</a:t>
            </a:r>
          </a:p>
          <a:p>
            <a:endParaRPr lang="en-US" dirty="0"/>
          </a:p>
          <a:p>
            <a:r>
              <a:rPr lang="en-US" dirty="0" smtClean="0"/>
              <a:t>Version 1: with standard containers</a:t>
            </a:r>
          </a:p>
          <a:p>
            <a:r>
              <a:rPr lang="en-US" dirty="0" smtClean="0"/>
              <a:t>Version 2: without standard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5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Given an array of unordered numbers with N array length as a input. Define the logic to arrange the data to provide a quick response to the following request from the standard input.</a:t>
            </a:r>
          </a:p>
          <a:p>
            <a:r>
              <a:rPr lang="en-US" dirty="0" smtClean="0"/>
              <a:t>Request: 2 integers X and Y. The Logic should print the sequence of Y numbers from the array input, starting from X, only and only if X exist in the input array. From there, make sure X cannot be found and printed any more in following request. </a:t>
            </a:r>
          </a:p>
          <a:p>
            <a:r>
              <a:rPr lang="en-US" dirty="0" smtClean="0"/>
              <a:t>If X is not found, do nothing.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48129" y="1264465"/>
            <a:ext cx="8270192" cy="456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7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List</a:t>
            </a:r>
          </a:p>
          <a:p>
            <a:r>
              <a:rPr lang="en-US" dirty="0" smtClean="0"/>
              <a:t>Map</a:t>
            </a:r>
          </a:p>
          <a:p>
            <a:r>
              <a:rPr lang="en-US" dirty="0" err="1" smtClean="0"/>
              <a:t>Dequeue</a:t>
            </a:r>
            <a:endParaRPr lang="en-US" dirty="0" smtClean="0"/>
          </a:p>
          <a:p>
            <a:r>
              <a:rPr lang="en-US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9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7484" y="1088619"/>
            <a:ext cx="10970683" cy="456776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Unique_ptr</a:t>
            </a:r>
            <a:endParaRPr lang="en-US" dirty="0" smtClean="0"/>
          </a:p>
          <a:p>
            <a:r>
              <a:rPr lang="en-US" sz="1600" dirty="0"/>
              <a:t>owns and manages another object through a pointer and disposes of that object when the </a:t>
            </a:r>
            <a:r>
              <a:rPr lang="en-US" sz="1600" dirty="0" err="1"/>
              <a:t>unique_ptr</a:t>
            </a:r>
            <a:r>
              <a:rPr lang="en-US" sz="1600" dirty="0"/>
              <a:t> goes out of scope</a:t>
            </a:r>
            <a:r>
              <a:rPr lang="en-US" sz="2133" dirty="0"/>
              <a:t>. </a:t>
            </a:r>
            <a:endParaRPr lang="en-US" sz="2133" dirty="0"/>
          </a:p>
          <a:p>
            <a:r>
              <a:rPr lang="en-US" dirty="0" err="1" smtClean="0"/>
              <a:t>Shared_ptr</a:t>
            </a:r>
            <a:endParaRPr lang="en-US" dirty="0" smtClean="0"/>
          </a:p>
          <a:p>
            <a:r>
              <a:rPr lang="en-US" sz="1600" dirty="0"/>
              <a:t>retains shared ownership of an object through a pointer. Several </a:t>
            </a:r>
            <a:r>
              <a:rPr lang="en-US" sz="1600" dirty="0" err="1"/>
              <a:t>shared_ptrobjects</a:t>
            </a:r>
            <a:r>
              <a:rPr lang="en-US" sz="1600" dirty="0"/>
              <a:t> may own the same object. The object is destroyed and its memory deallocated when either of the following happens:</a:t>
            </a:r>
          </a:p>
          <a:p>
            <a:r>
              <a:rPr lang="en-US" sz="1600" dirty="0"/>
              <a:t>the last remaining </a:t>
            </a:r>
            <a:r>
              <a:rPr lang="en-US" sz="1600" dirty="0" err="1"/>
              <a:t>shared_ptr</a:t>
            </a:r>
            <a:r>
              <a:rPr lang="en-US" sz="1600" dirty="0"/>
              <a:t> owning the object is destroyed;</a:t>
            </a:r>
          </a:p>
          <a:p>
            <a:r>
              <a:rPr lang="en-US" sz="1600" dirty="0"/>
              <a:t>the last remaining </a:t>
            </a:r>
            <a:r>
              <a:rPr lang="en-US" sz="1600" dirty="0" err="1"/>
              <a:t>shared_ptr</a:t>
            </a:r>
            <a:r>
              <a:rPr lang="en-US" sz="1600" dirty="0"/>
              <a:t> owning the object is assigned another pointer via operator= or reset</a:t>
            </a:r>
            <a:r>
              <a:rPr lang="en-US" sz="1600" dirty="0"/>
              <a:t>().</a:t>
            </a:r>
            <a:endParaRPr lang="en-US" dirty="0" smtClean="0"/>
          </a:p>
          <a:p>
            <a:r>
              <a:rPr lang="en-US" dirty="0" err="1" smtClean="0"/>
              <a:t>Weak_ptr</a:t>
            </a:r>
            <a:endParaRPr lang="en-US" dirty="0" smtClean="0"/>
          </a:p>
          <a:p>
            <a:r>
              <a:rPr lang="en-US" sz="1600" dirty="0"/>
              <a:t> holds a non-owning ("weak") reference to an object that is managed by </a:t>
            </a:r>
            <a:r>
              <a:rPr lang="en-US" sz="1600" dirty="0" err="1"/>
              <a:t>std</a:t>
            </a:r>
            <a:r>
              <a:rPr lang="en-US" sz="1600" dirty="0"/>
              <a:t>::</a:t>
            </a:r>
            <a:r>
              <a:rPr lang="en-US" sz="1600" dirty="0" err="1"/>
              <a:t>shared_ptr</a:t>
            </a:r>
            <a:r>
              <a:rPr lang="en-US" sz="1600" dirty="0"/>
              <a:t>. It must be converted to </a:t>
            </a:r>
            <a:r>
              <a:rPr lang="en-US" sz="1600" dirty="0" err="1"/>
              <a:t>std</a:t>
            </a:r>
            <a:r>
              <a:rPr lang="en-US" sz="1600" dirty="0"/>
              <a:t>::</a:t>
            </a:r>
            <a:r>
              <a:rPr lang="en-US" sz="1600" dirty="0" err="1"/>
              <a:t>shared_ptr</a:t>
            </a:r>
            <a:r>
              <a:rPr lang="en-US" sz="1600" dirty="0"/>
              <a:t> in order to access the referenced object.</a:t>
            </a:r>
          </a:p>
          <a:p>
            <a:r>
              <a:rPr lang="en-US" dirty="0" err="1" smtClean="0"/>
              <a:t>Auto_ptr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2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Index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80990" indent="-380990"/>
            <a:r>
              <a:rPr lang="en-US" dirty="0"/>
              <a:t>Don’t </a:t>
            </a:r>
            <a:r>
              <a:rPr lang="en-US" dirty="0" err="1"/>
              <a:t>pessimize</a:t>
            </a:r>
            <a:r>
              <a:rPr lang="en-US" dirty="0"/>
              <a:t> prematurely and optimize </a:t>
            </a:r>
            <a:r>
              <a:rPr lang="en-US" dirty="0" smtClean="0"/>
              <a:t>prematurely</a:t>
            </a:r>
          </a:p>
          <a:p>
            <a:pPr marL="380990" indent="-380990"/>
            <a:r>
              <a:rPr lang="en-US" dirty="0"/>
              <a:t>Objects and </a:t>
            </a:r>
            <a:r>
              <a:rPr lang="en-US" dirty="0" smtClean="0"/>
              <a:t>operators</a:t>
            </a:r>
          </a:p>
          <a:p>
            <a:pPr marL="380990" indent="-380990"/>
            <a:r>
              <a:rPr lang="en-US" dirty="0" smtClean="0"/>
              <a:t>Containers</a:t>
            </a:r>
          </a:p>
          <a:p>
            <a:pPr marL="380990" indent="-380990"/>
            <a:r>
              <a:rPr lang="en-US" dirty="0"/>
              <a:t>Memory management </a:t>
            </a:r>
            <a:endParaRPr lang="en-US" dirty="0" smtClean="0"/>
          </a:p>
          <a:p>
            <a:pPr marL="380990" indent="-380990"/>
            <a:r>
              <a:rPr lang="en-US" dirty="0"/>
              <a:t>Strings vs char arrays </a:t>
            </a:r>
            <a:endParaRPr lang="en-US" dirty="0" smtClean="0"/>
          </a:p>
          <a:p>
            <a:pPr marL="380990" indent="-380990"/>
            <a:r>
              <a:rPr lang="en-US" dirty="0"/>
              <a:t>Interfaces</a:t>
            </a:r>
          </a:p>
          <a:p>
            <a:pPr marL="380990" indent="-380990"/>
            <a:r>
              <a:rPr lang="en-US" dirty="0" err="1"/>
              <a:t>Std</a:t>
            </a:r>
            <a:endParaRPr lang="en-US" dirty="0"/>
          </a:p>
          <a:p>
            <a:pPr marL="380990" indent="-380990"/>
            <a:r>
              <a:rPr lang="en-US" dirty="0"/>
              <a:t>Error handler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3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7484" y="1229296"/>
            <a:ext cx="10970683" cy="2299352"/>
          </a:xfrm>
        </p:spPr>
        <p:txBody>
          <a:bodyPr/>
          <a:lstStyle/>
          <a:p>
            <a:r>
              <a:rPr lang="en-US" sz="1867" dirty="0"/>
              <a:t>Consider a </a:t>
            </a:r>
            <a:r>
              <a:rPr lang="en-US" sz="1867" dirty="0" err="1"/>
              <a:t>transactor</a:t>
            </a:r>
            <a:r>
              <a:rPr lang="en-US" sz="1867" dirty="0"/>
              <a:t> with the following packet fields:</a:t>
            </a:r>
          </a:p>
          <a:p>
            <a:r>
              <a:rPr lang="en-US" sz="1867" dirty="0"/>
              <a:t>ID, </a:t>
            </a:r>
            <a:r>
              <a:rPr lang="en-US" sz="1867" dirty="0" err="1"/>
              <a:t>Addr</a:t>
            </a:r>
            <a:r>
              <a:rPr lang="en-US" sz="1867" dirty="0"/>
              <a:t>, Data, Opcode</a:t>
            </a:r>
          </a:p>
          <a:p>
            <a:r>
              <a:rPr lang="en-US" sz="1867" dirty="0"/>
              <a:t>In order to keep track of the transactions in SW. Write a solution to create a packet object or return the existing one. And also with the ability to be asked for the existence of a particular packet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8627" y="3528648"/>
            <a:ext cx="6201507" cy="218521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b="1" dirty="0" err="1">
                <a:latin typeface="Bell MT" panose="02020503060305020303" pitchFamily="18" charset="0"/>
              </a:rPr>
              <a:t>Shared_ptr</a:t>
            </a:r>
            <a:r>
              <a:rPr lang="en-US" sz="1600" b="1" dirty="0">
                <a:latin typeface="Bell MT" panose="02020503060305020303" pitchFamily="18" charset="0"/>
              </a:rPr>
              <a:t>&lt;widget&gt; </a:t>
            </a:r>
            <a:r>
              <a:rPr lang="en-US" sz="1600" b="1" dirty="0" err="1">
                <a:latin typeface="Bell MT" panose="02020503060305020303" pitchFamily="18" charset="0"/>
              </a:rPr>
              <a:t>make_widget</a:t>
            </a:r>
            <a:r>
              <a:rPr lang="en-US" sz="1600" b="1" dirty="0">
                <a:latin typeface="Bell MT" panose="02020503060305020303" pitchFamily="18" charset="0"/>
              </a:rPr>
              <a:t> (</a:t>
            </a:r>
            <a:r>
              <a:rPr lang="en-US" sz="1600" b="1" dirty="0" err="1">
                <a:latin typeface="Bell MT" panose="02020503060305020303" pitchFamily="18" charset="0"/>
              </a:rPr>
              <a:t>int</a:t>
            </a:r>
            <a:r>
              <a:rPr lang="en-US" sz="1600" b="1" dirty="0">
                <a:latin typeface="Bell MT" panose="02020503060305020303" pitchFamily="18" charset="0"/>
              </a:rPr>
              <a:t> id) {</a:t>
            </a:r>
            <a:br>
              <a:rPr lang="en-US" sz="1600" b="1" dirty="0">
                <a:latin typeface="Bell MT" panose="02020503060305020303" pitchFamily="18" charset="0"/>
              </a:rPr>
            </a:br>
            <a:r>
              <a:rPr lang="en-US" sz="1600" b="1" dirty="0">
                <a:latin typeface="Bell MT" panose="02020503060305020303" pitchFamily="18" charset="0"/>
              </a:rPr>
              <a:t>    static map&lt;</a:t>
            </a:r>
            <a:r>
              <a:rPr lang="en-US" sz="1600" b="1" dirty="0" err="1">
                <a:latin typeface="Bell MT" panose="02020503060305020303" pitchFamily="18" charset="0"/>
              </a:rPr>
              <a:t>int</a:t>
            </a:r>
            <a:r>
              <a:rPr lang="en-US" sz="1600" b="1" dirty="0">
                <a:latin typeface="Bell MT" panose="02020503060305020303" pitchFamily="18" charset="0"/>
              </a:rPr>
              <a:t>, </a:t>
            </a:r>
            <a:r>
              <a:rPr lang="en-US" sz="1600" b="1" dirty="0" err="1">
                <a:latin typeface="Bell MT" panose="02020503060305020303" pitchFamily="18" charset="0"/>
              </a:rPr>
              <a:t>weak_ptr</a:t>
            </a:r>
            <a:r>
              <a:rPr lang="en-US" sz="1600" b="1" dirty="0">
                <a:latin typeface="Bell MT" panose="02020503060305020303" pitchFamily="18" charset="0"/>
              </a:rPr>
              <a:t>&lt;widget&gt;&gt; cache;</a:t>
            </a:r>
            <a:br>
              <a:rPr lang="en-US" sz="1600" b="1" dirty="0">
                <a:latin typeface="Bell MT" panose="02020503060305020303" pitchFamily="18" charset="0"/>
              </a:rPr>
            </a:br>
            <a:r>
              <a:rPr lang="en-US" sz="1600" b="1" dirty="0">
                <a:latin typeface="Bell MT" panose="02020503060305020303" pitchFamily="18" charset="0"/>
              </a:rPr>
              <a:t>    static </a:t>
            </a:r>
            <a:r>
              <a:rPr lang="en-US" sz="1600" b="1" dirty="0" err="1">
                <a:latin typeface="Bell MT" panose="02020503060305020303" pitchFamily="18" charset="0"/>
              </a:rPr>
              <a:t>mutex</a:t>
            </a:r>
            <a:r>
              <a:rPr lang="en-US" sz="1600" b="1" dirty="0">
                <a:latin typeface="Bell MT" panose="02020503060305020303" pitchFamily="18" charset="0"/>
              </a:rPr>
              <a:t> </a:t>
            </a:r>
            <a:r>
              <a:rPr lang="en-US" sz="1600" b="1" dirty="0" err="1">
                <a:latin typeface="Bell MT" panose="02020503060305020303" pitchFamily="18" charset="0"/>
              </a:rPr>
              <a:t>mut_cache</a:t>
            </a:r>
            <a:r>
              <a:rPr lang="en-US" sz="1600" b="1" dirty="0">
                <a:latin typeface="Bell MT" panose="02020503060305020303" pitchFamily="18" charset="0"/>
              </a:rPr>
              <a:t>;</a:t>
            </a:r>
            <a:br>
              <a:rPr lang="en-US" sz="1600" b="1" dirty="0">
                <a:latin typeface="Bell MT" panose="02020503060305020303" pitchFamily="18" charset="0"/>
              </a:rPr>
            </a:br>
            <a:r>
              <a:rPr lang="en-US" sz="1600" b="1" dirty="0">
                <a:latin typeface="Bell MT" panose="02020503060305020303" pitchFamily="18" charset="0"/>
              </a:rPr>
              <a:t>    </a:t>
            </a:r>
            <a:r>
              <a:rPr lang="en-US" sz="1600" b="1" dirty="0" err="1">
                <a:latin typeface="Bell MT" panose="02020503060305020303" pitchFamily="18" charset="0"/>
              </a:rPr>
              <a:t>lock_guard</a:t>
            </a:r>
            <a:r>
              <a:rPr lang="en-US" sz="1600" b="1" dirty="0">
                <a:latin typeface="Bell MT" panose="02020503060305020303" pitchFamily="18" charset="0"/>
              </a:rPr>
              <a:t>&lt;</a:t>
            </a:r>
            <a:r>
              <a:rPr lang="en-US" sz="1600" b="1" dirty="0" err="1">
                <a:latin typeface="Bell MT" panose="02020503060305020303" pitchFamily="18" charset="0"/>
              </a:rPr>
              <a:t>mutex</a:t>
            </a:r>
            <a:r>
              <a:rPr lang="en-US" sz="1600" b="1" dirty="0">
                <a:latin typeface="Bell MT" panose="02020503060305020303" pitchFamily="18" charset="0"/>
              </a:rPr>
              <a:t>&gt; hold(</a:t>
            </a:r>
            <a:r>
              <a:rPr lang="en-US" sz="1600" b="1" dirty="0" err="1">
                <a:latin typeface="Bell MT" panose="02020503060305020303" pitchFamily="18" charset="0"/>
              </a:rPr>
              <a:t>mut_cache</a:t>
            </a:r>
            <a:r>
              <a:rPr lang="en-US" sz="1600" b="1" dirty="0">
                <a:latin typeface="Bell MT" panose="02020503060305020303" pitchFamily="18" charset="0"/>
              </a:rPr>
              <a:t>);</a:t>
            </a:r>
            <a:br>
              <a:rPr lang="en-US" sz="1600" b="1" dirty="0">
                <a:latin typeface="Bell MT" panose="02020503060305020303" pitchFamily="18" charset="0"/>
              </a:rPr>
            </a:br>
            <a:r>
              <a:rPr lang="en-US" sz="1600" b="1" dirty="0">
                <a:latin typeface="Bell MT" panose="02020503060305020303" pitchFamily="18" charset="0"/>
              </a:rPr>
              <a:t>    auto </a:t>
            </a:r>
            <a:r>
              <a:rPr lang="en-US" sz="1600" b="1" dirty="0" err="1">
                <a:latin typeface="Bell MT" panose="02020503060305020303" pitchFamily="18" charset="0"/>
              </a:rPr>
              <a:t>sp</a:t>
            </a:r>
            <a:r>
              <a:rPr lang="en-US" sz="1600" b="1" dirty="0">
                <a:latin typeface="Bell MT" panose="02020503060305020303" pitchFamily="18" charset="0"/>
              </a:rPr>
              <a:t> = cache[id].lock();</a:t>
            </a:r>
            <a:br>
              <a:rPr lang="en-US" sz="1600" b="1" dirty="0">
                <a:latin typeface="Bell MT" panose="02020503060305020303" pitchFamily="18" charset="0"/>
              </a:rPr>
            </a:br>
            <a:r>
              <a:rPr lang="en-US" sz="1600" b="1" dirty="0">
                <a:latin typeface="Bell MT" panose="02020503060305020303" pitchFamily="18" charset="0"/>
              </a:rPr>
              <a:t>    if (!</a:t>
            </a:r>
            <a:r>
              <a:rPr lang="en-US" sz="1600" b="1" dirty="0" err="1">
                <a:latin typeface="Bell MT" panose="02020503060305020303" pitchFamily="18" charset="0"/>
              </a:rPr>
              <a:t>sp</a:t>
            </a:r>
            <a:r>
              <a:rPr lang="en-US" sz="1600" b="1" dirty="0">
                <a:latin typeface="Bell MT" panose="02020503060305020303" pitchFamily="18" charset="0"/>
              </a:rPr>
              <a:t>) cache[id] = </a:t>
            </a:r>
            <a:r>
              <a:rPr lang="en-US" sz="1600" b="1" dirty="0" err="1">
                <a:latin typeface="Bell MT" panose="02020503060305020303" pitchFamily="18" charset="0"/>
              </a:rPr>
              <a:t>sp</a:t>
            </a:r>
            <a:r>
              <a:rPr lang="en-US" sz="1600" b="1" dirty="0">
                <a:latin typeface="Bell MT" panose="02020503060305020303" pitchFamily="18" charset="0"/>
              </a:rPr>
              <a:t> = </a:t>
            </a:r>
            <a:r>
              <a:rPr lang="en-US" sz="1600" b="1" dirty="0" err="1">
                <a:latin typeface="Bell MT" panose="02020503060305020303" pitchFamily="18" charset="0"/>
              </a:rPr>
              <a:t>load_widget</a:t>
            </a:r>
            <a:r>
              <a:rPr lang="en-US" sz="1600" b="1" dirty="0">
                <a:latin typeface="Bell MT" panose="02020503060305020303" pitchFamily="18" charset="0"/>
              </a:rPr>
              <a:t>(id);</a:t>
            </a:r>
            <a:br>
              <a:rPr lang="en-US" sz="1600" b="1" dirty="0">
                <a:latin typeface="Bell MT" panose="02020503060305020303" pitchFamily="18" charset="0"/>
              </a:rPr>
            </a:br>
            <a:r>
              <a:rPr lang="en-US" sz="1600" b="1" dirty="0">
                <a:latin typeface="Bell MT" panose="02020503060305020303" pitchFamily="18" charset="0"/>
              </a:rPr>
              <a:t>    return </a:t>
            </a:r>
            <a:r>
              <a:rPr lang="en-US" sz="1600" b="1" dirty="0" err="1">
                <a:latin typeface="Bell MT" panose="02020503060305020303" pitchFamily="18" charset="0"/>
              </a:rPr>
              <a:t>sp</a:t>
            </a:r>
            <a:r>
              <a:rPr lang="en-US" sz="1600" b="1" dirty="0">
                <a:latin typeface="Bell MT" panose="02020503060305020303" pitchFamily="18" charset="0"/>
              </a:rPr>
              <a:t>;</a:t>
            </a:r>
            <a:br>
              <a:rPr lang="en-US" sz="1600" b="1" dirty="0">
                <a:latin typeface="Bell MT" panose="02020503060305020303" pitchFamily="18" charset="0"/>
              </a:rPr>
            </a:br>
            <a:r>
              <a:rPr lang="en-US" sz="1600" b="1" dirty="0">
                <a:latin typeface="Bell MT" panose="02020503060305020303" pitchFamily="18" charset="0"/>
              </a:rPr>
              <a:t>}</a:t>
            </a:r>
          </a:p>
          <a:p>
            <a:endParaRPr lang="en-US" sz="1400" dirty="0" err="1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53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05" y="2054278"/>
            <a:ext cx="9236240" cy="3668077"/>
          </a:xfrm>
        </p:spPr>
      </p:pic>
    </p:spTree>
    <p:extLst>
      <p:ext uri="{BB962C8B-B14F-4D97-AF65-F5344CB8AC3E}">
        <p14:creationId xmlns:p14="http://schemas.microsoft.com/office/powerpoint/2010/main" val="347384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0" y="895395"/>
            <a:ext cx="8027127" cy="4567767"/>
          </a:xfrm>
        </p:spPr>
      </p:pic>
    </p:spTree>
    <p:extLst>
      <p:ext uri="{BB962C8B-B14F-4D97-AF65-F5344CB8AC3E}">
        <p14:creationId xmlns:p14="http://schemas.microsoft.com/office/powerpoint/2010/main" val="13059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48" y="765694"/>
            <a:ext cx="8335072" cy="4567767"/>
          </a:xfrm>
        </p:spPr>
      </p:pic>
    </p:spTree>
    <p:extLst>
      <p:ext uri="{BB962C8B-B14F-4D97-AF65-F5344CB8AC3E}">
        <p14:creationId xmlns:p14="http://schemas.microsoft.com/office/powerpoint/2010/main" val="419026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10970683" cy="4567767"/>
          </a:xfrm>
        </p:spPr>
        <p:txBody>
          <a:bodyPr/>
          <a:lstStyle/>
          <a:p>
            <a:pPr marL="380990" indent="-380990"/>
            <a:r>
              <a:rPr lang="en-US" dirty="0" err="1" smtClean="0"/>
              <a:t>Std</a:t>
            </a:r>
            <a:r>
              <a:rPr lang="en-US" dirty="0" smtClean="0"/>
              <a:t>::string vs char arrays</a:t>
            </a:r>
          </a:p>
          <a:p>
            <a:pPr marL="380990" indent="-380990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stringstream</a:t>
            </a:r>
            <a:endParaRPr lang="en-US" dirty="0" smtClean="0"/>
          </a:p>
          <a:p>
            <a:pPr marL="380990" indent="-380990"/>
            <a:r>
              <a:rPr lang="en-US" dirty="0" smtClean="0"/>
              <a:t>Do not use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endl</a:t>
            </a:r>
            <a:endParaRPr lang="en-US" dirty="0" smtClean="0"/>
          </a:p>
          <a:p>
            <a:r>
              <a:rPr lang="en-US" dirty="0"/>
              <a:t>template&lt; class </a:t>
            </a:r>
            <a:r>
              <a:rPr lang="en-US" dirty="0" err="1"/>
              <a:t>CharT</a:t>
            </a:r>
            <a:r>
              <a:rPr lang="en-US" dirty="0"/>
              <a:t>, class Traits &gt;</a:t>
            </a:r>
            <a:br>
              <a:rPr lang="en-US" dirty="0"/>
            </a:br>
            <a:r>
              <a:rPr lang="en-US" dirty="0" err="1">
                <a:hlinkClick r:id="rId2"/>
              </a:rPr>
              <a:t>std</a:t>
            </a:r>
            <a:r>
              <a:rPr lang="en-US" dirty="0">
                <a:hlinkClick r:id="rId2"/>
              </a:rPr>
              <a:t>::</a:t>
            </a:r>
            <a:r>
              <a:rPr lang="en-US" dirty="0" err="1">
                <a:hlinkClick r:id="rId2"/>
              </a:rPr>
              <a:t>basic_ostream</a:t>
            </a:r>
            <a:r>
              <a:rPr lang="en-US" dirty="0"/>
              <a:t>&lt;</a:t>
            </a:r>
            <a:r>
              <a:rPr lang="en-US" dirty="0" err="1"/>
              <a:t>CharT</a:t>
            </a:r>
            <a:r>
              <a:rPr lang="en-US" dirty="0"/>
              <a:t>, Traits&gt;&amp; </a:t>
            </a:r>
            <a:r>
              <a:rPr lang="en-US" b="1" dirty="0" err="1"/>
              <a:t>endl</a:t>
            </a:r>
            <a:r>
              <a:rPr lang="en-US" dirty="0"/>
              <a:t>( </a:t>
            </a:r>
            <a:r>
              <a:rPr lang="en-US" dirty="0" err="1">
                <a:hlinkClick r:id="rId2"/>
              </a:rPr>
              <a:t>std</a:t>
            </a:r>
            <a:r>
              <a:rPr lang="en-US" dirty="0">
                <a:hlinkClick r:id="rId2"/>
              </a:rPr>
              <a:t>::</a:t>
            </a:r>
            <a:r>
              <a:rPr lang="en-US" dirty="0" err="1">
                <a:hlinkClick r:id="rId2"/>
              </a:rPr>
              <a:t>basic_ostream</a:t>
            </a:r>
            <a:r>
              <a:rPr lang="en-US" dirty="0"/>
              <a:t>&lt;</a:t>
            </a:r>
            <a:r>
              <a:rPr lang="en-US" dirty="0" err="1"/>
              <a:t>CharT</a:t>
            </a:r>
            <a:r>
              <a:rPr lang="en-US" dirty="0"/>
              <a:t>, Traits&gt;&amp; </a:t>
            </a:r>
            <a:r>
              <a:rPr lang="en-US" dirty="0" err="1"/>
              <a:t>os</a:t>
            </a:r>
            <a:r>
              <a:rPr lang="en-US" dirty="0"/>
              <a:t> );</a:t>
            </a:r>
            <a:endParaRPr lang="en-US" dirty="0" smtClean="0"/>
          </a:p>
          <a:p>
            <a:pPr marL="380990" indent="-380990"/>
            <a:r>
              <a:rPr lang="en-US" dirty="0" smtClean="0"/>
              <a:t>Don’t forget about </a:t>
            </a:r>
            <a:r>
              <a:rPr lang="en-US" dirty="0" err="1" smtClean="0"/>
              <a:t>std</a:t>
            </a:r>
            <a:r>
              <a:rPr lang="en-US" dirty="0" smtClean="0"/>
              <a:t>::puts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Is string a palindrome?</a:t>
            </a:r>
          </a:p>
          <a:p>
            <a:endParaRPr lang="en-US" dirty="0"/>
          </a:p>
          <a:p>
            <a:r>
              <a:rPr lang="en-US" dirty="0" smtClean="0"/>
              <a:t>Reverse a string with recursion</a:t>
            </a:r>
          </a:p>
          <a:p>
            <a:endParaRPr lang="en-US" dirty="0"/>
          </a:p>
          <a:p>
            <a:r>
              <a:rPr lang="en-US" dirty="0" smtClean="0"/>
              <a:t>String intersection (what if they are lexicographical order)</a:t>
            </a:r>
          </a:p>
          <a:p>
            <a:endParaRPr lang="en-US" dirty="0"/>
          </a:p>
          <a:p>
            <a:r>
              <a:rPr lang="en-US" dirty="0" smtClean="0"/>
              <a:t>Lexicographical compare of strings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9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From an 2D array </a:t>
            </a:r>
            <a:r>
              <a:rPr lang="en-US" dirty="0" err="1" smtClean="0"/>
              <a:t>ints</a:t>
            </a:r>
            <a:r>
              <a:rPr lang="en-US" dirty="0" smtClean="0"/>
              <a:t>. Identify the biggest group of adjacent numbers with the same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3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3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50" y="1604434"/>
            <a:ext cx="2283537" cy="2015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567" y="3271112"/>
            <a:ext cx="4307019" cy="16520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888" y="1604433"/>
            <a:ext cx="4466376" cy="16683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222" y="5065062"/>
            <a:ext cx="4023709" cy="9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5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1rst round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7484" y="990918"/>
            <a:ext cx="10970683" cy="4567767"/>
          </a:xfrm>
        </p:spPr>
        <p:txBody>
          <a:bodyPr/>
          <a:lstStyle/>
          <a:p>
            <a:r>
              <a:rPr lang="en-US" sz="1867" dirty="0"/>
              <a:t>Pairs:</a:t>
            </a:r>
          </a:p>
          <a:p>
            <a:r>
              <a:rPr lang="en-US" sz="1867" dirty="0"/>
              <a:t>Count the number of pairs from each unique number</a:t>
            </a:r>
          </a:p>
          <a:p>
            <a:r>
              <a:rPr lang="en-US" sz="1867" dirty="0" err="1"/>
              <a:t>Int</a:t>
            </a:r>
            <a:r>
              <a:rPr lang="en-US" sz="1867" dirty="0"/>
              <a:t> </a:t>
            </a:r>
            <a:r>
              <a:rPr lang="en-US" sz="1867" dirty="0" err="1"/>
              <a:t>PairsCounter</a:t>
            </a:r>
            <a:r>
              <a:rPr lang="en-US" sz="1867" dirty="0"/>
              <a:t>(</a:t>
            </a:r>
            <a:r>
              <a:rPr lang="en-US" sz="1867" dirty="0" err="1"/>
              <a:t>std</a:t>
            </a:r>
            <a:r>
              <a:rPr lang="en-US" sz="1867" dirty="0"/>
              <a:t>::vector&lt;</a:t>
            </a:r>
            <a:r>
              <a:rPr lang="en-US" sz="1867" dirty="0" err="1"/>
              <a:t>int</a:t>
            </a:r>
            <a:r>
              <a:rPr lang="en-US" sz="1867" dirty="0"/>
              <a:t>&gt;&amp;)</a:t>
            </a:r>
          </a:p>
          <a:p>
            <a:endParaRPr lang="en-US" sz="1867" dirty="0"/>
          </a:p>
          <a:p>
            <a:endParaRPr lang="en-US" sz="1867" dirty="0"/>
          </a:p>
          <a:p>
            <a:endParaRPr lang="en-US" sz="1867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865" y="2317364"/>
            <a:ext cx="6167655" cy="32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5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96" y="1604433"/>
            <a:ext cx="4124609" cy="18358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950" y="1464561"/>
            <a:ext cx="3668077" cy="7315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485" y="2000693"/>
            <a:ext cx="6411516" cy="16460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484" y="3697519"/>
            <a:ext cx="6279424" cy="21134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595" y="4551032"/>
            <a:ext cx="1605419" cy="4064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35645" y="4693406"/>
            <a:ext cx="1444017" cy="45153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67" dirty="0">
                <a:solidFill>
                  <a:srgbClr val="003C71"/>
                </a:solidFill>
              </a:rPr>
              <a:t>N </a:t>
            </a:r>
            <a:r>
              <a:rPr lang="en-US" sz="1467" dirty="0" err="1">
                <a:solidFill>
                  <a:srgbClr val="003C71"/>
                </a:solidFill>
              </a:rPr>
              <a:t>std</a:t>
            </a:r>
            <a:r>
              <a:rPr lang="en-US" sz="1467" dirty="0">
                <a:solidFill>
                  <a:srgbClr val="003C71"/>
                </a:solidFill>
              </a:rPr>
              <a:t>::</a:t>
            </a:r>
            <a:r>
              <a:rPr lang="en-US" sz="1467" dirty="0" err="1">
                <a:solidFill>
                  <a:srgbClr val="003C71"/>
                </a:solidFill>
              </a:rPr>
              <a:t>pop_heap</a:t>
            </a:r>
            <a:endParaRPr lang="en-US" sz="1467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0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7" y="1344117"/>
            <a:ext cx="6990685" cy="1198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47" y="2790175"/>
            <a:ext cx="6980525" cy="11888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47" y="4412985"/>
            <a:ext cx="2011855" cy="4877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5559" y="3888316"/>
            <a:ext cx="4470788" cy="22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3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7484" y="2085439"/>
            <a:ext cx="1605419" cy="406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85" y="3594841"/>
            <a:ext cx="2143945" cy="4064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490" y="2617369"/>
            <a:ext cx="3373412" cy="10364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490" y="3798059"/>
            <a:ext cx="3424217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4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5" y="2042986"/>
            <a:ext cx="5923793" cy="90431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90392" y="3880475"/>
            <a:ext cx="3820491" cy="1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4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Permutations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90185" y="3629585"/>
            <a:ext cx="3251481" cy="650296"/>
          </a:xfrm>
          <a:prstGeom prst="rect">
            <a:avLst/>
          </a:prstGeom>
        </p:spPr>
      </p:pic>
      <p:pic>
        <p:nvPicPr>
          <p:cNvPr id="1027" name="Picture 3" descr="C:\Users\dmedin2\AppData\Local\Temp\msohtmlclip1\02\clip_image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03" y="2343285"/>
            <a:ext cx="5410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medin2\AppData\Local\Temp\msohtmlclip1\02\clip_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185" y="1663869"/>
            <a:ext cx="41275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184" y="4164053"/>
            <a:ext cx="4867061" cy="1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9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Permutation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74006" y="1798512"/>
            <a:ext cx="8362404" cy="20524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56" y="4689703"/>
            <a:ext cx="3109229" cy="538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56" y="5141761"/>
            <a:ext cx="3200677" cy="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2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Partitioning-sort-heap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6966" y="1816714"/>
            <a:ext cx="6655377" cy="995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84" y="2916947"/>
            <a:ext cx="6422371" cy="1512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84" y="4533779"/>
            <a:ext cx="7204064" cy="14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2" y="1466240"/>
            <a:ext cx="3668077" cy="985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42" y="2952520"/>
            <a:ext cx="3576629" cy="1107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42" y="4560731"/>
            <a:ext cx="3363252" cy="1320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948" y="1570038"/>
            <a:ext cx="3668077" cy="1331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8187" y="3335739"/>
            <a:ext cx="3363252" cy="1331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7361" y="4927131"/>
            <a:ext cx="3363252" cy="117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8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A Property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57" y="2016508"/>
            <a:ext cx="5608807" cy="853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19" y="3153882"/>
            <a:ext cx="5608807" cy="965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19" y="4784618"/>
            <a:ext cx="5822184" cy="88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1rst round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7484" y="990918"/>
            <a:ext cx="10970683" cy="4567767"/>
          </a:xfrm>
        </p:spPr>
        <p:txBody>
          <a:bodyPr/>
          <a:lstStyle/>
          <a:p>
            <a:r>
              <a:rPr lang="en-US" sz="1867" dirty="0"/>
              <a:t>Valleys:</a:t>
            </a:r>
          </a:p>
          <a:p>
            <a:r>
              <a:rPr lang="en-US" sz="1867" dirty="0"/>
              <a:t>From level 0, detect level going down and up to level 0 again.</a:t>
            </a:r>
          </a:p>
          <a:p>
            <a:r>
              <a:rPr lang="en-US" sz="1867" dirty="0" err="1"/>
              <a:t>Int</a:t>
            </a:r>
            <a:r>
              <a:rPr lang="en-US" sz="1867" dirty="0"/>
              <a:t> </a:t>
            </a:r>
            <a:r>
              <a:rPr lang="en-US" sz="1867" dirty="0" err="1"/>
              <a:t>ValleysCounter</a:t>
            </a:r>
            <a:r>
              <a:rPr lang="en-US" sz="1867" dirty="0"/>
              <a:t>(</a:t>
            </a:r>
            <a:r>
              <a:rPr lang="en-US" sz="1867" dirty="0" err="1"/>
              <a:t>std</a:t>
            </a:r>
            <a:r>
              <a:rPr lang="en-US" sz="1867" dirty="0"/>
              <a:t>::string&amp;) //’D’ = 1 level down; ‘U’ = 1 level up</a:t>
            </a:r>
          </a:p>
          <a:p>
            <a:endParaRPr lang="en-US" sz="1867" dirty="0"/>
          </a:p>
          <a:p>
            <a:endParaRPr lang="en-US" sz="1867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05" y="2571385"/>
            <a:ext cx="4745131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3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A Property On 2 Ranges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9" y="1425137"/>
            <a:ext cx="1950889" cy="3251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748" y="1196907"/>
            <a:ext cx="2794000" cy="415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316" y="1275270"/>
            <a:ext cx="2489200" cy="4203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85" y="5123339"/>
            <a:ext cx="2265876" cy="3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3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 Value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7485" y="1604434"/>
            <a:ext cx="2410252" cy="4567767"/>
          </a:xfrm>
        </p:spPr>
        <p:txBody>
          <a:bodyPr/>
          <a:lstStyle/>
          <a:p>
            <a:r>
              <a:rPr lang="en-US" dirty="0" smtClean="0"/>
              <a:t>Not Sorted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5" y="2517788"/>
            <a:ext cx="3678239" cy="1483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69" y="4247069"/>
            <a:ext cx="5029200" cy="1511300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7831893" y="1570038"/>
            <a:ext cx="2410252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Sorted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752" y="2176970"/>
            <a:ext cx="3566469" cy="14631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279" y="4001276"/>
            <a:ext cx="4298052" cy="13209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2386" y="5597616"/>
            <a:ext cx="3241321" cy="6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6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 Range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37" y="1344118"/>
            <a:ext cx="6838593" cy="31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9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 Relative Value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7" y="1570038"/>
            <a:ext cx="99695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7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5" y="1604434"/>
            <a:ext cx="2753599" cy="426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03" y="2081764"/>
            <a:ext cx="2763760" cy="2133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03" y="4215549"/>
            <a:ext cx="2743437" cy="21134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469" y="1447623"/>
            <a:ext cx="2540220" cy="20728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878" y="3845475"/>
            <a:ext cx="3210839" cy="2001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6162" y="1167283"/>
            <a:ext cx="1889924" cy="1981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1888" y="4215549"/>
            <a:ext cx="1493649" cy="4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3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6" y="1193087"/>
            <a:ext cx="2959805" cy="2206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052" y="2524309"/>
            <a:ext cx="2855240" cy="21844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145" y="1074325"/>
            <a:ext cx="3916169" cy="2507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57" y="4248211"/>
            <a:ext cx="2504447" cy="153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MODIFIERS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4" y="1407958"/>
            <a:ext cx="4155800" cy="2042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571" y="1407958"/>
            <a:ext cx="4287892" cy="2022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84" y="4062711"/>
            <a:ext cx="3942421" cy="1828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430" y="5135852"/>
            <a:ext cx="4938188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0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CHANGES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9" y="1344117"/>
            <a:ext cx="4579376" cy="1749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70" y="3093785"/>
            <a:ext cx="4483725" cy="1522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84" y="4733643"/>
            <a:ext cx="5961856" cy="143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0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69" y="1570038"/>
            <a:ext cx="4514447" cy="16484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47" y="3329616"/>
            <a:ext cx="3924603" cy="1343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00" y="4716620"/>
            <a:ext cx="5168072" cy="141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2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5" y="1661175"/>
            <a:ext cx="4082031" cy="2065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573" y="1661176"/>
            <a:ext cx="4195272" cy="209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7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1rst round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7484" y="990918"/>
            <a:ext cx="10970683" cy="4567767"/>
          </a:xfrm>
        </p:spPr>
        <p:txBody>
          <a:bodyPr/>
          <a:lstStyle/>
          <a:p>
            <a:endParaRPr lang="en-US" sz="1867" dirty="0"/>
          </a:p>
          <a:p>
            <a:r>
              <a:rPr lang="en-US" sz="1867" dirty="0"/>
              <a:t>Types</a:t>
            </a:r>
          </a:p>
          <a:p>
            <a:r>
              <a:rPr lang="en-US" sz="1867" dirty="0"/>
              <a:t>Port the following code to types</a:t>
            </a:r>
            <a:endParaRPr lang="en-US" sz="1867" dirty="0"/>
          </a:p>
        </p:txBody>
      </p:sp>
      <p:sp>
        <p:nvSpPr>
          <p:cNvPr id="6" name="TextBox 5"/>
          <p:cNvSpPr txBox="1"/>
          <p:nvPr/>
        </p:nvSpPr>
        <p:spPr>
          <a:xfrm>
            <a:off x="1184032" y="3274801"/>
            <a:ext cx="2520461" cy="270920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67" dirty="0" err="1">
                <a:solidFill>
                  <a:srgbClr val="003C71"/>
                </a:solidFill>
              </a:rPr>
              <a:t>e</a:t>
            </a:r>
            <a:r>
              <a:rPr lang="en-US" sz="1467" dirty="0" err="1">
                <a:solidFill>
                  <a:srgbClr val="003C71"/>
                </a:solidFill>
              </a:rPr>
              <a:t>num</a:t>
            </a:r>
            <a:r>
              <a:rPr lang="en-US" sz="1467" dirty="0">
                <a:solidFill>
                  <a:srgbClr val="003C71"/>
                </a:solidFill>
              </a:rPr>
              <a:t> Type { </a:t>
            </a:r>
            <a:r>
              <a:rPr lang="en-US" sz="1467" dirty="0" err="1">
                <a:solidFill>
                  <a:srgbClr val="003C71"/>
                </a:solidFill>
              </a:rPr>
              <a:t>typeA</a:t>
            </a:r>
            <a:r>
              <a:rPr lang="en-US" sz="1467" dirty="0">
                <a:solidFill>
                  <a:srgbClr val="003C71"/>
                </a:solidFill>
              </a:rPr>
              <a:t>, </a:t>
            </a:r>
            <a:r>
              <a:rPr lang="en-US" sz="1467" dirty="0" err="1">
                <a:solidFill>
                  <a:srgbClr val="003C71"/>
                </a:solidFill>
              </a:rPr>
              <a:t>typeB</a:t>
            </a:r>
            <a:r>
              <a:rPr lang="en-US" sz="1467" dirty="0">
                <a:solidFill>
                  <a:srgbClr val="003C71"/>
                </a:solidFill>
              </a:rPr>
              <a:t> };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/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bool detect( Type type){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    switch(type){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        case </a:t>
            </a:r>
            <a:r>
              <a:rPr lang="en-US" sz="1467" dirty="0" err="1">
                <a:solidFill>
                  <a:srgbClr val="003C71"/>
                </a:solidFill>
              </a:rPr>
              <a:t>typeA</a:t>
            </a:r>
            <a:r>
              <a:rPr lang="en-US" sz="1467" dirty="0">
                <a:solidFill>
                  <a:srgbClr val="003C71"/>
                </a:solidFill>
              </a:rPr>
              <a:t>: return false;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        case </a:t>
            </a:r>
            <a:r>
              <a:rPr lang="en-US" sz="1467" dirty="0" err="1">
                <a:solidFill>
                  <a:srgbClr val="003C71"/>
                </a:solidFill>
              </a:rPr>
              <a:t>typeB</a:t>
            </a:r>
            <a:r>
              <a:rPr lang="en-US" sz="1467" dirty="0">
                <a:solidFill>
                  <a:srgbClr val="003C71"/>
                </a:solidFill>
              </a:rPr>
              <a:t>: return true;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        default: //error handler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    };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}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859" y="990918"/>
            <a:ext cx="3854295" cy="46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6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 &amp; TRANSFORM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42" y="1734371"/>
            <a:ext cx="4928631" cy="24973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186" y="1734371"/>
            <a:ext cx="4882661" cy="25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6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85" y="1570038"/>
            <a:ext cx="6675699" cy="330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MEMORY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0690" y="1519766"/>
            <a:ext cx="4333209" cy="2371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771" y="1314324"/>
            <a:ext cx="3880504" cy="261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5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80990" indent="-380990"/>
            <a:r>
              <a:rPr lang="en-US" dirty="0" smtClean="0"/>
              <a:t>Find out a loop algorithm in code, and think of a STL algorithm that can replace them</a:t>
            </a:r>
          </a:p>
          <a:p>
            <a:pPr marL="380990" indent="-380990"/>
            <a:r>
              <a:rPr lang="en-US" dirty="0" smtClean="0"/>
              <a:t>Go through STL algorithm and find out how they are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7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347200" y="6432551"/>
            <a:ext cx="2844800" cy="364067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2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FrontEnd</a:t>
            </a:r>
            <a:r>
              <a:rPr lang="en-US" dirty="0" smtClean="0"/>
              <a:t> and </a:t>
            </a:r>
            <a:r>
              <a:rPr lang="en-US" dirty="0" err="1" smtClean="0"/>
              <a:t>BackEnd</a:t>
            </a:r>
            <a:r>
              <a:rPr lang="en-US" dirty="0" smtClean="0"/>
              <a:t> in your own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127" y="975995"/>
            <a:ext cx="5509845" cy="5375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r>
              <a:rPr lang="en-US" sz="1333" dirty="0">
                <a:solidFill>
                  <a:srgbClr val="003C71"/>
                </a:solidFill>
              </a:rPr>
              <a:t> </a:t>
            </a:r>
            <a:r>
              <a:rPr lang="en-US" sz="1200" dirty="0" err="1">
                <a:solidFill>
                  <a:srgbClr val="003C71"/>
                </a:solidFill>
              </a:rPr>
              <a:t>unordered_map</a:t>
            </a:r>
            <a:r>
              <a:rPr lang="en-US" sz="1200" dirty="0">
                <a:solidFill>
                  <a:srgbClr val="003C71"/>
                </a:solidFill>
              </a:rPr>
              <a:t>&lt;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, 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&gt; </a:t>
            </a:r>
            <a:r>
              <a:rPr lang="en-US" sz="1200" dirty="0" err="1">
                <a:solidFill>
                  <a:srgbClr val="003C71"/>
                </a:solidFill>
              </a:rPr>
              <a:t>uniques</a:t>
            </a:r>
            <a:r>
              <a:rPr lang="en-US" sz="1200" dirty="0">
                <a:solidFill>
                  <a:srgbClr val="003C71"/>
                </a:solidFill>
              </a:rPr>
              <a:t>;</a:t>
            </a:r>
          </a:p>
          <a:p>
            <a:endParaRPr lang="en-US" sz="1200" dirty="0">
              <a:solidFill>
                <a:srgbClr val="003C71"/>
              </a:solidFill>
            </a:endParaRPr>
          </a:p>
          <a:p>
            <a:r>
              <a:rPr lang="en-US" sz="1200" dirty="0">
                <a:solidFill>
                  <a:srgbClr val="003C71"/>
                </a:solidFill>
              </a:rPr>
              <a:t>Class </a:t>
            </a:r>
            <a:r>
              <a:rPr lang="en-US" sz="1200" dirty="0" err="1">
                <a:solidFill>
                  <a:srgbClr val="003C71"/>
                </a:solidFill>
              </a:rPr>
              <a:t>Obj</a:t>
            </a:r>
            <a:r>
              <a:rPr lang="en-US" sz="1200" dirty="0">
                <a:solidFill>
                  <a:srgbClr val="003C71"/>
                </a:solidFill>
              </a:rPr>
              <a:t> {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</a:t>
            </a:r>
            <a:r>
              <a:rPr lang="en-US" sz="1200" dirty="0">
                <a:solidFill>
                  <a:srgbClr val="003C71"/>
                </a:solidFill>
              </a:rPr>
              <a:t>   vector&lt;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&gt; _</a:t>
            </a:r>
            <a:r>
              <a:rPr lang="en-US" sz="1200" dirty="0" err="1">
                <a:solidFill>
                  <a:srgbClr val="003C71"/>
                </a:solidFill>
              </a:rPr>
              <a:t>ar</a:t>
            </a:r>
            <a:r>
              <a:rPr lang="en-US" sz="1200" dirty="0">
                <a:solidFill>
                  <a:srgbClr val="003C71"/>
                </a:solidFill>
              </a:rPr>
              <a:t>;</a:t>
            </a:r>
          </a:p>
          <a:p>
            <a:r>
              <a:rPr lang="en-US" sz="1200" dirty="0">
                <a:solidFill>
                  <a:srgbClr val="003C71"/>
                </a:solidFill>
              </a:rPr>
              <a:t>public: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</a:t>
            </a:r>
            <a:r>
              <a:rPr lang="en-US" sz="1200" dirty="0">
                <a:solidFill>
                  <a:srgbClr val="003C71"/>
                </a:solidFill>
              </a:rPr>
              <a:t>   </a:t>
            </a:r>
            <a:r>
              <a:rPr lang="en-US" sz="1200" dirty="0" err="1">
                <a:solidFill>
                  <a:srgbClr val="003C71"/>
                </a:solidFill>
              </a:rPr>
              <a:t>Obj</a:t>
            </a:r>
            <a:r>
              <a:rPr lang="en-US" sz="1200" dirty="0">
                <a:solidFill>
                  <a:srgbClr val="003C71"/>
                </a:solidFill>
              </a:rPr>
              <a:t>(vector&lt;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&gt;&amp; </a:t>
            </a:r>
            <a:r>
              <a:rPr lang="en-US" sz="1200" dirty="0" err="1">
                <a:solidFill>
                  <a:srgbClr val="003C71"/>
                </a:solidFill>
              </a:rPr>
              <a:t>ar</a:t>
            </a:r>
            <a:r>
              <a:rPr lang="en-US" sz="1200" dirty="0">
                <a:solidFill>
                  <a:srgbClr val="003C71"/>
                </a:solidFill>
              </a:rPr>
              <a:t>) : _</a:t>
            </a:r>
            <a:r>
              <a:rPr lang="en-US" sz="1200" dirty="0" err="1">
                <a:solidFill>
                  <a:srgbClr val="003C71"/>
                </a:solidFill>
              </a:rPr>
              <a:t>ar</a:t>
            </a:r>
            <a:r>
              <a:rPr lang="en-US" sz="1200" dirty="0">
                <a:solidFill>
                  <a:srgbClr val="003C71"/>
                </a:solidFill>
              </a:rPr>
              <a:t>(</a:t>
            </a:r>
            <a:r>
              <a:rPr lang="en-US" sz="1200" dirty="0" err="1">
                <a:solidFill>
                  <a:srgbClr val="003C71"/>
                </a:solidFill>
              </a:rPr>
              <a:t>ar</a:t>
            </a:r>
            <a:r>
              <a:rPr lang="en-US" sz="1200" dirty="0">
                <a:solidFill>
                  <a:srgbClr val="003C71"/>
                </a:solidFill>
              </a:rPr>
              <a:t>) {}</a:t>
            </a:r>
          </a:p>
          <a:p>
            <a:endParaRPr lang="en-US" sz="1200" dirty="0">
              <a:solidFill>
                <a:srgbClr val="003C71"/>
              </a:solidFill>
            </a:endParaRPr>
          </a:p>
          <a:p>
            <a:r>
              <a:rPr lang="en-US" sz="1200" dirty="0">
                <a:solidFill>
                  <a:srgbClr val="003C71"/>
                </a:solidFill>
              </a:rPr>
              <a:t>    void run() {  </a:t>
            </a:r>
            <a:r>
              <a:rPr lang="en-US" sz="1200" dirty="0" err="1">
                <a:solidFill>
                  <a:srgbClr val="003C71"/>
                </a:solidFill>
              </a:rPr>
              <a:t>do_uniques</a:t>
            </a:r>
            <a:r>
              <a:rPr lang="en-US" sz="1200" dirty="0">
                <a:solidFill>
                  <a:srgbClr val="003C71"/>
                </a:solidFill>
              </a:rPr>
              <a:t>(_</a:t>
            </a:r>
            <a:r>
              <a:rPr lang="en-US" sz="1200" dirty="0" err="1">
                <a:solidFill>
                  <a:srgbClr val="003C71"/>
                </a:solidFill>
              </a:rPr>
              <a:t>ar</a:t>
            </a:r>
            <a:r>
              <a:rPr lang="en-US" sz="1200" dirty="0">
                <a:solidFill>
                  <a:srgbClr val="003C71"/>
                </a:solidFill>
              </a:rPr>
              <a:t>);  }</a:t>
            </a:r>
          </a:p>
          <a:p>
            <a:endParaRPr lang="en-US" sz="1200" dirty="0">
              <a:solidFill>
                <a:srgbClr val="003C71"/>
              </a:solidFill>
            </a:endParaRPr>
          </a:p>
          <a:p>
            <a:r>
              <a:rPr lang="en-US" sz="1200" dirty="0">
                <a:solidFill>
                  <a:srgbClr val="003C71"/>
                </a:solidFill>
              </a:rPr>
              <a:t> </a:t>
            </a:r>
            <a:r>
              <a:rPr lang="en-US" sz="1200" dirty="0">
                <a:solidFill>
                  <a:srgbClr val="003C71"/>
                </a:solidFill>
              </a:rPr>
              <a:t>    void </a:t>
            </a:r>
            <a:r>
              <a:rPr lang="en-US" sz="1200" dirty="0" err="1">
                <a:solidFill>
                  <a:srgbClr val="003C71"/>
                </a:solidFill>
              </a:rPr>
              <a:t>do_uniques</a:t>
            </a:r>
            <a:r>
              <a:rPr lang="en-US" sz="1200" dirty="0">
                <a:solidFill>
                  <a:srgbClr val="003C71"/>
                </a:solidFill>
              </a:rPr>
              <a:t>(vector&lt;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&gt;&amp; </a:t>
            </a:r>
            <a:r>
              <a:rPr lang="en-US" sz="1200" dirty="0" err="1">
                <a:solidFill>
                  <a:srgbClr val="003C71"/>
                </a:solidFill>
              </a:rPr>
              <a:t>ar</a:t>
            </a:r>
            <a:r>
              <a:rPr lang="en-US" sz="1200" dirty="0">
                <a:solidFill>
                  <a:srgbClr val="003C71"/>
                </a:solidFill>
              </a:rPr>
              <a:t>) </a:t>
            </a:r>
            <a:r>
              <a:rPr lang="en-US" sz="1200" dirty="0">
                <a:solidFill>
                  <a:srgbClr val="003C71"/>
                </a:solidFill>
              </a:rPr>
              <a:t>{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</a:t>
            </a:r>
            <a:r>
              <a:rPr lang="en-US" sz="1200" dirty="0">
                <a:solidFill>
                  <a:srgbClr val="003C71"/>
                </a:solidFill>
              </a:rPr>
              <a:t>       for </a:t>
            </a:r>
            <a:r>
              <a:rPr lang="en-US" sz="1200" dirty="0">
                <a:solidFill>
                  <a:srgbClr val="003C71"/>
                </a:solidFill>
              </a:rPr>
              <a:t>(auto it : </a:t>
            </a:r>
            <a:r>
              <a:rPr lang="en-US" sz="1200" dirty="0" err="1">
                <a:solidFill>
                  <a:srgbClr val="003C71"/>
                </a:solidFill>
              </a:rPr>
              <a:t>ar</a:t>
            </a:r>
            <a:r>
              <a:rPr lang="en-US" sz="1200" dirty="0">
                <a:solidFill>
                  <a:srgbClr val="003C71"/>
                </a:solidFill>
              </a:rPr>
              <a:t>){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       </a:t>
            </a:r>
            <a:r>
              <a:rPr lang="en-US" sz="1200" dirty="0">
                <a:solidFill>
                  <a:srgbClr val="003C71"/>
                </a:solidFill>
              </a:rPr>
              <a:t> </a:t>
            </a:r>
            <a:r>
              <a:rPr lang="en-US" sz="1200" dirty="0" err="1">
                <a:solidFill>
                  <a:srgbClr val="003C71"/>
                </a:solidFill>
              </a:rPr>
              <a:t>uniques</a:t>
            </a:r>
            <a:r>
              <a:rPr lang="en-US" sz="1200" dirty="0">
                <a:solidFill>
                  <a:srgbClr val="003C71"/>
                </a:solidFill>
              </a:rPr>
              <a:t>[it</a:t>
            </a:r>
            <a:r>
              <a:rPr lang="en-US" sz="1200" dirty="0">
                <a:solidFill>
                  <a:srgbClr val="003C71"/>
                </a:solidFill>
              </a:rPr>
              <a:t>]++;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   }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   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</a:t>
            </a:r>
            <a:r>
              <a:rPr lang="en-US" sz="1200" dirty="0">
                <a:solidFill>
                  <a:srgbClr val="003C71"/>
                </a:solidFill>
              </a:rPr>
              <a:t>   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 result(</a:t>
            </a:r>
            <a:r>
              <a:rPr lang="en-US" sz="1200" dirty="0" err="1">
                <a:solidFill>
                  <a:srgbClr val="003C71"/>
                </a:solidFill>
              </a:rPr>
              <a:t>unordered_map</a:t>
            </a:r>
            <a:r>
              <a:rPr lang="en-US" sz="1200" dirty="0">
                <a:solidFill>
                  <a:srgbClr val="003C71"/>
                </a:solidFill>
              </a:rPr>
              <a:t>&lt;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, 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&gt;&amp; </a:t>
            </a:r>
            <a:r>
              <a:rPr lang="en-US" sz="1200" dirty="0" err="1">
                <a:solidFill>
                  <a:srgbClr val="003C71"/>
                </a:solidFill>
              </a:rPr>
              <a:t>myUniques</a:t>
            </a:r>
            <a:r>
              <a:rPr lang="en-US" sz="1200" dirty="0">
                <a:solidFill>
                  <a:srgbClr val="003C71"/>
                </a:solidFill>
              </a:rPr>
              <a:t>){</a:t>
            </a:r>
            <a:endParaRPr lang="en-US" sz="1200" dirty="0">
              <a:solidFill>
                <a:srgbClr val="003C71"/>
              </a:solidFill>
            </a:endParaRPr>
          </a:p>
          <a:p>
            <a:r>
              <a:rPr lang="en-US" sz="1200" dirty="0">
                <a:solidFill>
                  <a:srgbClr val="003C71"/>
                </a:solidFill>
              </a:rPr>
              <a:t>    </a:t>
            </a:r>
            <a:r>
              <a:rPr lang="en-US" sz="1200" dirty="0">
                <a:solidFill>
                  <a:srgbClr val="003C71"/>
                </a:solidFill>
              </a:rPr>
              <a:t>    return accumulate(</a:t>
            </a:r>
            <a:r>
              <a:rPr lang="en-US" sz="1200" dirty="0" err="1">
                <a:solidFill>
                  <a:srgbClr val="003C71"/>
                </a:solidFill>
              </a:rPr>
              <a:t>MyUniques.begin</a:t>
            </a:r>
            <a:r>
              <a:rPr lang="en-US" sz="1200" dirty="0">
                <a:solidFill>
                  <a:srgbClr val="003C71"/>
                </a:solidFill>
              </a:rPr>
              <a:t>(), </a:t>
            </a:r>
            <a:r>
              <a:rPr lang="en-US" sz="1200" dirty="0" err="1">
                <a:solidFill>
                  <a:srgbClr val="003C71"/>
                </a:solidFill>
              </a:rPr>
              <a:t>MyUniques.end</a:t>
            </a:r>
            <a:r>
              <a:rPr lang="en-US" sz="1200" dirty="0">
                <a:solidFill>
                  <a:srgbClr val="003C71"/>
                </a:solidFill>
              </a:rPr>
              <a:t>(), 0, []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           (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 value,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            </a:t>
            </a:r>
            <a:r>
              <a:rPr lang="en-US" sz="1200" dirty="0" err="1">
                <a:solidFill>
                  <a:srgbClr val="003C71"/>
                </a:solidFill>
              </a:rPr>
              <a:t>unordered_map</a:t>
            </a:r>
            <a:r>
              <a:rPr lang="en-US" sz="1200" dirty="0">
                <a:solidFill>
                  <a:srgbClr val="003C71"/>
                </a:solidFill>
              </a:rPr>
              <a:t>&lt;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, 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&gt;::</a:t>
            </a:r>
            <a:r>
              <a:rPr lang="en-US" sz="1200" dirty="0" err="1">
                <a:solidFill>
                  <a:srgbClr val="003C71"/>
                </a:solidFill>
              </a:rPr>
              <a:t>value_type</a:t>
            </a:r>
            <a:r>
              <a:rPr lang="en-US" sz="1200" dirty="0">
                <a:solidFill>
                  <a:srgbClr val="003C71"/>
                </a:solidFill>
              </a:rPr>
              <a:t> &amp;pair2)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                          { return value + pair2.second</a:t>
            </a:r>
            <a:r>
              <a:rPr lang="en-US" sz="1200" dirty="0">
                <a:solidFill>
                  <a:srgbClr val="003C71"/>
                </a:solidFill>
              </a:rPr>
              <a:t>;});</a:t>
            </a:r>
            <a:endParaRPr lang="en-US" sz="1200" dirty="0">
              <a:solidFill>
                <a:srgbClr val="003C71"/>
              </a:solidFill>
            </a:endParaRPr>
          </a:p>
          <a:p>
            <a:r>
              <a:rPr lang="en-US" sz="1200" dirty="0">
                <a:solidFill>
                  <a:srgbClr val="003C71"/>
                </a:solidFill>
              </a:rPr>
              <a:t>};</a:t>
            </a:r>
          </a:p>
          <a:p>
            <a:endParaRPr lang="en-US" sz="1200" dirty="0">
              <a:solidFill>
                <a:srgbClr val="003C71"/>
              </a:solidFill>
            </a:endParaRPr>
          </a:p>
          <a:p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 main () {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</a:t>
            </a:r>
            <a:r>
              <a:rPr lang="en-US" sz="1200" dirty="0">
                <a:solidFill>
                  <a:srgbClr val="003C71"/>
                </a:solidFill>
              </a:rPr>
              <a:t>   </a:t>
            </a:r>
            <a:r>
              <a:rPr lang="en-US" sz="1200" dirty="0" err="1">
                <a:solidFill>
                  <a:srgbClr val="003C71"/>
                </a:solidFill>
              </a:rPr>
              <a:t>Obj</a:t>
            </a:r>
            <a:r>
              <a:rPr lang="en-US" sz="1200" dirty="0">
                <a:solidFill>
                  <a:srgbClr val="003C71"/>
                </a:solidFill>
              </a:rPr>
              <a:t> </a:t>
            </a:r>
            <a:r>
              <a:rPr lang="en-US" sz="1200" dirty="0" err="1">
                <a:solidFill>
                  <a:srgbClr val="003C71"/>
                </a:solidFill>
              </a:rPr>
              <a:t>obj</a:t>
            </a:r>
            <a:r>
              <a:rPr lang="en-US" sz="1200" dirty="0">
                <a:solidFill>
                  <a:srgbClr val="003C71"/>
                </a:solidFill>
              </a:rPr>
              <a:t>{1,2,3,4,4,5,6,7,6};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</a:t>
            </a:r>
            <a:r>
              <a:rPr lang="en-US" sz="1200" dirty="0">
                <a:solidFill>
                  <a:srgbClr val="003C71"/>
                </a:solidFill>
              </a:rPr>
              <a:t>   </a:t>
            </a:r>
            <a:r>
              <a:rPr lang="en-US" sz="1200" dirty="0" err="1">
                <a:solidFill>
                  <a:srgbClr val="003C71"/>
                </a:solidFill>
              </a:rPr>
              <a:t>obj.run</a:t>
            </a:r>
            <a:r>
              <a:rPr lang="en-US" sz="1200" dirty="0">
                <a:solidFill>
                  <a:srgbClr val="003C71"/>
                </a:solidFill>
              </a:rPr>
              <a:t>();</a:t>
            </a:r>
            <a:br>
              <a:rPr lang="en-US" sz="1200" dirty="0">
                <a:solidFill>
                  <a:srgbClr val="003C71"/>
                </a:solidFill>
              </a:rPr>
            </a:br>
            <a:r>
              <a:rPr lang="en-US" sz="1200" dirty="0">
                <a:solidFill>
                  <a:srgbClr val="003C71"/>
                </a:solidFill>
              </a:rPr>
              <a:t>    </a:t>
            </a:r>
            <a:r>
              <a:rPr lang="en-US" sz="1200" dirty="0">
                <a:solidFill>
                  <a:srgbClr val="003C71"/>
                </a:solidFill>
              </a:rPr>
              <a:t> </a:t>
            </a:r>
            <a:r>
              <a:rPr lang="en-US" sz="1200" dirty="0" err="1">
                <a:solidFill>
                  <a:srgbClr val="003C71"/>
                </a:solidFill>
              </a:rPr>
              <a:t>for_each</a:t>
            </a:r>
            <a:r>
              <a:rPr lang="en-US" sz="1200" dirty="0">
                <a:solidFill>
                  <a:srgbClr val="003C71"/>
                </a:solidFill>
              </a:rPr>
              <a:t>(</a:t>
            </a:r>
            <a:r>
              <a:rPr lang="en-US" sz="1200" dirty="0" err="1">
                <a:solidFill>
                  <a:srgbClr val="003C71"/>
                </a:solidFill>
              </a:rPr>
              <a:t>uniques.begin</a:t>
            </a:r>
            <a:r>
              <a:rPr lang="en-US" sz="1200" dirty="0">
                <a:solidFill>
                  <a:srgbClr val="003C71"/>
                </a:solidFill>
              </a:rPr>
              <a:t>(), </a:t>
            </a:r>
            <a:r>
              <a:rPr lang="en-US" sz="1200" dirty="0" err="1">
                <a:solidFill>
                  <a:srgbClr val="003C71"/>
                </a:solidFill>
              </a:rPr>
              <a:t>uniques.end</a:t>
            </a:r>
            <a:r>
              <a:rPr lang="en-US" sz="1200" dirty="0">
                <a:solidFill>
                  <a:srgbClr val="003C71"/>
                </a:solidFill>
              </a:rPr>
              <a:t>(), []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                 (</a:t>
            </a:r>
            <a:r>
              <a:rPr lang="en-US" sz="1200" dirty="0" err="1">
                <a:solidFill>
                  <a:srgbClr val="003C71"/>
                </a:solidFill>
              </a:rPr>
              <a:t>std</a:t>
            </a:r>
            <a:r>
              <a:rPr lang="en-US" sz="1200" dirty="0">
                <a:solidFill>
                  <a:srgbClr val="003C71"/>
                </a:solidFill>
              </a:rPr>
              <a:t>::</a:t>
            </a:r>
            <a:r>
              <a:rPr lang="en-US" sz="1200" dirty="0" err="1">
                <a:solidFill>
                  <a:srgbClr val="003C71"/>
                </a:solidFill>
              </a:rPr>
              <a:t>unordered_map</a:t>
            </a:r>
            <a:r>
              <a:rPr lang="en-US" sz="1200" dirty="0">
                <a:solidFill>
                  <a:srgbClr val="003C71"/>
                </a:solidFill>
              </a:rPr>
              <a:t>&lt;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, 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&gt;::</a:t>
            </a:r>
            <a:r>
              <a:rPr lang="en-US" sz="1200" dirty="0" err="1">
                <a:solidFill>
                  <a:srgbClr val="003C71"/>
                </a:solidFill>
              </a:rPr>
              <a:t>value_type</a:t>
            </a:r>
            <a:r>
              <a:rPr lang="en-US" sz="1200" dirty="0">
                <a:solidFill>
                  <a:srgbClr val="003C71"/>
                </a:solidFill>
              </a:rPr>
              <a:t> &amp;pair)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                  { </a:t>
            </a:r>
            <a:r>
              <a:rPr lang="en-US" sz="1200" dirty="0" err="1">
                <a:solidFill>
                  <a:srgbClr val="003C71"/>
                </a:solidFill>
              </a:rPr>
              <a:t>pair.second</a:t>
            </a:r>
            <a:r>
              <a:rPr lang="en-US" sz="1200" dirty="0">
                <a:solidFill>
                  <a:srgbClr val="003C71"/>
                </a:solidFill>
              </a:rPr>
              <a:t> = </a:t>
            </a:r>
            <a:r>
              <a:rPr lang="en-US" sz="1200" dirty="0" err="1">
                <a:solidFill>
                  <a:srgbClr val="003C71"/>
                </a:solidFill>
              </a:rPr>
              <a:t>pair.second</a:t>
            </a:r>
            <a:r>
              <a:rPr lang="en-US" sz="1200" dirty="0">
                <a:solidFill>
                  <a:srgbClr val="003C71"/>
                </a:solidFill>
              </a:rPr>
              <a:t>/2; </a:t>
            </a:r>
            <a:r>
              <a:rPr lang="en-US" sz="1200" dirty="0">
                <a:solidFill>
                  <a:srgbClr val="003C71"/>
                </a:solidFill>
              </a:rPr>
              <a:t>});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</a:t>
            </a:r>
            <a:r>
              <a:rPr lang="en-US" sz="1200" dirty="0">
                <a:solidFill>
                  <a:srgbClr val="003C71"/>
                </a:solidFill>
              </a:rPr>
              <a:t>    </a:t>
            </a:r>
            <a:r>
              <a:rPr lang="en-US" sz="1200" dirty="0" err="1">
                <a:solidFill>
                  <a:srgbClr val="003C71"/>
                </a:solidFill>
              </a:rPr>
              <a:t>cout</a:t>
            </a:r>
            <a:r>
              <a:rPr lang="en-US" sz="1200" dirty="0">
                <a:solidFill>
                  <a:srgbClr val="003C71"/>
                </a:solidFill>
              </a:rPr>
              <a:t> &lt;&lt; </a:t>
            </a:r>
            <a:r>
              <a:rPr lang="en-US" sz="1200" dirty="0" err="1">
                <a:solidFill>
                  <a:srgbClr val="003C71"/>
                </a:solidFill>
              </a:rPr>
              <a:t>obj.result</a:t>
            </a:r>
            <a:r>
              <a:rPr lang="en-US" sz="1200" dirty="0">
                <a:solidFill>
                  <a:srgbClr val="003C71"/>
                </a:solidFill>
              </a:rPr>
              <a:t>(</a:t>
            </a:r>
            <a:r>
              <a:rPr lang="en-US" sz="1200" dirty="0" err="1">
                <a:solidFill>
                  <a:srgbClr val="003C71"/>
                </a:solidFill>
              </a:rPr>
              <a:t>uniques</a:t>
            </a:r>
            <a:r>
              <a:rPr lang="en-US" sz="1200" dirty="0">
                <a:solidFill>
                  <a:srgbClr val="003C71"/>
                </a:solidFill>
              </a:rPr>
              <a:t>) &lt;&lt; ‘\n’;</a:t>
            </a:r>
          </a:p>
          <a:p>
            <a:r>
              <a:rPr lang="en-US" sz="1200" dirty="0">
                <a:solidFill>
                  <a:srgbClr val="003C71"/>
                </a:solidFill>
              </a:rPr>
              <a:t>}</a:t>
            </a:r>
            <a:endParaRPr lang="en-US" sz="1200" dirty="0">
              <a:solidFill>
                <a:srgbClr val="003C7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2167" y="975994"/>
            <a:ext cx="5509845" cy="5191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r>
              <a:rPr lang="en-US" sz="1333" dirty="0">
                <a:solidFill>
                  <a:srgbClr val="003C71"/>
                </a:solidFill>
              </a:rPr>
              <a:t>Namespace </a:t>
            </a:r>
            <a:r>
              <a:rPr lang="en-US" sz="1333" dirty="0" err="1">
                <a:solidFill>
                  <a:srgbClr val="003C71"/>
                </a:solidFill>
              </a:rPr>
              <a:t>xtor</a:t>
            </a:r>
            <a:r>
              <a:rPr lang="en-US" sz="1333" dirty="0">
                <a:solidFill>
                  <a:srgbClr val="003C71"/>
                </a:solidFill>
              </a:rPr>
              <a:t> { </a:t>
            </a:r>
          </a:p>
          <a:p>
            <a:r>
              <a:rPr lang="en-US" sz="1200" dirty="0" err="1">
                <a:solidFill>
                  <a:srgbClr val="003C71"/>
                </a:solidFill>
              </a:rPr>
              <a:t>unordered_map</a:t>
            </a:r>
            <a:r>
              <a:rPr lang="en-US" sz="1200" dirty="0">
                <a:solidFill>
                  <a:srgbClr val="003C71"/>
                </a:solidFill>
              </a:rPr>
              <a:t>&lt;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, 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&gt; </a:t>
            </a:r>
            <a:r>
              <a:rPr lang="en-US" sz="1200" dirty="0" err="1">
                <a:solidFill>
                  <a:srgbClr val="003C71"/>
                </a:solidFill>
              </a:rPr>
              <a:t>G</a:t>
            </a:r>
            <a:r>
              <a:rPr lang="en-US" sz="1200" dirty="0" err="1">
                <a:solidFill>
                  <a:srgbClr val="003C71"/>
                </a:solidFill>
              </a:rPr>
              <a:t>enerateUniquesCounter</a:t>
            </a:r>
            <a:r>
              <a:rPr lang="en-US" sz="1200" dirty="0">
                <a:solidFill>
                  <a:srgbClr val="003C71"/>
                </a:solidFill>
              </a:rPr>
              <a:t>(vector&lt;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&gt; </a:t>
            </a:r>
            <a:r>
              <a:rPr lang="en-US" sz="1200" dirty="0" err="1">
                <a:solidFill>
                  <a:srgbClr val="003C71"/>
                </a:solidFill>
              </a:rPr>
              <a:t>ar</a:t>
            </a:r>
            <a:r>
              <a:rPr lang="en-US" sz="1200" dirty="0">
                <a:solidFill>
                  <a:srgbClr val="003C71"/>
                </a:solidFill>
              </a:rPr>
              <a:t>) {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   </a:t>
            </a:r>
            <a:r>
              <a:rPr lang="en-US" sz="1200" dirty="0" err="1">
                <a:solidFill>
                  <a:srgbClr val="003C71"/>
                </a:solidFill>
              </a:rPr>
              <a:t>std</a:t>
            </a:r>
            <a:r>
              <a:rPr lang="en-US" sz="1200" dirty="0">
                <a:solidFill>
                  <a:srgbClr val="003C71"/>
                </a:solidFill>
              </a:rPr>
              <a:t>::</a:t>
            </a:r>
            <a:r>
              <a:rPr lang="en-US" sz="1200" dirty="0" err="1">
                <a:solidFill>
                  <a:srgbClr val="003C71"/>
                </a:solidFill>
              </a:rPr>
              <a:t>unordered_map</a:t>
            </a:r>
            <a:r>
              <a:rPr lang="en-US" sz="1200" dirty="0">
                <a:solidFill>
                  <a:srgbClr val="003C71"/>
                </a:solidFill>
              </a:rPr>
              <a:t>&lt;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, 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&gt; </a:t>
            </a:r>
            <a:r>
              <a:rPr lang="en-US" sz="1200" dirty="0" err="1">
                <a:solidFill>
                  <a:srgbClr val="003C71"/>
                </a:solidFill>
              </a:rPr>
              <a:t>uniques</a:t>
            </a:r>
            <a:r>
              <a:rPr lang="en-US" sz="1200" dirty="0">
                <a:solidFill>
                  <a:srgbClr val="003C71"/>
                </a:solidFill>
              </a:rPr>
              <a:t>;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   for (auto it : </a:t>
            </a:r>
            <a:r>
              <a:rPr lang="en-US" sz="1200" dirty="0" err="1">
                <a:solidFill>
                  <a:srgbClr val="003C71"/>
                </a:solidFill>
              </a:rPr>
              <a:t>ar</a:t>
            </a:r>
            <a:r>
              <a:rPr lang="en-US" sz="1200" dirty="0">
                <a:solidFill>
                  <a:srgbClr val="003C71"/>
                </a:solidFill>
              </a:rPr>
              <a:t>){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       </a:t>
            </a:r>
            <a:r>
              <a:rPr lang="en-US" sz="1200" dirty="0" err="1">
                <a:solidFill>
                  <a:srgbClr val="003C71"/>
                </a:solidFill>
              </a:rPr>
              <a:t>uniques</a:t>
            </a:r>
            <a:r>
              <a:rPr lang="en-US" sz="1200" dirty="0">
                <a:solidFill>
                  <a:srgbClr val="003C71"/>
                </a:solidFill>
              </a:rPr>
              <a:t>[it]++;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   </a:t>
            </a:r>
            <a:r>
              <a:rPr lang="en-US" sz="1200" dirty="0">
                <a:solidFill>
                  <a:srgbClr val="003C71"/>
                </a:solidFill>
              </a:rPr>
              <a:t>}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</a:t>
            </a:r>
            <a:r>
              <a:rPr lang="en-US" sz="1200" dirty="0">
                <a:solidFill>
                  <a:srgbClr val="003C71"/>
                </a:solidFill>
              </a:rPr>
              <a:t>   return </a:t>
            </a:r>
            <a:r>
              <a:rPr lang="en-US" sz="1200" dirty="0" err="1">
                <a:solidFill>
                  <a:srgbClr val="003C71"/>
                </a:solidFill>
              </a:rPr>
              <a:t>uniques</a:t>
            </a:r>
            <a:r>
              <a:rPr lang="en-US" sz="1200" dirty="0">
                <a:solidFill>
                  <a:srgbClr val="003C71"/>
                </a:solidFill>
              </a:rPr>
              <a:t>;</a:t>
            </a:r>
          </a:p>
          <a:p>
            <a:r>
              <a:rPr lang="en-US" sz="1200" dirty="0">
                <a:solidFill>
                  <a:srgbClr val="003C71"/>
                </a:solidFill>
              </a:rPr>
              <a:t>}</a:t>
            </a:r>
          </a:p>
          <a:p>
            <a:endParaRPr lang="en-US" sz="1200" dirty="0">
              <a:solidFill>
                <a:srgbClr val="003C71"/>
              </a:solidFill>
            </a:endParaRPr>
          </a:p>
          <a:p>
            <a:r>
              <a:rPr lang="en-US" sz="1200" dirty="0">
                <a:solidFill>
                  <a:srgbClr val="003C71"/>
                </a:solidFill>
              </a:rPr>
              <a:t>v</a:t>
            </a:r>
            <a:r>
              <a:rPr lang="en-US" sz="1200" dirty="0">
                <a:solidFill>
                  <a:srgbClr val="003C71"/>
                </a:solidFill>
              </a:rPr>
              <a:t>oid </a:t>
            </a:r>
            <a:r>
              <a:rPr lang="en-US" sz="1200" dirty="0" err="1">
                <a:solidFill>
                  <a:srgbClr val="003C71"/>
                </a:solidFill>
              </a:rPr>
              <a:t>TransformIntoPairsCounter</a:t>
            </a:r>
            <a:r>
              <a:rPr lang="en-US" sz="1200" dirty="0">
                <a:solidFill>
                  <a:srgbClr val="003C71"/>
                </a:solidFill>
              </a:rPr>
              <a:t>(</a:t>
            </a:r>
            <a:r>
              <a:rPr lang="en-US" sz="1200" dirty="0" err="1">
                <a:solidFill>
                  <a:srgbClr val="003C71"/>
                </a:solidFill>
              </a:rPr>
              <a:t>unordered_map</a:t>
            </a:r>
            <a:r>
              <a:rPr lang="en-US" sz="1200" dirty="0">
                <a:solidFill>
                  <a:srgbClr val="003C71"/>
                </a:solidFill>
              </a:rPr>
              <a:t>&lt;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, 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&gt;&amp; </a:t>
            </a:r>
            <a:r>
              <a:rPr lang="en-US" sz="1200" dirty="0" err="1">
                <a:solidFill>
                  <a:srgbClr val="003C71"/>
                </a:solidFill>
              </a:rPr>
              <a:t>uniques</a:t>
            </a:r>
            <a:r>
              <a:rPr lang="en-US" sz="1200" dirty="0">
                <a:solidFill>
                  <a:srgbClr val="003C71"/>
                </a:solidFill>
              </a:rPr>
              <a:t>) {</a:t>
            </a:r>
            <a:endParaRPr lang="en-US" sz="1200" dirty="0">
              <a:solidFill>
                <a:srgbClr val="003C71"/>
              </a:solidFill>
            </a:endParaRPr>
          </a:p>
          <a:p>
            <a:r>
              <a:rPr lang="en-US" sz="1200" dirty="0">
                <a:solidFill>
                  <a:srgbClr val="003C71"/>
                </a:solidFill>
              </a:rPr>
              <a:t>    </a:t>
            </a:r>
            <a:r>
              <a:rPr lang="en-US" sz="1200" dirty="0" err="1">
                <a:solidFill>
                  <a:srgbClr val="003C71"/>
                </a:solidFill>
              </a:rPr>
              <a:t>for_each</a:t>
            </a:r>
            <a:r>
              <a:rPr lang="en-US" sz="1200" dirty="0">
                <a:solidFill>
                  <a:srgbClr val="003C71"/>
                </a:solidFill>
              </a:rPr>
              <a:t>(</a:t>
            </a:r>
            <a:r>
              <a:rPr lang="en-US" sz="1200" dirty="0" err="1">
                <a:solidFill>
                  <a:srgbClr val="003C71"/>
                </a:solidFill>
              </a:rPr>
              <a:t>uniques.begin</a:t>
            </a:r>
            <a:r>
              <a:rPr lang="en-US" sz="1200" dirty="0">
                <a:solidFill>
                  <a:srgbClr val="003C71"/>
                </a:solidFill>
              </a:rPr>
              <a:t>(), </a:t>
            </a:r>
            <a:r>
              <a:rPr lang="en-US" sz="1200" dirty="0" err="1">
                <a:solidFill>
                  <a:srgbClr val="003C71"/>
                </a:solidFill>
              </a:rPr>
              <a:t>uniques.end</a:t>
            </a:r>
            <a:r>
              <a:rPr lang="en-US" sz="1200" dirty="0">
                <a:solidFill>
                  <a:srgbClr val="003C71"/>
                </a:solidFill>
              </a:rPr>
              <a:t>(), []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                 </a:t>
            </a:r>
            <a:r>
              <a:rPr lang="en-US" sz="1200" dirty="0">
                <a:solidFill>
                  <a:srgbClr val="003C71"/>
                </a:solidFill>
              </a:rPr>
              <a:t>(</a:t>
            </a:r>
            <a:r>
              <a:rPr lang="en-US" sz="1200" dirty="0" err="1">
                <a:solidFill>
                  <a:srgbClr val="003C71"/>
                </a:solidFill>
              </a:rPr>
              <a:t>unordered_map</a:t>
            </a:r>
            <a:r>
              <a:rPr lang="en-US" sz="1200" dirty="0">
                <a:solidFill>
                  <a:srgbClr val="003C71"/>
                </a:solidFill>
              </a:rPr>
              <a:t>&lt;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, 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&gt;::</a:t>
            </a:r>
            <a:r>
              <a:rPr lang="en-US" sz="1200" dirty="0" err="1">
                <a:solidFill>
                  <a:srgbClr val="003C71"/>
                </a:solidFill>
              </a:rPr>
              <a:t>value_type</a:t>
            </a:r>
            <a:r>
              <a:rPr lang="en-US" sz="1200" dirty="0">
                <a:solidFill>
                  <a:srgbClr val="003C71"/>
                </a:solidFill>
              </a:rPr>
              <a:t> &amp;pair)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                  { </a:t>
            </a:r>
            <a:r>
              <a:rPr lang="en-US" sz="1200" dirty="0" err="1">
                <a:solidFill>
                  <a:srgbClr val="003C71"/>
                </a:solidFill>
              </a:rPr>
              <a:t>pair.second</a:t>
            </a:r>
            <a:r>
              <a:rPr lang="en-US" sz="1200" dirty="0">
                <a:solidFill>
                  <a:srgbClr val="003C71"/>
                </a:solidFill>
              </a:rPr>
              <a:t> = </a:t>
            </a:r>
            <a:r>
              <a:rPr lang="en-US" sz="1200" dirty="0" err="1">
                <a:solidFill>
                  <a:srgbClr val="003C71"/>
                </a:solidFill>
              </a:rPr>
              <a:t>pair.second</a:t>
            </a:r>
            <a:r>
              <a:rPr lang="en-US" sz="1200" dirty="0">
                <a:solidFill>
                  <a:srgbClr val="003C71"/>
                </a:solidFill>
              </a:rPr>
              <a:t>/2; </a:t>
            </a:r>
            <a:r>
              <a:rPr lang="en-US" sz="1200" dirty="0">
                <a:solidFill>
                  <a:srgbClr val="003C71"/>
                </a:solidFill>
              </a:rPr>
              <a:t>});</a:t>
            </a:r>
          </a:p>
          <a:p>
            <a:r>
              <a:rPr lang="en-US" sz="1200" dirty="0">
                <a:solidFill>
                  <a:srgbClr val="003C71"/>
                </a:solidFill>
              </a:rPr>
              <a:t>}}</a:t>
            </a:r>
            <a:endParaRPr lang="en-US" sz="1200" dirty="0">
              <a:solidFill>
                <a:srgbClr val="003C71"/>
              </a:solidFill>
            </a:endParaRPr>
          </a:p>
          <a:p>
            <a:r>
              <a:rPr lang="en-US" sz="1200" dirty="0">
                <a:solidFill>
                  <a:srgbClr val="003C71"/>
                </a:solidFill>
              </a:rPr>
              <a:t> </a:t>
            </a:r>
            <a:endParaRPr lang="en-US" sz="1200" dirty="0">
              <a:solidFill>
                <a:srgbClr val="003C71"/>
              </a:solidFill>
            </a:endParaRPr>
          </a:p>
          <a:p>
            <a:r>
              <a:rPr lang="en-US" sz="1200" dirty="0" err="1">
                <a:solidFill>
                  <a:srgbClr val="003C71"/>
                </a:solidFill>
              </a:rPr>
              <a:t>TransformIntoPairsCounter</a:t>
            </a:r>
            <a:r>
              <a:rPr lang="en-US" sz="1200" dirty="0">
                <a:solidFill>
                  <a:srgbClr val="003C71"/>
                </a:solidFill>
              </a:rPr>
              <a:t>(</a:t>
            </a:r>
            <a:r>
              <a:rPr lang="en-US" sz="1200" dirty="0" err="1">
                <a:solidFill>
                  <a:srgbClr val="003C71"/>
                </a:solidFill>
              </a:rPr>
              <a:t>unordered_map</a:t>
            </a:r>
            <a:r>
              <a:rPr lang="en-US" sz="1200" dirty="0">
                <a:solidFill>
                  <a:srgbClr val="003C71"/>
                </a:solidFill>
              </a:rPr>
              <a:t>&lt;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, 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&gt;&amp; </a:t>
            </a:r>
            <a:r>
              <a:rPr lang="en-US" sz="1200" dirty="0" err="1">
                <a:solidFill>
                  <a:srgbClr val="003C71"/>
                </a:solidFill>
              </a:rPr>
              <a:t>uniques</a:t>
            </a:r>
            <a:r>
              <a:rPr lang="en-US" sz="1200" dirty="0">
                <a:solidFill>
                  <a:srgbClr val="003C71"/>
                </a:solidFill>
              </a:rPr>
              <a:t>) {</a:t>
            </a:r>
            <a:endParaRPr lang="en-US" sz="1200" dirty="0">
              <a:solidFill>
                <a:srgbClr val="003C71"/>
              </a:solidFill>
            </a:endParaRPr>
          </a:p>
          <a:p>
            <a:r>
              <a:rPr lang="en-US" sz="1200" dirty="0">
                <a:solidFill>
                  <a:srgbClr val="003C71"/>
                </a:solidFill>
              </a:rPr>
              <a:t>    return </a:t>
            </a:r>
            <a:r>
              <a:rPr lang="en-US" sz="1200" dirty="0" err="1">
                <a:solidFill>
                  <a:srgbClr val="003C71"/>
                </a:solidFill>
              </a:rPr>
              <a:t>std</a:t>
            </a:r>
            <a:r>
              <a:rPr lang="en-US" sz="1200" dirty="0">
                <a:solidFill>
                  <a:srgbClr val="003C71"/>
                </a:solidFill>
              </a:rPr>
              <a:t>::accumulate(</a:t>
            </a:r>
            <a:r>
              <a:rPr lang="en-US" sz="1200" dirty="0" err="1">
                <a:solidFill>
                  <a:srgbClr val="003C71"/>
                </a:solidFill>
              </a:rPr>
              <a:t>uniques.begin</a:t>
            </a:r>
            <a:r>
              <a:rPr lang="en-US" sz="1200" dirty="0">
                <a:solidFill>
                  <a:srgbClr val="003C71"/>
                </a:solidFill>
              </a:rPr>
              <a:t>(), </a:t>
            </a:r>
            <a:r>
              <a:rPr lang="en-US" sz="1200" dirty="0" err="1">
                <a:solidFill>
                  <a:srgbClr val="003C71"/>
                </a:solidFill>
              </a:rPr>
              <a:t>uniques.end</a:t>
            </a:r>
            <a:r>
              <a:rPr lang="en-US" sz="1200" dirty="0">
                <a:solidFill>
                  <a:srgbClr val="003C71"/>
                </a:solidFill>
              </a:rPr>
              <a:t>(), 0, []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           (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 value,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            </a:t>
            </a:r>
            <a:r>
              <a:rPr lang="en-US" sz="1200" dirty="0" err="1">
                <a:solidFill>
                  <a:srgbClr val="003C71"/>
                </a:solidFill>
              </a:rPr>
              <a:t>std</a:t>
            </a:r>
            <a:r>
              <a:rPr lang="en-US" sz="1200" dirty="0">
                <a:solidFill>
                  <a:srgbClr val="003C71"/>
                </a:solidFill>
              </a:rPr>
              <a:t>::</a:t>
            </a:r>
            <a:r>
              <a:rPr lang="en-US" sz="1200" dirty="0" err="1">
                <a:solidFill>
                  <a:srgbClr val="003C71"/>
                </a:solidFill>
              </a:rPr>
              <a:t>unordered_map</a:t>
            </a:r>
            <a:r>
              <a:rPr lang="en-US" sz="1200" dirty="0">
                <a:solidFill>
                  <a:srgbClr val="003C71"/>
                </a:solidFill>
              </a:rPr>
              <a:t>&lt;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, </a:t>
            </a:r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&gt;::</a:t>
            </a:r>
            <a:r>
              <a:rPr lang="en-US" sz="1200" dirty="0" err="1">
                <a:solidFill>
                  <a:srgbClr val="003C71"/>
                </a:solidFill>
              </a:rPr>
              <a:t>value_type</a:t>
            </a:r>
            <a:r>
              <a:rPr lang="en-US" sz="1200" dirty="0">
                <a:solidFill>
                  <a:srgbClr val="003C71"/>
                </a:solidFill>
              </a:rPr>
              <a:t> &amp;pair2)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                          { return value + pair2.second</a:t>
            </a:r>
            <a:r>
              <a:rPr lang="en-US" sz="1200" dirty="0">
                <a:solidFill>
                  <a:srgbClr val="003C71"/>
                </a:solidFill>
              </a:rPr>
              <a:t>;});</a:t>
            </a:r>
            <a:endParaRPr lang="en-US" sz="1200" dirty="0">
              <a:solidFill>
                <a:srgbClr val="003C71"/>
              </a:solidFill>
            </a:endParaRPr>
          </a:p>
          <a:p>
            <a:r>
              <a:rPr lang="en-US" sz="1200" dirty="0">
                <a:solidFill>
                  <a:srgbClr val="003C71"/>
                </a:solidFill>
              </a:rPr>
              <a:t>}</a:t>
            </a:r>
          </a:p>
          <a:p>
            <a:r>
              <a:rPr lang="en-US" sz="1200" dirty="0">
                <a:solidFill>
                  <a:srgbClr val="003C71"/>
                </a:solidFill>
              </a:rPr>
              <a:t>};</a:t>
            </a:r>
          </a:p>
          <a:p>
            <a:endParaRPr lang="en-US" sz="1200" dirty="0">
              <a:solidFill>
                <a:srgbClr val="003C71"/>
              </a:solidFill>
            </a:endParaRPr>
          </a:p>
          <a:p>
            <a:r>
              <a:rPr lang="en-US" sz="1200" dirty="0" err="1">
                <a:solidFill>
                  <a:srgbClr val="003C71"/>
                </a:solidFill>
              </a:rPr>
              <a:t>Int</a:t>
            </a:r>
            <a:r>
              <a:rPr lang="en-US" sz="1200" dirty="0">
                <a:solidFill>
                  <a:srgbClr val="003C71"/>
                </a:solidFill>
              </a:rPr>
              <a:t> main () {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</a:t>
            </a:r>
            <a:r>
              <a:rPr lang="en-US" sz="1200" dirty="0">
                <a:solidFill>
                  <a:srgbClr val="003C71"/>
                </a:solidFill>
              </a:rPr>
              <a:t>   auto </a:t>
            </a:r>
            <a:r>
              <a:rPr lang="en-US" sz="1200" dirty="0" err="1">
                <a:solidFill>
                  <a:srgbClr val="003C71"/>
                </a:solidFill>
              </a:rPr>
              <a:t>uniquesCnt</a:t>
            </a:r>
            <a:r>
              <a:rPr lang="en-US" sz="1200" dirty="0">
                <a:solidFill>
                  <a:srgbClr val="003C71"/>
                </a:solidFill>
              </a:rPr>
              <a:t> = </a:t>
            </a:r>
            <a:r>
              <a:rPr lang="en-US" sz="1200" dirty="0" err="1">
                <a:solidFill>
                  <a:srgbClr val="003C71"/>
                </a:solidFill>
              </a:rPr>
              <a:t>xtor</a:t>
            </a:r>
            <a:r>
              <a:rPr lang="en-US" sz="1200" dirty="0">
                <a:solidFill>
                  <a:srgbClr val="003C71"/>
                </a:solidFill>
              </a:rPr>
              <a:t>::</a:t>
            </a:r>
            <a:r>
              <a:rPr lang="en-US" sz="1200" dirty="0" err="1">
                <a:solidFill>
                  <a:srgbClr val="003C71"/>
                </a:solidFill>
              </a:rPr>
              <a:t>GenerateUniquesCounter</a:t>
            </a:r>
            <a:r>
              <a:rPr lang="en-US" sz="1200" dirty="0">
                <a:solidFill>
                  <a:srgbClr val="003C71"/>
                </a:solidFill>
              </a:rPr>
              <a:t>((1,2,3,4,4,5,6,7,6});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</a:t>
            </a:r>
            <a:r>
              <a:rPr lang="en-US" sz="1200" dirty="0">
                <a:solidFill>
                  <a:srgbClr val="003C71"/>
                </a:solidFill>
              </a:rPr>
              <a:t>   </a:t>
            </a:r>
            <a:r>
              <a:rPr lang="en-US" sz="1200" dirty="0" err="1">
                <a:solidFill>
                  <a:srgbClr val="003C71"/>
                </a:solidFill>
              </a:rPr>
              <a:t>xtor</a:t>
            </a:r>
            <a:r>
              <a:rPr lang="en-US" sz="1200" dirty="0">
                <a:solidFill>
                  <a:srgbClr val="003C71"/>
                </a:solidFill>
              </a:rPr>
              <a:t>::</a:t>
            </a:r>
            <a:r>
              <a:rPr lang="en-US" sz="1200" dirty="0" err="1">
                <a:solidFill>
                  <a:srgbClr val="003C71"/>
                </a:solidFill>
              </a:rPr>
              <a:t>TransformIntoPairsCounter</a:t>
            </a:r>
            <a:r>
              <a:rPr lang="en-US" sz="1200" dirty="0">
                <a:solidFill>
                  <a:srgbClr val="003C71"/>
                </a:solidFill>
              </a:rPr>
              <a:t>(</a:t>
            </a:r>
            <a:r>
              <a:rPr lang="en-US" sz="1200" dirty="0" err="1">
                <a:solidFill>
                  <a:srgbClr val="003C71"/>
                </a:solidFill>
              </a:rPr>
              <a:t>uniquesCnt</a:t>
            </a:r>
            <a:r>
              <a:rPr lang="en-US" sz="1200" dirty="0">
                <a:solidFill>
                  <a:srgbClr val="003C71"/>
                </a:solidFill>
              </a:rPr>
              <a:t>);</a:t>
            </a:r>
          </a:p>
          <a:p>
            <a:r>
              <a:rPr lang="en-US" sz="1200" dirty="0">
                <a:solidFill>
                  <a:srgbClr val="003C71"/>
                </a:solidFill>
              </a:rPr>
              <a:t> </a:t>
            </a:r>
            <a:r>
              <a:rPr lang="en-US" sz="1200" dirty="0">
                <a:solidFill>
                  <a:srgbClr val="003C71"/>
                </a:solidFill>
              </a:rPr>
              <a:t>   </a:t>
            </a:r>
            <a:r>
              <a:rPr lang="en-US" sz="1200" dirty="0" err="1">
                <a:solidFill>
                  <a:srgbClr val="003C71"/>
                </a:solidFill>
              </a:rPr>
              <a:t>cout</a:t>
            </a:r>
            <a:r>
              <a:rPr lang="en-US" sz="1200" dirty="0">
                <a:solidFill>
                  <a:srgbClr val="003C71"/>
                </a:solidFill>
              </a:rPr>
              <a:t> &lt;&lt; </a:t>
            </a:r>
            <a:r>
              <a:rPr lang="en-US" sz="1200" dirty="0" err="1">
                <a:solidFill>
                  <a:srgbClr val="003C71"/>
                </a:solidFill>
              </a:rPr>
              <a:t>xtor</a:t>
            </a:r>
            <a:r>
              <a:rPr lang="en-US" sz="1200" dirty="0">
                <a:solidFill>
                  <a:srgbClr val="003C71"/>
                </a:solidFill>
              </a:rPr>
              <a:t>::</a:t>
            </a:r>
            <a:r>
              <a:rPr lang="en-US" sz="1200" dirty="0" err="1">
                <a:solidFill>
                  <a:srgbClr val="003C71"/>
                </a:solidFill>
              </a:rPr>
              <a:t>CountPairs</a:t>
            </a:r>
            <a:r>
              <a:rPr lang="en-US" sz="1200" dirty="0">
                <a:solidFill>
                  <a:srgbClr val="003C71"/>
                </a:solidFill>
              </a:rPr>
              <a:t>(</a:t>
            </a:r>
            <a:r>
              <a:rPr lang="en-US" sz="1200" dirty="0" err="1">
                <a:solidFill>
                  <a:srgbClr val="003C71"/>
                </a:solidFill>
              </a:rPr>
              <a:t>uniquesCnt</a:t>
            </a:r>
            <a:r>
              <a:rPr lang="en-US" sz="1200" dirty="0">
                <a:solidFill>
                  <a:srgbClr val="003C71"/>
                </a:solidFill>
              </a:rPr>
              <a:t>) &lt;&lt; ‘\n’;</a:t>
            </a:r>
          </a:p>
          <a:p>
            <a:r>
              <a:rPr lang="en-US" sz="1200" dirty="0">
                <a:solidFill>
                  <a:srgbClr val="003C7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989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Don’t </a:t>
            </a:r>
            <a:r>
              <a:rPr lang="en-US" dirty="0" err="1"/>
              <a:t>pessimize</a:t>
            </a:r>
            <a:r>
              <a:rPr lang="en-US" dirty="0"/>
              <a:t> prematurely and </a:t>
            </a:r>
            <a:r>
              <a:rPr lang="en-US" dirty="0" smtClean="0"/>
              <a:t>don’t optimize </a:t>
            </a:r>
            <a:r>
              <a:rPr lang="en-US" dirty="0"/>
              <a:t>prematurely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Optimize prematurely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283" y="2985506"/>
            <a:ext cx="2288116" cy="903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r>
              <a:rPr lang="en-US" sz="1467" dirty="0">
                <a:solidFill>
                  <a:srgbClr val="003C71"/>
                </a:solidFill>
              </a:rPr>
              <a:t>Inline foo();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class A {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     inline void foo1();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};</a:t>
            </a:r>
            <a:endParaRPr lang="en-US" sz="1467" dirty="0">
              <a:solidFill>
                <a:srgbClr val="003C7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9707" y="2273893"/>
            <a:ext cx="3257224" cy="3838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r>
              <a:rPr lang="en-US" sz="1467" dirty="0">
                <a:solidFill>
                  <a:srgbClr val="003C71"/>
                </a:solidFill>
              </a:rPr>
              <a:t>Void </a:t>
            </a:r>
            <a:r>
              <a:rPr lang="en-US" sz="1467" dirty="0" err="1">
                <a:solidFill>
                  <a:srgbClr val="003C71"/>
                </a:solidFill>
              </a:rPr>
              <a:t>doAll</a:t>
            </a:r>
            <a:r>
              <a:rPr lang="en-US" sz="1467" dirty="0">
                <a:solidFill>
                  <a:srgbClr val="003C71"/>
                </a:solidFill>
              </a:rPr>
              <a:t>() {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   </a:t>
            </a:r>
            <a:r>
              <a:rPr lang="en-US" sz="1467" dirty="0" err="1">
                <a:solidFill>
                  <a:srgbClr val="003C71"/>
                </a:solidFill>
              </a:rPr>
              <a:t>int</a:t>
            </a:r>
            <a:r>
              <a:rPr lang="en-US" sz="1467" dirty="0">
                <a:solidFill>
                  <a:srgbClr val="003C71"/>
                </a:solidFill>
              </a:rPr>
              <a:t> a = 0;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   for (…);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   </a:t>
            </a:r>
          </a:p>
          <a:p>
            <a:r>
              <a:rPr lang="en-US" sz="1467" dirty="0">
                <a:solidFill>
                  <a:srgbClr val="003C71"/>
                </a:solidFill>
              </a:rPr>
              <a:t> </a:t>
            </a:r>
            <a:r>
              <a:rPr lang="en-US" sz="1467" dirty="0">
                <a:solidFill>
                  <a:srgbClr val="003C71"/>
                </a:solidFill>
              </a:rPr>
              <a:t>   // crazy algorithm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    for(….)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        for(….)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/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    </a:t>
            </a:r>
            <a:r>
              <a:rPr lang="en-US" sz="1467" dirty="0" err="1">
                <a:solidFill>
                  <a:srgbClr val="003C71"/>
                </a:solidFill>
              </a:rPr>
              <a:t>int</a:t>
            </a:r>
            <a:r>
              <a:rPr lang="en-US" sz="1467" dirty="0">
                <a:solidFill>
                  <a:srgbClr val="003C71"/>
                </a:solidFill>
              </a:rPr>
              <a:t> b = </a:t>
            </a:r>
            <a:r>
              <a:rPr lang="en-US" sz="1467" dirty="0" err="1">
                <a:solidFill>
                  <a:srgbClr val="003C71"/>
                </a:solidFill>
              </a:rPr>
              <a:t>getfoo</a:t>
            </a:r>
            <a:r>
              <a:rPr lang="en-US" sz="1467" dirty="0">
                <a:solidFill>
                  <a:srgbClr val="003C71"/>
                </a:solidFill>
              </a:rPr>
              <a:t>();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    </a:t>
            </a:r>
            <a:r>
              <a:rPr lang="en-US" sz="1467" dirty="0" err="1">
                <a:solidFill>
                  <a:srgbClr val="003C71"/>
                </a:solidFill>
              </a:rPr>
              <a:t>int</a:t>
            </a:r>
            <a:r>
              <a:rPr lang="en-US" sz="1467" dirty="0">
                <a:solidFill>
                  <a:srgbClr val="003C71"/>
                </a:solidFill>
              </a:rPr>
              <a:t> c = a  *b * c;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    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    // crazy logic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    </a:t>
            </a:r>
            <a:r>
              <a:rPr lang="en-US" sz="1467" dirty="0" err="1">
                <a:solidFill>
                  <a:srgbClr val="003C71"/>
                </a:solidFill>
              </a:rPr>
              <a:t>int</a:t>
            </a:r>
            <a:r>
              <a:rPr lang="en-US" sz="1467" dirty="0">
                <a:solidFill>
                  <a:srgbClr val="003C71"/>
                </a:solidFill>
              </a:rPr>
              <a:t> x = a &gt;&gt; 2 + 2 * 5 / 0 &gt;&gt;7;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/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   if (x) {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    return;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    } …</a:t>
            </a:r>
            <a:endParaRPr lang="en-US" sz="1467" dirty="0">
              <a:solidFill>
                <a:srgbClr val="003C7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8602" y="1987150"/>
            <a:ext cx="3458308" cy="90306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67" dirty="0">
                <a:solidFill>
                  <a:srgbClr val="003C71"/>
                </a:solidFill>
              </a:rPr>
              <a:t>Golden 2 Rules for optimizations:</a:t>
            </a:r>
          </a:p>
          <a:p>
            <a:endParaRPr lang="en-US" sz="1467" dirty="0">
              <a:solidFill>
                <a:srgbClr val="003C71"/>
              </a:solidFill>
            </a:endParaRPr>
          </a:p>
          <a:p>
            <a:r>
              <a:rPr lang="en-US" sz="1467" dirty="0">
                <a:solidFill>
                  <a:srgbClr val="003C71"/>
                </a:solidFill>
              </a:rPr>
              <a:t>1.- Don’t</a:t>
            </a:r>
          </a:p>
          <a:p>
            <a:r>
              <a:rPr lang="en-US" sz="1467" dirty="0">
                <a:solidFill>
                  <a:srgbClr val="003C71"/>
                </a:solidFill>
              </a:rPr>
              <a:t>2.- (For experts) Not yet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6899" y="3142519"/>
            <a:ext cx="4417808" cy="3160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r>
              <a:rPr lang="en-US" sz="1467" dirty="0" err="1">
                <a:solidFill>
                  <a:srgbClr val="003C71"/>
                </a:solidFill>
              </a:rPr>
              <a:t>Int</a:t>
            </a:r>
            <a:r>
              <a:rPr lang="en-US" sz="1467" dirty="0">
                <a:solidFill>
                  <a:srgbClr val="003C71"/>
                </a:solidFill>
              </a:rPr>
              <a:t> </a:t>
            </a:r>
            <a:r>
              <a:rPr lang="en-US" sz="1467" dirty="0" err="1">
                <a:solidFill>
                  <a:srgbClr val="003C71"/>
                </a:solidFill>
              </a:rPr>
              <a:t>global_int</a:t>
            </a:r>
            <a:r>
              <a:rPr lang="en-US" sz="1467" dirty="0">
                <a:solidFill>
                  <a:srgbClr val="003C71"/>
                </a:solidFill>
              </a:rPr>
              <a:t> = 0;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 err="1">
                <a:solidFill>
                  <a:srgbClr val="003C71"/>
                </a:solidFill>
              </a:rPr>
              <a:t>int</a:t>
            </a:r>
            <a:r>
              <a:rPr lang="en-US" sz="1467" dirty="0">
                <a:solidFill>
                  <a:srgbClr val="003C71"/>
                </a:solidFill>
              </a:rPr>
              <a:t>* </a:t>
            </a:r>
            <a:r>
              <a:rPr lang="en-US" sz="1467" dirty="0" err="1">
                <a:solidFill>
                  <a:srgbClr val="003C71"/>
                </a:solidFill>
              </a:rPr>
              <a:t>global_ptr</a:t>
            </a:r>
            <a:r>
              <a:rPr lang="en-US" sz="1467" dirty="0">
                <a:solidFill>
                  <a:srgbClr val="003C71"/>
                </a:solidFill>
              </a:rPr>
              <a:t> = something;</a:t>
            </a:r>
          </a:p>
          <a:p>
            <a:r>
              <a:rPr lang="en-US" sz="1467" dirty="0" err="1">
                <a:solidFill>
                  <a:srgbClr val="003C71"/>
                </a:solidFill>
              </a:rPr>
              <a:t>MyType</a:t>
            </a:r>
            <a:r>
              <a:rPr lang="en-US" sz="1467" dirty="0">
                <a:solidFill>
                  <a:srgbClr val="003C71"/>
                </a:solidFill>
              </a:rPr>
              <a:t> </a:t>
            </a:r>
            <a:r>
              <a:rPr lang="en-US" sz="1467" dirty="0" err="1">
                <a:solidFill>
                  <a:srgbClr val="003C71"/>
                </a:solidFill>
              </a:rPr>
              <a:t>global_type</a:t>
            </a:r>
            <a:endParaRPr lang="en-US" sz="1467" dirty="0">
              <a:solidFill>
                <a:srgbClr val="003C71"/>
              </a:solidFill>
            </a:endParaRPr>
          </a:p>
          <a:p>
            <a:endParaRPr lang="en-US" sz="1467" dirty="0">
              <a:solidFill>
                <a:srgbClr val="003C71"/>
              </a:solidFill>
            </a:endParaRPr>
          </a:p>
          <a:p>
            <a:r>
              <a:rPr lang="en-US" sz="1467" dirty="0">
                <a:solidFill>
                  <a:srgbClr val="003C71"/>
                </a:solidFill>
              </a:rPr>
              <a:t>Void Foo(){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    if (</a:t>
            </a:r>
            <a:r>
              <a:rPr lang="en-US" sz="1467" dirty="0" err="1">
                <a:solidFill>
                  <a:srgbClr val="003C71"/>
                </a:solidFill>
              </a:rPr>
              <a:t>global_int</a:t>
            </a:r>
            <a:r>
              <a:rPr lang="en-US" sz="1467" dirty="0">
                <a:solidFill>
                  <a:srgbClr val="003C71"/>
                </a:solidFill>
              </a:rPr>
              <a:t>) run();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    if (</a:t>
            </a:r>
            <a:r>
              <a:rPr lang="en-US" sz="1467" dirty="0" err="1">
                <a:solidFill>
                  <a:srgbClr val="003C71"/>
                </a:solidFill>
              </a:rPr>
              <a:t>global_ptr</a:t>
            </a:r>
            <a:r>
              <a:rPr lang="en-US" sz="1467" dirty="0">
                <a:solidFill>
                  <a:srgbClr val="003C71"/>
                </a:solidFill>
              </a:rPr>
              <a:t>) </a:t>
            </a:r>
            <a:r>
              <a:rPr lang="en-US" sz="1467" dirty="0" err="1">
                <a:solidFill>
                  <a:srgbClr val="003C71"/>
                </a:solidFill>
              </a:rPr>
              <a:t>global_int</a:t>
            </a:r>
            <a:r>
              <a:rPr lang="en-US" sz="1467" dirty="0">
                <a:solidFill>
                  <a:srgbClr val="003C71"/>
                </a:solidFill>
              </a:rPr>
              <a:t> = </a:t>
            </a:r>
            <a:r>
              <a:rPr lang="en-US" sz="1467" dirty="0" err="1">
                <a:solidFill>
                  <a:srgbClr val="003C71"/>
                </a:solidFill>
              </a:rPr>
              <a:t>global_ptr</a:t>
            </a:r>
            <a:r>
              <a:rPr lang="en-US" sz="1467" dirty="0">
                <a:solidFill>
                  <a:srgbClr val="003C71"/>
                </a:solidFill>
              </a:rPr>
              <a:t>();</a:t>
            </a:r>
          </a:p>
          <a:p>
            <a:r>
              <a:rPr lang="en-US" sz="1467" dirty="0">
                <a:solidFill>
                  <a:srgbClr val="003C71"/>
                </a:solidFill>
              </a:rPr>
              <a:t>    </a:t>
            </a:r>
            <a:r>
              <a:rPr lang="en-US" sz="1467" dirty="0" err="1">
                <a:solidFill>
                  <a:srgbClr val="003C71"/>
                </a:solidFill>
              </a:rPr>
              <a:t>global_type.run</a:t>
            </a:r>
            <a:r>
              <a:rPr lang="en-US" sz="1467" dirty="0">
                <a:solidFill>
                  <a:srgbClr val="003C71"/>
                </a:solidFill>
              </a:rPr>
              <a:t>();</a:t>
            </a:r>
          </a:p>
          <a:p>
            <a:r>
              <a:rPr lang="en-US" sz="1467" dirty="0">
                <a:solidFill>
                  <a:srgbClr val="003C71"/>
                </a:solidFill>
              </a:rPr>
              <a:t>    foo1();</a:t>
            </a:r>
          </a:p>
          <a:p>
            <a:r>
              <a:rPr lang="en-US" sz="1467" dirty="0">
                <a:solidFill>
                  <a:srgbClr val="003C71"/>
                </a:solidFill>
              </a:rPr>
              <a:t>}</a:t>
            </a:r>
          </a:p>
          <a:p>
            <a:endParaRPr lang="en-US" sz="1467" dirty="0">
              <a:solidFill>
                <a:srgbClr val="003C71"/>
              </a:solidFill>
            </a:endParaRPr>
          </a:p>
          <a:p>
            <a:r>
              <a:rPr lang="en-US" sz="1467" dirty="0">
                <a:solidFill>
                  <a:srgbClr val="003C71"/>
                </a:solidFill>
              </a:rPr>
              <a:t>Void foo1(){</a:t>
            </a:r>
          </a:p>
          <a:p>
            <a:r>
              <a:rPr lang="en-US" sz="1467" dirty="0">
                <a:solidFill>
                  <a:srgbClr val="003C71"/>
                </a:solidFill>
              </a:rPr>
              <a:t> </a:t>
            </a:r>
            <a:r>
              <a:rPr lang="en-US" sz="1467" dirty="0">
                <a:solidFill>
                  <a:srgbClr val="003C71"/>
                </a:solidFill>
              </a:rPr>
              <a:t>   global_type.run2();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}</a:t>
            </a:r>
            <a:endParaRPr lang="en-US" sz="1467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1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Don’t </a:t>
            </a:r>
            <a:r>
              <a:rPr lang="en-US" dirty="0" err="1"/>
              <a:t>pessimize</a:t>
            </a:r>
            <a:r>
              <a:rPr lang="en-US" dirty="0"/>
              <a:t> prematurely and </a:t>
            </a:r>
            <a:r>
              <a:rPr lang="en-US" dirty="0" smtClean="0"/>
              <a:t>don’t optimize </a:t>
            </a:r>
            <a:r>
              <a:rPr lang="en-US" dirty="0"/>
              <a:t>prematurely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Pessimize</a:t>
            </a:r>
            <a:r>
              <a:rPr lang="en-US" dirty="0" smtClean="0"/>
              <a:t> prematurely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7485" y="2145324"/>
            <a:ext cx="1139255" cy="677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r>
              <a:rPr lang="en-US" sz="1467" dirty="0" err="1">
                <a:solidFill>
                  <a:srgbClr val="003C71"/>
                </a:solidFill>
              </a:rPr>
              <a:t>Int</a:t>
            </a:r>
            <a:r>
              <a:rPr lang="en-US" sz="1467" dirty="0">
                <a:solidFill>
                  <a:srgbClr val="003C71"/>
                </a:solidFill>
              </a:rPr>
              <a:t> a = 0;</a:t>
            </a:r>
          </a:p>
          <a:p>
            <a:r>
              <a:rPr lang="en-US" sz="1467" dirty="0" err="1">
                <a:solidFill>
                  <a:srgbClr val="003C71"/>
                </a:solidFill>
              </a:rPr>
              <a:t>Int</a:t>
            </a:r>
            <a:r>
              <a:rPr lang="en-US" sz="1467" dirty="0">
                <a:solidFill>
                  <a:srgbClr val="003C71"/>
                </a:solidFill>
              </a:rPr>
              <a:t> b = a++;</a:t>
            </a:r>
          </a:p>
          <a:p>
            <a:r>
              <a:rPr lang="en-US" sz="1467" dirty="0" err="1">
                <a:solidFill>
                  <a:srgbClr val="003C71"/>
                </a:solidFill>
              </a:rPr>
              <a:t>Int</a:t>
            </a:r>
            <a:r>
              <a:rPr lang="en-US" sz="1467" dirty="0">
                <a:solidFill>
                  <a:srgbClr val="003C71"/>
                </a:solidFill>
              </a:rPr>
              <a:t> c = ++a;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7483" y="3363321"/>
            <a:ext cx="2288116" cy="2031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r>
              <a:rPr lang="en-US" sz="1467" dirty="0">
                <a:solidFill>
                  <a:srgbClr val="003C71"/>
                </a:solidFill>
              </a:rPr>
              <a:t>Void foo(</a:t>
            </a:r>
            <a:r>
              <a:rPr lang="en-US" sz="1467" dirty="0" err="1">
                <a:solidFill>
                  <a:srgbClr val="003C71"/>
                </a:solidFill>
              </a:rPr>
              <a:t>int</a:t>
            </a:r>
            <a:r>
              <a:rPr lang="en-US" sz="1467" dirty="0">
                <a:solidFill>
                  <a:srgbClr val="003C71"/>
                </a:solidFill>
              </a:rPr>
              <a:t>);</a:t>
            </a:r>
          </a:p>
          <a:p>
            <a:r>
              <a:rPr lang="en-US" sz="1467" dirty="0">
                <a:solidFill>
                  <a:srgbClr val="003C71"/>
                </a:solidFill>
              </a:rPr>
              <a:t>Void foo(</a:t>
            </a:r>
            <a:r>
              <a:rPr lang="en-US" sz="1467" dirty="0" err="1">
                <a:solidFill>
                  <a:srgbClr val="003C71"/>
                </a:solidFill>
              </a:rPr>
              <a:t>int</a:t>
            </a:r>
            <a:r>
              <a:rPr lang="en-US" sz="1467" dirty="0">
                <a:solidFill>
                  <a:srgbClr val="003C71"/>
                </a:solidFill>
              </a:rPr>
              <a:t>&amp;);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void foo(</a:t>
            </a:r>
            <a:r>
              <a:rPr lang="en-US" sz="1467" dirty="0" err="1">
                <a:solidFill>
                  <a:srgbClr val="003C71"/>
                </a:solidFill>
              </a:rPr>
              <a:t>const</a:t>
            </a:r>
            <a:r>
              <a:rPr lang="en-US" sz="1467" dirty="0">
                <a:solidFill>
                  <a:srgbClr val="003C71"/>
                </a:solidFill>
              </a:rPr>
              <a:t> </a:t>
            </a:r>
            <a:r>
              <a:rPr lang="en-US" sz="1467" dirty="0" err="1">
                <a:solidFill>
                  <a:srgbClr val="003C71"/>
                </a:solidFill>
              </a:rPr>
              <a:t>int</a:t>
            </a:r>
            <a:r>
              <a:rPr lang="en-US" sz="1467" dirty="0">
                <a:solidFill>
                  <a:srgbClr val="003C71"/>
                </a:solidFill>
              </a:rPr>
              <a:t>&amp; );</a:t>
            </a:r>
          </a:p>
          <a:p>
            <a:endParaRPr lang="en-US" sz="1467" dirty="0">
              <a:solidFill>
                <a:srgbClr val="003C71"/>
              </a:solidFill>
            </a:endParaRPr>
          </a:p>
          <a:p>
            <a:endParaRPr lang="en-US" sz="1467" dirty="0">
              <a:solidFill>
                <a:srgbClr val="003C71"/>
              </a:solidFill>
            </a:endParaRPr>
          </a:p>
          <a:p>
            <a:r>
              <a:rPr lang="en-US" sz="1467" dirty="0">
                <a:solidFill>
                  <a:srgbClr val="003C71"/>
                </a:solidFill>
              </a:rPr>
              <a:t>Void </a:t>
            </a:r>
            <a:r>
              <a:rPr lang="en-US" sz="1467" dirty="0">
                <a:solidFill>
                  <a:srgbClr val="003C71"/>
                </a:solidFill>
              </a:rPr>
              <a:t>foo(</a:t>
            </a:r>
            <a:r>
              <a:rPr lang="en-US" sz="1467" dirty="0" err="1">
                <a:solidFill>
                  <a:srgbClr val="003C71"/>
                </a:solidFill>
              </a:rPr>
              <a:t>myType</a:t>
            </a:r>
            <a:r>
              <a:rPr lang="en-US" sz="1467" dirty="0">
                <a:solidFill>
                  <a:srgbClr val="003C71"/>
                </a:solidFill>
              </a:rPr>
              <a:t>);</a:t>
            </a:r>
            <a:endParaRPr lang="en-US" sz="1467" dirty="0">
              <a:solidFill>
                <a:srgbClr val="003C71"/>
              </a:solidFill>
            </a:endParaRPr>
          </a:p>
          <a:p>
            <a:r>
              <a:rPr lang="en-US" sz="1467" dirty="0">
                <a:solidFill>
                  <a:srgbClr val="003C71"/>
                </a:solidFill>
              </a:rPr>
              <a:t>Void </a:t>
            </a:r>
            <a:r>
              <a:rPr lang="en-US" sz="1467" dirty="0">
                <a:solidFill>
                  <a:srgbClr val="003C71"/>
                </a:solidFill>
              </a:rPr>
              <a:t>foo(</a:t>
            </a:r>
            <a:r>
              <a:rPr lang="en-US" sz="1467" dirty="0" err="1">
                <a:solidFill>
                  <a:srgbClr val="003C71"/>
                </a:solidFill>
              </a:rPr>
              <a:t>myType</a:t>
            </a:r>
            <a:r>
              <a:rPr lang="en-US" sz="1467" dirty="0">
                <a:solidFill>
                  <a:srgbClr val="003C71"/>
                </a:solidFill>
              </a:rPr>
              <a:t>&amp;);</a:t>
            </a:r>
            <a:r>
              <a:rPr lang="en-US" sz="1467" dirty="0">
                <a:solidFill>
                  <a:srgbClr val="003C71"/>
                </a:solidFill>
              </a:rPr>
              <a:t/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void foo(</a:t>
            </a:r>
            <a:r>
              <a:rPr lang="en-US" sz="1467" dirty="0" err="1">
                <a:solidFill>
                  <a:srgbClr val="003C71"/>
                </a:solidFill>
              </a:rPr>
              <a:t>const</a:t>
            </a:r>
            <a:r>
              <a:rPr lang="en-US" sz="1467" dirty="0">
                <a:solidFill>
                  <a:srgbClr val="003C71"/>
                </a:solidFill>
              </a:rPr>
              <a:t> </a:t>
            </a:r>
            <a:r>
              <a:rPr lang="en-US" sz="1467" dirty="0" err="1">
                <a:solidFill>
                  <a:srgbClr val="003C71"/>
                </a:solidFill>
              </a:rPr>
              <a:t>myType</a:t>
            </a:r>
            <a:r>
              <a:rPr lang="en-US" sz="1467" dirty="0">
                <a:solidFill>
                  <a:srgbClr val="003C71"/>
                </a:solidFill>
              </a:rPr>
              <a:t>&amp; </a:t>
            </a:r>
            <a:r>
              <a:rPr lang="en-US" sz="1467" dirty="0">
                <a:solidFill>
                  <a:srgbClr val="003C71"/>
                </a:solidFill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8961" y="2082693"/>
            <a:ext cx="2288116" cy="1128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r>
              <a:rPr lang="en-US" sz="1467" dirty="0" err="1">
                <a:solidFill>
                  <a:srgbClr val="003C71"/>
                </a:solidFill>
              </a:rPr>
              <a:t>Int</a:t>
            </a:r>
            <a:r>
              <a:rPr lang="en-US" sz="1467" dirty="0">
                <a:solidFill>
                  <a:srgbClr val="003C71"/>
                </a:solidFill>
              </a:rPr>
              <a:t> a;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for (a = 0; a != 10; ++a);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/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for </a:t>
            </a:r>
            <a:r>
              <a:rPr lang="en-US" sz="1467" dirty="0">
                <a:solidFill>
                  <a:srgbClr val="003C71"/>
                </a:solidFill>
              </a:rPr>
              <a:t>(</a:t>
            </a:r>
            <a:r>
              <a:rPr lang="en-US" sz="1467" dirty="0" err="1">
                <a:solidFill>
                  <a:srgbClr val="003C71"/>
                </a:solidFill>
              </a:rPr>
              <a:t>int</a:t>
            </a:r>
            <a:r>
              <a:rPr lang="en-US" sz="1467" dirty="0">
                <a:solidFill>
                  <a:srgbClr val="003C71"/>
                </a:solidFill>
              </a:rPr>
              <a:t> a </a:t>
            </a:r>
            <a:r>
              <a:rPr lang="en-US" sz="1467" dirty="0">
                <a:solidFill>
                  <a:srgbClr val="003C71"/>
                </a:solidFill>
              </a:rPr>
              <a:t>= 0; a != 10; ++a);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4928" y="3436911"/>
            <a:ext cx="6184089" cy="1580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r>
              <a:rPr lang="en-US" sz="1467" dirty="0" err="1">
                <a:solidFill>
                  <a:srgbClr val="003C71"/>
                </a:solidFill>
              </a:rPr>
              <a:t>Int</a:t>
            </a:r>
            <a:r>
              <a:rPr lang="en-US" sz="1467" dirty="0">
                <a:solidFill>
                  <a:srgbClr val="003C71"/>
                </a:solidFill>
              </a:rPr>
              <a:t> sum = 0;</a:t>
            </a:r>
          </a:p>
          <a:p>
            <a:r>
              <a:rPr lang="en-US" sz="1467" dirty="0">
                <a:solidFill>
                  <a:srgbClr val="003C71"/>
                </a:solidFill>
              </a:rPr>
              <a:t>For (</a:t>
            </a:r>
            <a:r>
              <a:rPr lang="en-US" sz="1467" dirty="0" err="1">
                <a:solidFill>
                  <a:srgbClr val="003C71"/>
                </a:solidFill>
              </a:rPr>
              <a:t>int</a:t>
            </a:r>
            <a:r>
              <a:rPr lang="en-US" sz="1467" dirty="0">
                <a:solidFill>
                  <a:srgbClr val="003C71"/>
                </a:solidFill>
              </a:rPr>
              <a:t> a = 0; a != </a:t>
            </a:r>
            <a:r>
              <a:rPr lang="en-US" sz="1467" dirty="0" err="1">
                <a:solidFill>
                  <a:srgbClr val="003C71"/>
                </a:solidFill>
              </a:rPr>
              <a:t>container.size</a:t>
            </a:r>
            <a:r>
              <a:rPr lang="en-US" sz="1467" dirty="0">
                <a:solidFill>
                  <a:srgbClr val="003C71"/>
                </a:solidFill>
              </a:rPr>
              <a:t>(); ++a){</a:t>
            </a:r>
            <a:br>
              <a:rPr lang="en-US" sz="1467" dirty="0">
                <a:solidFill>
                  <a:srgbClr val="003C71"/>
                </a:solidFill>
              </a:rPr>
            </a:br>
            <a:r>
              <a:rPr lang="en-US" sz="1467" dirty="0">
                <a:solidFill>
                  <a:srgbClr val="003C71"/>
                </a:solidFill>
              </a:rPr>
              <a:t>    sum = sum + container[a];</a:t>
            </a:r>
          </a:p>
          <a:p>
            <a:r>
              <a:rPr lang="en-US" sz="1467" dirty="0">
                <a:solidFill>
                  <a:srgbClr val="003C71"/>
                </a:solidFill>
              </a:rPr>
              <a:t>}</a:t>
            </a:r>
          </a:p>
          <a:p>
            <a:endParaRPr lang="en-US" sz="1467" dirty="0">
              <a:solidFill>
                <a:srgbClr val="003C71"/>
              </a:solidFill>
            </a:endParaRPr>
          </a:p>
          <a:p>
            <a:r>
              <a:rPr lang="en-US" sz="1467" dirty="0" err="1">
                <a:solidFill>
                  <a:srgbClr val="003C71"/>
                </a:solidFill>
              </a:rPr>
              <a:t>Const</a:t>
            </a:r>
            <a:r>
              <a:rPr lang="en-US" sz="1467" dirty="0">
                <a:solidFill>
                  <a:srgbClr val="003C71"/>
                </a:solidFill>
              </a:rPr>
              <a:t> </a:t>
            </a:r>
            <a:r>
              <a:rPr lang="en-US" sz="1467" dirty="0" err="1">
                <a:solidFill>
                  <a:srgbClr val="003C71"/>
                </a:solidFill>
              </a:rPr>
              <a:t>Int</a:t>
            </a:r>
            <a:r>
              <a:rPr lang="en-US" sz="1467" dirty="0">
                <a:solidFill>
                  <a:srgbClr val="003C71"/>
                </a:solidFill>
              </a:rPr>
              <a:t> sum = </a:t>
            </a:r>
            <a:r>
              <a:rPr lang="en-US" sz="1467" dirty="0" err="1">
                <a:solidFill>
                  <a:srgbClr val="003C71"/>
                </a:solidFill>
              </a:rPr>
              <a:t>std</a:t>
            </a:r>
            <a:r>
              <a:rPr lang="en-US" sz="1467" dirty="0">
                <a:solidFill>
                  <a:srgbClr val="003C71"/>
                </a:solidFill>
              </a:rPr>
              <a:t>::accumulate(</a:t>
            </a:r>
            <a:r>
              <a:rPr lang="en-US" sz="1467" dirty="0" err="1">
                <a:solidFill>
                  <a:srgbClr val="003C71"/>
                </a:solidFill>
              </a:rPr>
              <a:t>container.begin</a:t>
            </a:r>
            <a:r>
              <a:rPr lang="en-US" sz="1467" dirty="0">
                <a:solidFill>
                  <a:srgbClr val="003C71"/>
                </a:solidFill>
              </a:rPr>
              <a:t>(), </a:t>
            </a:r>
            <a:r>
              <a:rPr lang="en-US" sz="1467" dirty="0" err="1">
                <a:solidFill>
                  <a:srgbClr val="003C71"/>
                </a:solidFill>
              </a:rPr>
              <a:t>container.end</a:t>
            </a:r>
            <a:r>
              <a:rPr lang="en-US" sz="1467" dirty="0">
                <a:solidFill>
                  <a:srgbClr val="003C71"/>
                </a:solidFill>
              </a:rPr>
              <a:t>(), 0);</a:t>
            </a:r>
            <a:endParaRPr lang="en-US" sz="1467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90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</TotalTime>
  <Words>1516</Words>
  <Application>Microsoft Office PowerPoint</Application>
  <PresentationFormat>Widescreen</PresentationFormat>
  <Paragraphs>369</Paragraphs>
  <Slides>64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Bell MT</vt:lpstr>
      <vt:lpstr>Calibri</vt:lpstr>
      <vt:lpstr>DejaVuSans</vt:lpstr>
      <vt:lpstr>Intel Clear</vt:lpstr>
      <vt:lpstr>Trebuchet MS</vt:lpstr>
      <vt:lpstr>Tw Cen MT</vt:lpstr>
      <vt:lpstr>Wingdings</vt:lpstr>
      <vt:lpstr>Circuit</vt:lpstr>
      <vt:lpstr>C++ Training     (The Mediums)</vt:lpstr>
      <vt:lpstr>Whats next?</vt:lpstr>
      <vt:lpstr>Topic Index </vt:lpstr>
      <vt:lpstr>1rst round</vt:lpstr>
      <vt:lpstr>1rst round</vt:lpstr>
      <vt:lpstr>1rst round</vt:lpstr>
      <vt:lpstr>FrontEnd and BackEnd in your own code</vt:lpstr>
      <vt:lpstr>Don’t pessimize prematurely and don’t optimize prematurely </vt:lpstr>
      <vt:lpstr>Don’t pessimize prematurely and don’t optimize prematurely </vt:lpstr>
      <vt:lpstr>Don’t pessimize prematurely and don’t optimize prematurely</vt:lpstr>
      <vt:lpstr>2nd round</vt:lpstr>
      <vt:lpstr>2nd round</vt:lpstr>
      <vt:lpstr>2nd round</vt:lpstr>
      <vt:lpstr>Objects and operators</vt:lpstr>
      <vt:lpstr>Test </vt:lpstr>
      <vt:lpstr>Objects and operators</vt:lpstr>
      <vt:lpstr>Access directives</vt:lpstr>
      <vt:lpstr>Containers</vt:lpstr>
      <vt:lpstr>Containers (Big O)</vt:lpstr>
      <vt:lpstr>Vector</vt:lpstr>
      <vt:lpstr>Deque</vt:lpstr>
      <vt:lpstr>List </vt:lpstr>
      <vt:lpstr>Map-MultiMap</vt:lpstr>
      <vt:lpstr>Set-MultiSet</vt:lpstr>
      <vt:lpstr>Quiz </vt:lpstr>
      <vt:lpstr>Quiz 2</vt:lpstr>
      <vt:lpstr>Memory management</vt:lpstr>
      <vt:lpstr>Containers</vt:lpstr>
      <vt:lpstr>Smart pointers</vt:lpstr>
      <vt:lpstr>Test</vt:lpstr>
      <vt:lpstr>Std::string</vt:lpstr>
      <vt:lpstr>PowerPoint Presentation</vt:lpstr>
      <vt:lpstr>PowerPoint Presentation</vt:lpstr>
      <vt:lpstr>Std::strings </vt:lpstr>
      <vt:lpstr>Test</vt:lpstr>
      <vt:lpstr>Extra Test</vt:lpstr>
      <vt:lpstr>STL algorithms</vt:lpstr>
      <vt:lpstr>PERMUTATIONS</vt:lpstr>
      <vt:lpstr>Heap</vt:lpstr>
      <vt:lpstr>Heap</vt:lpstr>
      <vt:lpstr>Sort</vt:lpstr>
      <vt:lpstr>sort</vt:lpstr>
      <vt:lpstr>Partition</vt:lpstr>
      <vt:lpstr>Other Permutations</vt:lpstr>
      <vt:lpstr>Other Permutation</vt:lpstr>
      <vt:lpstr>COMBINE</vt:lpstr>
      <vt:lpstr>Partitioning-sort-heap</vt:lpstr>
      <vt:lpstr>Numeric Algorithms</vt:lpstr>
      <vt:lpstr>Querying A Property</vt:lpstr>
      <vt:lpstr>Querying A Property On 2 Ranges</vt:lpstr>
      <vt:lpstr>Searching A Value</vt:lpstr>
      <vt:lpstr>Searching A Range</vt:lpstr>
      <vt:lpstr>Searching A Relative Value</vt:lpstr>
      <vt:lpstr>SET</vt:lpstr>
      <vt:lpstr>MOVES</vt:lpstr>
      <vt:lpstr>VALUE MODIFIERS</vt:lpstr>
      <vt:lpstr>STRUCTURE CHANGES</vt:lpstr>
      <vt:lpstr>PowerPoint Presentation</vt:lpstr>
      <vt:lpstr>PowerPoint Presentation</vt:lpstr>
      <vt:lpstr>FOR EACH &amp; TRANSFORM</vt:lpstr>
      <vt:lpstr>PowerPoint Presentation</vt:lpstr>
      <vt:lpstr>RAW MEMORY</vt:lpstr>
      <vt:lpstr>HOMEWORK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Training     (The Mediums)</dc:title>
  <dc:creator>Medina Villegas, Daniel</dc:creator>
  <cp:keywords>CTPClassification=CTP_NT</cp:keywords>
  <cp:lastModifiedBy>Medina Villegas, Daniel</cp:lastModifiedBy>
  <cp:revision>1</cp:revision>
  <dcterms:created xsi:type="dcterms:W3CDTF">2019-06-06T16:24:56Z</dcterms:created>
  <dcterms:modified xsi:type="dcterms:W3CDTF">2019-06-06T16:26:04Z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89260290-26d2-4615-b368-a5ea3446b1b5</vt:lpwstr>
  </property>
  <property fmtid="{D5CDD505-2E9C-101B-9397-08002B2CF9AE}" pid="3" name="CTP_TimeStamp">
    <vt:lpwstr>2019-06-06 16:25:42Z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