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B3092-0DCC-6A9F-18D3-E22321780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A8FA6E-0454-DB01-BAC0-D2C9C8675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762437-1A3B-4F48-C6D6-B27D2B92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F990-4626-4E6F-AC96-F106DC27B5FC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4C0BBA-C0D7-8845-D8B0-D2C45CA5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70F6A-19BE-AA69-4A6F-C416F2EA6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924A-158E-4C87-BEF8-C2574871A5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6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1F7A7-6EC6-FB14-9B74-17C8E0F88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342150-1DDC-B596-E11E-8148C3F29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77E1D7-3C91-2043-85ED-236C8D5B9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F990-4626-4E6F-AC96-F106DC27B5FC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11EE71-FBE3-A213-0CE1-B3AF6094B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5C7165-781C-99B8-419F-840E6007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924A-158E-4C87-BEF8-C2574871A5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6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919474-2D60-D3C7-1DC6-DBABAA2F3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BCFA5A-8239-2597-3121-BF45D9722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EDC188-5059-A96E-4CEA-4D7C59A1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F990-4626-4E6F-AC96-F106DC27B5FC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FE56B5-C8F8-2E3C-09E2-6FE25A4A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8FB6FB-380F-9F11-6408-662758E0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924A-158E-4C87-BEF8-C2574871A5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3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02BFA-6B47-559A-BB36-1F4E130B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2AF68B-2752-1E74-1141-85618E0DE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C2948D-49D2-6439-1E55-477631072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F990-4626-4E6F-AC96-F106DC27B5FC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FF80E8-8844-3AC1-0611-1A50489E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EBDD80-E557-884D-1A79-477BDAAA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924A-158E-4C87-BEF8-C2574871A5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8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08DD6-62A8-6704-8723-485D54AB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79A56E-81F6-7C89-569D-722354880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1A20E6-2B5B-6292-FCBD-37D176FF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F990-4626-4E6F-AC96-F106DC27B5FC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247D7F-F0BD-F678-FA2A-0BA0264C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12DC39-BFC2-7941-9EE8-D1CF14BD7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924A-158E-4C87-BEF8-C2574871A5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2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6D1AC-0DCC-703D-99CB-770D88F5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EF3A3C-51F7-A939-8909-04D71A1FD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2612EE-4C62-46D3-4FE4-F0E4AC435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BC1272-533C-F983-7C25-A241C368D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F990-4626-4E6F-AC96-F106DC27B5FC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062F81-87E2-D169-B9DE-F55AB072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538D2D-7424-754B-5787-BFE93FF8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924A-158E-4C87-BEF8-C2574871A5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0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6EFE6-D568-A0A2-E32B-1FEF11B4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80DA53-4486-C0C5-19C5-787786D50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3CABF2-E784-5CE5-1DD1-4BA2A2564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DE8DD0-5B85-7E0F-9E95-B2B03053C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BC1644-B2B9-A213-3437-CCF29FE16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CEE72A0-A372-6D3F-62BE-88A6A3F4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F990-4626-4E6F-AC96-F106DC27B5FC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003AFE3-370B-F472-2732-EF1F9A92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96A4831-0340-F864-BA46-DBEA2B8F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924A-158E-4C87-BEF8-C2574871A5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9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78BCC-C6E9-CC93-9937-752324C08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F2319AB-9A56-3659-455A-1ED164C49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F990-4626-4E6F-AC96-F106DC27B5FC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5433AD-34AB-EC0C-3B99-6B6997CF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6A6C01D-9D9E-77C8-705F-D0D53B89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924A-158E-4C87-BEF8-C2574871A5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0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5B4B2A1-E455-0FDE-1F9F-BBBE8F06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F990-4626-4E6F-AC96-F106DC27B5FC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6F9002-CABD-B6BF-39C6-BCE05690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181CA2-3F2E-3A34-1BEE-6DF56209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924A-158E-4C87-BEF8-C2574871A5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0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D6FEE-4BB6-2C1F-657E-DFCED2AE0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41CDBB-F5D0-DF71-ED48-B6A9B3BD2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023C36C-AB9D-BF69-0939-85CA4BE11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E4A4B4-4AD1-3121-C45E-704031BF1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F990-4626-4E6F-AC96-F106DC27B5FC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5386D2-3C0E-4C10-8F66-7DCDADA0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B6E8A0-64D2-0D80-8309-57FEB7CE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924A-158E-4C87-BEF8-C2574871A5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7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81749-E660-389D-8B0E-C2229B429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B70E1F-1BDE-458B-7AEF-711025F5F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3B9C10-F133-AE8B-0B1B-E96575819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2937FB-A0DB-3E81-25CB-62BC720E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F990-4626-4E6F-AC96-F106DC27B5FC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E71495-707E-75F7-78C4-E0DC0D31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5FC129-83B3-AC30-6BA6-5FA1A76E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924A-158E-4C87-BEF8-C2574871A5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6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52824B-CEB2-7A6E-9FB8-D78EBAA24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BDE56A-2CC9-2D80-6344-AD3C973FE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E88048-9C03-F405-9F77-41B52C6EF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6F990-4626-4E6F-AC96-F106DC27B5FC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DC67C5-5D6A-F655-71CA-A341D6520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6B9D39-BEA8-40F8-2DE8-FDDCBA81C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D924A-158E-4C87-BEF8-C2574871A5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1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8791D-3411-8DC2-9E74-0B1D23905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Regresión</a:t>
            </a:r>
            <a:r>
              <a:rPr lang="en-US" dirty="0"/>
              <a:t> lineal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EBD84C-43CE-1A88-6FA9-EBC8BE232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44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1FB6DD19-CFB3-24C0-01F1-F0055C06F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24" y="1247775"/>
            <a:ext cx="5686425" cy="43624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469A9DF-C757-925D-F229-25AE361B5664}"/>
              </a:ext>
            </a:extLst>
          </p:cNvPr>
          <p:cNvSpPr txBox="1"/>
          <p:nvPr/>
        </p:nvSpPr>
        <p:spPr>
          <a:xfrm>
            <a:off x="216624" y="5868139"/>
            <a:ext cx="5566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https://eldefinido.cl/actualidad/plazapublica/9212/Afecta-la-libertad-economica-al-desarrollo-humano-Lo-que-muestran-los-datos/</a:t>
            </a:r>
          </a:p>
        </p:txBody>
      </p:sp>
      <p:pic>
        <p:nvPicPr>
          <p:cNvPr id="11" name="Imagen 10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1F69C2C5-A77A-D6F7-DF11-83C6574D9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09" y="1755786"/>
            <a:ext cx="5589570" cy="334642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8BC4A4D-C368-80C4-7F32-6E41D89C6E95}"/>
              </a:ext>
            </a:extLst>
          </p:cNvPr>
          <p:cNvSpPr txBox="1"/>
          <p:nvPr/>
        </p:nvSpPr>
        <p:spPr>
          <a:xfrm>
            <a:off x="6773662" y="5868139"/>
            <a:ext cx="4891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https://developer.ibm.com/tutorials/correlation-between-sp-500-and-bitcoin-price-community-driven-insights-with-dataworld-and-ibm-spss-statistics/</a:t>
            </a:r>
          </a:p>
        </p:txBody>
      </p:sp>
    </p:spTree>
    <p:extLst>
      <p:ext uri="{BB962C8B-B14F-4D97-AF65-F5344CB8AC3E}">
        <p14:creationId xmlns:p14="http://schemas.microsoft.com/office/powerpoint/2010/main" val="299863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8F2C7-CF40-9601-07EA-DDF08D6C4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B49BDB-0837-7A53-497A-27F7F7BA1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¿Cómo se relacionan varias variables entre sí?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¿Cómo afecta una variable a la otra?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¿Qué ocurre con la variable </a:t>
            </a:r>
            <a:r>
              <a:rPr lang="es-MX" i="1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s-MX" dirty="0"/>
              <a:t> cuando se incrementa la variable </a:t>
            </a:r>
            <a:r>
              <a:rPr lang="es-MX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s-MX" dirty="0"/>
              <a:t>?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¿En qué % la variable </a:t>
            </a:r>
            <a:r>
              <a:rPr lang="es-MX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s-MX" dirty="0"/>
              <a:t> explica el comportamiento de la variable </a:t>
            </a:r>
            <a:r>
              <a:rPr lang="es-MX" i="1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s-MX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7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086CB-D5FF-ABE2-42ED-94D24D0E2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dispersión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F00ED4-D82B-7BF5-DD00-8480FFD1C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4353233"/>
          </a:xfrm>
        </p:spPr>
        <p:txBody>
          <a:bodyPr/>
          <a:lstStyle/>
          <a:p>
            <a:r>
              <a:rPr lang="es-MX" dirty="0"/>
              <a:t>Colección de puntos que muestran los valores de dos variables.</a:t>
            </a:r>
          </a:p>
          <a:p>
            <a:r>
              <a:rPr lang="es-MX" dirty="0"/>
              <a:t>En el </a:t>
            </a:r>
            <a:r>
              <a:rPr lang="es-MX" b="1" dirty="0"/>
              <a:t>eje x</a:t>
            </a:r>
            <a:r>
              <a:rPr lang="es-MX" dirty="0"/>
              <a:t>, se coloca la variable </a:t>
            </a:r>
            <a:r>
              <a:rPr lang="es-MX" b="1" dirty="0"/>
              <a:t>independiente</a:t>
            </a:r>
            <a:r>
              <a:rPr lang="es-MX" dirty="0"/>
              <a:t>.</a:t>
            </a:r>
          </a:p>
          <a:p>
            <a:r>
              <a:rPr lang="es-MX" dirty="0"/>
              <a:t>En el </a:t>
            </a:r>
            <a:r>
              <a:rPr lang="es-MX" b="1" dirty="0"/>
              <a:t>eje y</a:t>
            </a:r>
            <a:r>
              <a:rPr lang="es-MX" dirty="0"/>
              <a:t>, se coloca la variable </a:t>
            </a:r>
            <a:r>
              <a:rPr lang="es-MX" b="1" dirty="0"/>
              <a:t>dependiente</a:t>
            </a:r>
            <a:r>
              <a:rPr lang="es-MX" dirty="0"/>
              <a:t>. </a:t>
            </a:r>
          </a:p>
          <a:p>
            <a:r>
              <a:rPr lang="es-MX" dirty="0"/>
              <a:t>Objetivo: analizar si existe </a:t>
            </a:r>
            <a:r>
              <a:rPr lang="es-MX" b="1" dirty="0"/>
              <a:t>relación</a:t>
            </a:r>
            <a:r>
              <a:rPr lang="es-MX" dirty="0"/>
              <a:t> entre las variables. 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9D6DD22-21B4-18A5-6EED-5BD1762BA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410" y="1825624"/>
            <a:ext cx="4039164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487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B21600D-B5E9-7A8C-2BC1-3D04C04B3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15" y="336039"/>
            <a:ext cx="4763610" cy="618592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C82CF1F-81B0-2B19-6A8E-EBC459561227}"/>
              </a:ext>
            </a:extLst>
          </p:cNvPr>
          <p:cNvSpPr txBox="1"/>
          <p:nvPr/>
        </p:nvSpPr>
        <p:spPr>
          <a:xfrm>
            <a:off x="6383042" y="334727"/>
            <a:ext cx="559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Podemos medir la fuerza o la intensidad de la relación entre las variables a través del </a:t>
            </a:r>
            <a:r>
              <a:rPr lang="es-MX" b="1" dirty="0"/>
              <a:t>coeficiente de correlación</a:t>
            </a:r>
            <a:endParaRPr lang="en-US" b="1" dirty="0"/>
          </a:p>
        </p:txBody>
      </p: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EDE149CA-DEE0-917D-EA25-ECD454838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654387"/>
              </p:ext>
            </p:extLst>
          </p:nvPr>
        </p:nvGraphicFramePr>
        <p:xfrm>
          <a:off x="6699680" y="1185135"/>
          <a:ext cx="4959656" cy="220465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79828">
                  <a:extLst>
                    <a:ext uri="{9D8B030D-6E8A-4147-A177-3AD203B41FA5}">
                      <a16:colId xmlns:a16="http://schemas.microsoft.com/office/drawing/2014/main" val="464208929"/>
                    </a:ext>
                  </a:extLst>
                </a:gridCol>
                <a:gridCol w="2479828">
                  <a:extLst>
                    <a:ext uri="{9D8B030D-6E8A-4147-A177-3AD203B41FA5}">
                      <a16:colId xmlns:a16="http://schemas.microsoft.com/office/drawing/2014/main" val="4002499956"/>
                    </a:ext>
                  </a:extLst>
                </a:gridCol>
              </a:tblGrid>
              <a:tr h="354624">
                <a:tc>
                  <a:txBody>
                    <a:bodyPr/>
                    <a:lstStyle/>
                    <a:p>
                      <a:pPr algn="ctr"/>
                      <a:r>
                        <a:rPr lang="es-MX" sz="1500" dirty="0"/>
                        <a:t>Coeficiente de correlación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/>
                        <a:t>Interpretación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9246765"/>
                  </a:ext>
                </a:extLst>
              </a:tr>
              <a:tr h="354624">
                <a:tc>
                  <a:txBody>
                    <a:bodyPr/>
                    <a:lstStyle/>
                    <a:p>
                      <a:pPr algn="ctr"/>
                      <a:r>
                        <a:rPr lang="es-MX" sz="1500" dirty="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/>
                        <a:t>Correlación positiva perfecta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832563"/>
                  </a:ext>
                </a:extLst>
              </a:tr>
              <a:tr h="35462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 &lt; r &lt;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Correlación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positiva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743516"/>
                  </a:ext>
                </a:extLst>
              </a:tr>
              <a:tr h="354624">
                <a:tc>
                  <a:txBody>
                    <a:bodyPr/>
                    <a:lstStyle/>
                    <a:p>
                      <a:pPr algn="ctr"/>
                      <a:r>
                        <a:rPr lang="es-MX" sz="1500" dirty="0"/>
                        <a:t>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/>
                        <a:t>Correlación nula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033132"/>
                  </a:ext>
                </a:extLst>
              </a:tr>
              <a:tr h="35462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-1 &lt; r &lt;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Correlación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negativa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376329"/>
                  </a:ext>
                </a:extLst>
              </a:tr>
              <a:tr h="431533">
                <a:tc>
                  <a:txBody>
                    <a:bodyPr/>
                    <a:lstStyle/>
                    <a:p>
                      <a:pPr algn="ctr"/>
                      <a:r>
                        <a:rPr lang="es-MX" sz="1500" dirty="0"/>
                        <a:t>-1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dirty="0"/>
                        <a:t>Correlación negativa perfecta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21584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ADE7555F-FD05-CFC5-A693-8FCB95567AD9}"/>
              </a:ext>
            </a:extLst>
          </p:cNvPr>
          <p:cNvSpPr txBox="1"/>
          <p:nvPr/>
        </p:nvSpPr>
        <p:spPr>
          <a:xfrm>
            <a:off x="443883" y="6521960"/>
            <a:ext cx="3986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https://datavizcatalogue.com/ES/metodos/diagrama_de_dispersion.html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2005AE5-44A6-C2E6-0CFD-64396746F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670" y="3559715"/>
            <a:ext cx="5053675" cy="2851322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4E97F74F-14E2-ACDF-D08A-20E71A7E8D46}"/>
              </a:ext>
            </a:extLst>
          </p:cNvPr>
          <p:cNvSpPr txBox="1"/>
          <p:nvPr/>
        </p:nvSpPr>
        <p:spPr>
          <a:xfrm>
            <a:off x="7184994" y="6521960"/>
            <a:ext cx="46785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https://rstudio-pubs-static.s3.amazonaws.com/359786_69eedefaf77949828f19f805a6936d2b.html</a:t>
            </a:r>
          </a:p>
        </p:txBody>
      </p:sp>
    </p:spTree>
    <p:extLst>
      <p:ext uri="{BB962C8B-B14F-4D97-AF65-F5344CB8AC3E}">
        <p14:creationId xmlns:p14="http://schemas.microsoft.com/office/powerpoint/2010/main" val="383524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B3ECC1-2C19-ED26-D74A-B49AF772C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540" y="1958790"/>
            <a:ext cx="4364115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La regresión lineal modela la relación entre una </a:t>
            </a:r>
            <a:r>
              <a:rPr lang="es-MX" b="1" dirty="0"/>
              <a:t>variable dependiente </a:t>
            </a:r>
            <a:r>
              <a:rPr lang="es-MX" b="1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s-MX" b="1" dirty="0"/>
              <a:t> </a:t>
            </a:r>
            <a:br>
              <a:rPr lang="es-MX" b="1" dirty="0"/>
            </a:br>
            <a:r>
              <a:rPr lang="es-MX" dirty="0" err="1"/>
              <a:t>y</a:t>
            </a:r>
            <a:br>
              <a:rPr lang="es-MX" dirty="0"/>
            </a:br>
            <a:r>
              <a:rPr lang="es-MX" dirty="0"/>
              <a:t>una o más </a:t>
            </a:r>
            <a:r>
              <a:rPr lang="es-MX" b="1" dirty="0"/>
              <a:t>variables independientes </a:t>
            </a:r>
            <a:r>
              <a:rPr lang="es-MX" b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s-MX" dirty="0"/>
              <a:t>. 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n 4" descr="La luz del sol&#10;&#10;Descripción generada automáticamente con confianza media">
            <a:extLst>
              <a:ext uri="{FF2B5EF4-FFF2-40B4-BE49-F238E27FC236}">
                <a16:creationId xmlns:a16="http://schemas.microsoft.com/office/drawing/2014/main" id="{87591E65-C892-FBA3-9900-7F48F866C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60" y="1419225"/>
            <a:ext cx="60960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05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4F282-71C0-76CD-EC91-F6E97645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regresión</a:t>
            </a:r>
            <a:endParaRPr lang="en-U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F483E6A-C805-2377-8C1C-CACBB71161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1" dirty="0"/>
              <a:t>Regresión lineal simple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b="1" dirty="0"/>
              <a:t>1</a:t>
            </a:r>
            <a:r>
              <a:rPr lang="es-MX" dirty="0"/>
              <a:t> variable </a:t>
            </a:r>
            <a:r>
              <a:rPr lang="es-MX" b="1" dirty="0"/>
              <a:t>independiente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Ventas = </a:t>
            </a:r>
            <a:r>
              <a:rPr lang="el-G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s-MX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s-MX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s-MX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s-MX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(Gasto en anuncios)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1D6FF41D-AEA4-5FFE-3CA4-790EB9FE5A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1" dirty="0"/>
              <a:t>Regresión lineal múltiple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b="1" dirty="0"/>
              <a:t>2</a:t>
            </a:r>
            <a:r>
              <a:rPr lang="es-MX" dirty="0"/>
              <a:t> o más variables </a:t>
            </a:r>
            <a:r>
              <a:rPr lang="es-MX" b="1" dirty="0"/>
              <a:t>independientes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Ventas = </a:t>
            </a:r>
            <a:r>
              <a:rPr lang="el-G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s-MX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0 + </a:t>
            </a:r>
            <a:r>
              <a:rPr lang="el-G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s-MX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1(Gasto en anuncios) + </a:t>
            </a:r>
            <a:r>
              <a:rPr lang="el-G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s-MX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2(Impresiones) 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73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5228FCF-C60B-DA71-EFA8-9D28D5BD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Estructura del modelo lineal</a:t>
            </a:r>
            <a:endParaRPr lang="en-U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60B987C-2994-7EEE-3FB5-3A027AD06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3747" y="1780228"/>
            <a:ext cx="9115888" cy="568294"/>
          </a:xfrm>
        </p:spPr>
        <p:txBody>
          <a:bodyPr/>
          <a:lstStyle/>
          <a:p>
            <a:pPr marL="0" indent="0">
              <a:buNone/>
            </a:pPr>
            <a:r>
              <a:rPr lang="es-MX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Ventas = </a:t>
            </a:r>
            <a:r>
              <a:rPr lang="el-GR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s-MX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s-MX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s-MX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s-MX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(Gasto en anuncios) + </a:t>
            </a:r>
            <a:r>
              <a:rPr lang="el-GR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s-MX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s-MX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(Impresiones) 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74190B7D-51D6-0415-0963-3FE6028C6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271193"/>
              </p:ext>
            </p:extLst>
          </p:nvPr>
        </p:nvGraphicFramePr>
        <p:xfrm>
          <a:off x="1791316" y="3566789"/>
          <a:ext cx="8609368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4684">
                  <a:extLst>
                    <a:ext uri="{9D8B030D-6E8A-4147-A177-3AD203B41FA5}">
                      <a16:colId xmlns:a16="http://schemas.microsoft.com/office/drawing/2014/main" val="3482031773"/>
                    </a:ext>
                  </a:extLst>
                </a:gridCol>
                <a:gridCol w="4304684">
                  <a:extLst>
                    <a:ext uri="{9D8B030D-6E8A-4147-A177-3AD203B41FA5}">
                      <a16:colId xmlns:a16="http://schemas.microsoft.com/office/drawing/2014/main" val="1291329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Coeficiente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Interpretación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75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β</a:t>
                      </a:r>
                      <a:r>
                        <a:rPr lang="es-MX" sz="16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s-MX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El valor promedio de las ventas cuando el gasto en anuncios y las impresiones son 0.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644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β</a:t>
                      </a:r>
                      <a:r>
                        <a:rPr lang="es-MX" sz="16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El incremento de las ventas cuando el gasto en anuncios incrementa una unidad.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92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β</a:t>
                      </a:r>
                      <a:r>
                        <a:rPr lang="es-MX" sz="16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El incremento de las ventas cuando las impresiones incrementan una unidad.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5564382"/>
                  </a:ext>
                </a:extLst>
              </a:tr>
            </a:tbl>
          </a:graphicData>
        </a:graphic>
      </p:graphicFrame>
      <p:sp>
        <p:nvSpPr>
          <p:cNvPr id="19" name="Cerrar llave 18">
            <a:extLst>
              <a:ext uri="{FF2B5EF4-FFF2-40B4-BE49-F238E27FC236}">
                <a16:creationId xmlns:a16="http://schemas.microsoft.com/office/drawing/2014/main" id="{402E5E0C-0608-74B8-5623-A20801C7EA86}"/>
              </a:ext>
            </a:extLst>
          </p:cNvPr>
          <p:cNvSpPr/>
          <p:nvPr/>
        </p:nvSpPr>
        <p:spPr>
          <a:xfrm rot="5400000">
            <a:off x="2290439" y="2153213"/>
            <a:ext cx="221941" cy="390617"/>
          </a:xfrm>
          <a:prstGeom prst="rightBrace">
            <a:avLst/>
          </a:prstGeom>
          <a:ln>
            <a:solidFill>
              <a:srgbClr val="8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highlight>
                <a:srgbClr val="000000"/>
              </a:highlight>
            </a:endParaRPr>
          </a:p>
        </p:txBody>
      </p:sp>
      <p:sp>
        <p:nvSpPr>
          <p:cNvPr id="20" name="Cerrar llave 19">
            <a:extLst>
              <a:ext uri="{FF2B5EF4-FFF2-40B4-BE49-F238E27FC236}">
                <a16:creationId xmlns:a16="http://schemas.microsoft.com/office/drawing/2014/main" id="{DABC36B2-CD1B-CA2A-AA85-100CD6A19985}"/>
              </a:ext>
            </a:extLst>
          </p:cNvPr>
          <p:cNvSpPr/>
          <p:nvPr/>
        </p:nvSpPr>
        <p:spPr>
          <a:xfrm rot="5400000">
            <a:off x="5789721" y="2153213"/>
            <a:ext cx="221941" cy="390617"/>
          </a:xfrm>
          <a:prstGeom prst="rightBrace">
            <a:avLst/>
          </a:prstGeom>
          <a:ln>
            <a:solidFill>
              <a:srgbClr val="8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highlight>
                <a:srgbClr val="000000"/>
              </a:highlight>
            </a:endParaRPr>
          </a:p>
        </p:txBody>
      </p:sp>
      <p:sp>
        <p:nvSpPr>
          <p:cNvPr id="21" name="Cerrar llave 20">
            <a:extLst>
              <a:ext uri="{FF2B5EF4-FFF2-40B4-BE49-F238E27FC236}">
                <a16:creationId xmlns:a16="http://schemas.microsoft.com/office/drawing/2014/main" id="{EF168A51-E36E-6BD4-27F4-98E7B7F92707}"/>
              </a:ext>
            </a:extLst>
          </p:cNvPr>
          <p:cNvSpPr/>
          <p:nvPr/>
        </p:nvSpPr>
        <p:spPr>
          <a:xfrm rot="5400000">
            <a:off x="9216501" y="2153213"/>
            <a:ext cx="221941" cy="390617"/>
          </a:xfrm>
          <a:prstGeom prst="rightBrace">
            <a:avLst/>
          </a:prstGeom>
          <a:ln>
            <a:solidFill>
              <a:srgbClr val="8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highlight>
                <a:srgbClr val="000000"/>
              </a:highlight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A680200-C173-FDAF-C652-550B09F91951}"/>
              </a:ext>
            </a:extLst>
          </p:cNvPr>
          <p:cNvSpPr txBox="1"/>
          <p:nvPr/>
        </p:nvSpPr>
        <p:spPr>
          <a:xfrm>
            <a:off x="2254927" y="2526767"/>
            <a:ext cx="292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endParaRPr lang="en-US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0558470-E821-62C1-73C2-1502F78994FC}"/>
              </a:ext>
            </a:extLst>
          </p:cNvPr>
          <p:cNvSpPr txBox="1"/>
          <p:nvPr/>
        </p:nvSpPr>
        <p:spPr>
          <a:xfrm>
            <a:off x="5705383" y="2526768"/>
            <a:ext cx="5089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x1</a:t>
            </a:r>
            <a:endParaRPr lang="en-US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FA66598-94B6-8994-9826-0C32AB3982B9}"/>
              </a:ext>
            </a:extLst>
          </p:cNvPr>
          <p:cNvSpPr txBox="1"/>
          <p:nvPr/>
        </p:nvSpPr>
        <p:spPr>
          <a:xfrm>
            <a:off x="9098132" y="2526768"/>
            <a:ext cx="5089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x2</a:t>
            </a:r>
            <a:endParaRPr lang="en-US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50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FBB7769-4649-77D0-7966-6F538EBAD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52" y="823750"/>
            <a:ext cx="4251371" cy="436524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CDF6F1E-1BCB-36A2-3C40-3AD4B655E0FC}"/>
              </a:ext>
            </a:extLst>
          </p:cNvPr>
          <p:cNvSpPr txBox="1"/>
          <p:nvPr/>
        </p:nvSpPr>
        <p:spPr>
          <a:xfrm>
            <a:off x="311752" y="5188997"/>
            <a:ext cx="1953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https://barcanumbers.wordpress.com/</a:t>
            </a:r>
          </a:p>
        </p:txBody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F1725FE-1E7F-AE79-B3E8-72575AEC5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906" y="1287260"/>
            <a:ext cx="6775342" cy="381393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B191F94-1519-4FCA-F584-98B725572E06}"/>
              </a:ext>
            </a:extLst>
          </p:cNvPr>
          <p:cNvSpPr txBox="1"/>
          <p:nvPr/>
        </p:nvSpPr>
        <p:spPr>
          <a:xfrm>
            <a:off x="8620218" y="5188997"/>
            <a:ext cx="3260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https://twitter.com/hammer_mt/status/1442800606742204427/photo/1</a:t>
            </a:r>
          </a:p>
        </p:txBody>
      </p:sp>
    </p:spTree>
    <p:extLst>
      <p:ext uri="{BB962C8B-B14F-4D97-AF65-F5344CB8AC3E}">
        <p14:creationId xmlns:p14="http://schemas.microsoft.com/office/powerpoint/2010/main" val="61124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2EFD22D-99DF-5486-D30A-6074633F8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49681"/>
            <a:ext cx="10515600" cy="1325563"/>
          </a:xfrm>
        </p:spPr>
        <p:txBody>
          <a:bodyPr/>
          <a:lstStyle/>
          <a:p>
            <a:r>
              <a:rPr lang="es-MX" dirty="0"/>
              <a:t>Evaluación del modelo de regresión lineal</a:t>
            </a:r>
            <a:endParaRPr lang="en-US" dirty="0"/>
          </a:p>
        </p:txBody>
      </p:sp>
      <p:graphicFrame>
        <p:nvGraphicFramePr>
          <p:cNvPr id="13" name="Tabla 13">
            <a:extLst>
              <a:ext uri="{FF2B5EF4-FFF2-40B4-BE49-F238E27FC236}">
                <a16:creationId xmlns:a16="http://schemas.microsoft.com/office/drawing/2014/main" id="{0970D60C-E498-EC8F-C54C-05B9C309C26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42763456"/>
              </p:ext>
            </p:extLst>
          </p:nvPr>
        </p:nvGraphicFramePr>
        <p:xfrm>
          <a:off x="6172199" y="2316480"/>
          <a:ext cx="51816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6985876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780422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Métrica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Interpretación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46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MAE</a:t>
                      </a:r>
                    </a:p>
                    <a:p>
                      <a:pPr algn="ctr"/>
                      <a:r>
                        <a:rPr lang="es-MX" dirty="0"/>
                        <a:t>Mean Absolute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Media del valor absoluto de los errores; es decir, el error promedio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1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MSE</a:t>
                      </a:r>
                    </a:p>
                    <a:p>
                      <a:pPr algn="ctr"/>
                      <a:r>
                        <a:rPr lang="es-MX" dirty="0"/>
                        <a:t>Mean </a:t>
                      </a:r>
                      <a:r>
                        <a:rPr lang="es-MX" dirty="0" err="1"/>
                        <a:t>Squared</a:t>
                      </a:r>
                      <a:r>
                        <a:rPr lang="es-MX" dirty="0"/>
                        <a:t>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Media de los errores al cuadrado.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59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RMSE</a:t>
                      </a:r>
                    </a:p>
                    <a:p>
                      <a:pPr algn="ctr"/>
                      <a:r>
                        <a:rPr lang="es-MX" dirty="0" err="1"/>
                        <a:t>Root</a:t>
                      </a:r>
                      <a:r>
                        <a:rPr lang="es-MX" dirty="0"/>
                        <a:t> Mean </a:t>
                      </a:r>
                      <a:r>
                        <a:rPr lang="es-MX" dirty="0" err="1"/>
                        <a:t>Squared</a:t>
                      </a:r>
                      <a:r>
                        <a:rPr lang="es-MX" dirty="0"/>
                        <a:t>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Raíz cuadrada del MSE.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49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R2</a:t>
                      </a:r>
                    </a:p>
                    <a:p>
                      <a:pPr algn="ctr"/>
                      <a:r>
                        <a:rPr lang="es-MX" dirty="0"/>
                        <a:t>R </a:t>
                      </a:r>
                      <a:r>
                        <a:rPr lang="es-MX" dirty="0" err="1"/>
                        <a:t>squared</a:t>
                      </a:r>
                      <a:r>
                        <a:rPr lang="es-MX" dirty="0"/>
                        <a:t> </a:t>
                      </a:r>
                    </a:p>
                    <a:p>
                      <a:pPr algn="ctr"/>
                      <a:r>
                        <a:rPr lang="es-MX" dirty="0"/>
                        <a:t>Coeficiente de determinación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Proporción de la varianza total de la variable </a:t>
                      </a:r>
                      <a:r>
                        <a:rPr lang="es-MX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</a:t>
                      </a:r>
                      <a:r>
                        <a:rPr lang="es-MX" dirty="0"/>
                        <a:t> explicada por el modelo de regresión. Su valor se encuentra en 0 y 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42591"/>
                  </a:ext>
                </a:extLst>
              </a:tr>
            </a:tbl>
          </a:graphicData>
        </a:graphic>
      </p:graphicFrame>
      <p:pic>
        <p:nvPicPr>
          <p:cNvPr id="12" name="Marcador de contenido 11" descr="Imagen de la pantalla de un celular con letras&#10;&#10;Descripción generada automáticamente con confianza media">
            <a:extLst>
              <a:ext uri="{FF2B5EF4-FFF2-40B4-BE49-F238E27FC236}">
                <a16:creationId xmlns:a16="http://schemas.microsoft.com/office/drawing/2014/main" id="{775375FE-E8AC-AA04-A36A-5B85E32770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81" y="2168525"/>
            <a:ext cx="3743325" cy="4324350"/>
          </a:xfr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55DA86C1-3A42-AABA-FF90-521BCBDCA16E}"/>
              </a:ext>
            </a:extLst>
          </p:cNvPr>
          <p:cNvSpPr txBox="1"/>
          <p:nvPr/>
        </p:nvSpPr>
        <p:spPr>
          <a:xfrm>
            <a:off x="541538" y="6492875"/>
            <a:ext cx="45364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https://www.datatechnotes.com/2019/10/accuracy-check-in-python-mae-mse-rmse-r.html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FE44169-9143-05E9-B59B-6DF3120D2E06}"/>
              </a:ext>
            </a:extLst>
          </p:cNvPr>
          <p:cNvSpPr txBox="1"/>
          <p:nvPr/>
        </p:nvSpPr>
        <p:spPr>
          <a:xfrm>
            <a:off x="7297445" y="1290578"/>
            <a:ext cx="337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mbria Math" panose="02040503050406030204" pitchFamily="18" charset="0"/>
                <a:ea typeface="Cambria Math" panose="02040503050406030204" pitchFamily="18" charset="0"/>
              </a:rPr>
              <a:t>Error = y - </a:t>
            </a:r>
            <a:r>
              <a:rPr lang="cy-GB" dirty="0">
                <a:latin typeface="Cambria Math" panose="02040503050406030204" pitchFamily="18" charset="0"/>
                <a:ea typeface="Cambria Math" panose="02040503050406030204" pitchFamily="18" charset="0"/>
              </a:rPr>
              <a:t>ŷ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0DAD2D8-1D0A-E552-6D5D-C6657FB64E69}"/>
              </a:ext>
            </a:extLst>
          </p:cNvPr>
          <p:cNvSpPr txBox="1"/>
          <p:nvPr/>
        </p:nvSpPr>
        <p:spPr>
          <a:xfrm>
            <a:off x="723531" y="1290578"/>
            <a:ext cx="454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y-GB" dirty="0">
                <a:latin typeface="Cambria Math" panose="02040503050406030204" pitchFamily="18" charset="0"/>
                <a:ea typeface="Cambria Math" panose="02040503050406030204" pitchFamily="18" charset="0"/>
              </a:rPr>
              <a:t>ŷ = valor estimado del modelo (predicción)</a:t>
            </a:r>
            <a:endParaRPr lang="en-US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A3E6DC6-5AAE-2F35-D5B4-559ECC5FBE23}"/>
              </a:ext>
            </a:extLst>
          </p:cNvPr>
          <p:cNvCxnSpPr>
            <a:cxnSpLocks/>
          </p:cNvCxnSpPr>
          <p:nvPr/>
        </p:nvCxnSpPr>
        <p:spPr>
          <a:xfrm>
            <a:off x="5410940" y="1475244"/>
            <a:ext cx="1522519" cy="0"/>
          </a:xfrm>
          <a:prstGeom prst="straightConnector1">
            <a:avLst/>
          </a:prstGeom>
          <a:ln w="38100">
            <a:solidFill>
              <a:srgbClr val="8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4469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475</Words>
  <Application>Microsoft Office PowerPoint</Application>
  <PresentationFormat>Panorámica</PresentationFormat>
  <Paragraphs>78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Tema de Office</vt:lpstr>
      <vt:lpstr>Regresión lineal</vt:lpstr>
      <vt:lpstr>Presentación de PowerPoint</vt:lpstr>
      <vt:lpstr>Diagrama de dispersión</vt:lpstr>
      <vt:lpstr>Presentación de PowerPoint</vt:lpstr>
      <vt:lpstr>Presentación de PowerPoint</vt:lpstr>
      <vt:lpstr>Tipos de regresión</vt:lpstr>
      <vt:lpstr>Estructura del modelo lineal</vt:lpstr>
      <vt:lpstr>Presentación de PowerPoint</vt:lpstr>
      <vt:lpstr>Evaluación del modelo de regresión lineal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Regresión lineal</dc:title>
  <dc:creator>Daniel Conrado Monroy Madrid</dc:creator>
  <cp:lastModifiedBy>Daniel Conrado Monroy Madrid</cp:lastModifiedBy>
  <cp:revision>2</cp:revision>
  <dcterms:created xsi:type="dcterms:W3CDTF">2022-08-07T02:39:57Z</dcterms:created>
  <dcterms:modified xsi:type="dcterms:W3CDTF">2022-08-08T03:00:08Z</dcterms:modified>
</cp:coreProperties>
</file>