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31A49-6411-6972-A4E2-9E4CBA5A7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CBE78-BFF7-5296-5F8E-2F8BDA72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762B59-1E82-0B83-FC4D-230484F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93A36-8CED-47B5-47B8-8273A32E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D9AC5-4595-E82D-A33A-630AD867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DCB4D-5DB4-2CB1-2A30-0DC2EC3C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61976E-106E-EA49-EE83-57C570F56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F5C5A-7517-C6E5-CCBF-870544D8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04195-B6A0-2925-DE3C-E8C50F98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C2B7F-6346-1771-FE5F-C488603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0E1769-9171-07F0-1E08-85E6F799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297992-6410-3A4C-A5F1-2FDB4515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EA71F-5A1B-E173-DA70-91462857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F4BB5-972B-0E90-556D-A49FC49B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45814-CEFF-D215-DB18-33678DB1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B9AE-5551-FC84-4881-8C1ADE02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7498-B80B-6573-9CAC-D5789828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02F37-8C9D-257E-E949-BE82ACD1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CA124-3413-7C07-939E-F8BBC2B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EA561-11DF-4B16-A24D-F8810FC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92DBB-3E4F-1EB2-FAC3-95CAF801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7B7E8-8B7A-9A1E-CFA5-EAB73FF2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FA837-C63B-35D3-E7D3-07861A9F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F1FF4-48DD-3813-1295-CA21FF98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24094-B5C7-6E51-23CF-8A77A208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F5B1-7803-C9E5-BD9E-395D7B21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6E51F-0215-52EB-024D-0A203614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1E1885-FCAF-C0EE-0B54-7C358C377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194FBC-DAEC-A5FC-060E-65910510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B2612D-A9DC-0879-B347-344522A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73D0D1-036F-1AA3-9CA3-0B0426C1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0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790D-1465-4A64-578A-43B983F2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CE480-6425-7545-2721-3200E42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0D2793-DC0B-A27C-27C5-78A7E4ED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D296F3-31D8-4E82-1D3B-B6B3BF1F2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66788F-64A6-4A69-5EF7-7D79FB8DB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4B45F7-34BA-B41E-7F4E-C9B489F3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C633D4-022C-50B0-C124-A7FD20A7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BE65BC-A24F-8669-5DD2-20D145C3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0D209-E667-6356-CD52-A350C70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66F15C-1EAB-F5F9-0AC1-394AAD85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0394C1-8D64-D5F2-C124-6E7480B9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290B55-60D6-5E7F-3D52-5B2B2E83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DE9DDF-D024-0786-4E5A-22339102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9925C0-26EE-6311-8384-E719BA6C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8EC652-3A8D-2B4C-6A9F-FF62C434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7DA28-6643-688C-AEAE-4D65F225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5AE51-CC62-C591-6513-FA27B3FF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57C0E-370A-6E97-4CDC-C68E1766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D8C21D-D307-43C8-62EB-46A7B61C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2410FF-9F0E-E47C-E67C-63B1BBD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9C5247-A6E4-CA1F-41B9-31C3C725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E6779-7384-6291-8DDB-928AA373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19E864-E9EB-2A08-F712-9AB26493F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396079-B025-B2DE-DE27-75891680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6C190-28D2-DC70-E13D-9C491346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DCF557-32D7-9500-3462-110D4E32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9CC82-4024-3B2E-0577-A3C1324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A7AF09-FD7D-207E-377A-20D2206D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8C3BC6-C7F8-8D69-E3E6-5EA82F61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3E5C8-EA3F-5E61-D1B2-13A436DB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40ABD-B6C9-E61C-3DA8-6465C1433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D37A7-A7A5-B2CE-D33E-78EDBE3D3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10A4B-BC92-E9B4-6C23-ACF1A75C2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01205-C173-B353-2906-CA6C8A8F7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FFB9E-D2C8-6AC8-DC64-C66FCA84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cuantificamos las relaciones entre productos?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C30398-002D-AD33-CA17-3DBDEC2D7263}"/>
              </a:ext>
            </a:extLst>
          </p:cNvPr>
          <p:cNvSpPr txBox="1"/>
          <p:nvPr/>
        </p:nvSpPr>
        <p:spPr>
          <a:xfrm>
            <a:off x="1917577" y="2121763"/>
            <a:ext cx="42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Confianza (</a:t>
            </a:r>
            <a:r>
              <a:rPr lang="es-MX" sz="3200" dirty="0" err="1"/>
              <a:t>Confidence</a:t>
            </a:r>
            <a:r>
              <a:rPr lang="es-MX" sz="3200" dirty="0"/>
              <a:t>)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3614E5-0C14-A8D3-64E1-80B92251DCD9}"/>
              </a:ext>
            </a:extLst>
          </p:cNvPr>
          <p:cNvSpPr txBox="1"/>
          <p:nvPr/>
        </p:nvSpPr>
        <p:spPr>
          <a:xfrm>
            <a:off x="838200" y="3156970"/>
            <a:ext cx="63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Indica la probabilidad que se compre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s-MX" dirty="0"/>
              <a:t>, dado que se compró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s-MX" dirty="0"/>
              <a:t>. 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6C5173-6D2C-F66F-6232-138D5FB4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22" y="1063384"/>
            <a:ext cx="4896533" cy="338184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87430E-AB99-2FAE-B42E-4103216F5377}"/>
              </a:ext>
            </a:extLst>
          </p:cNvPr>
          <p:cNvSpPr txBox="1"/>
          <p:nvPr/>
        </p:nvSpPr>
        <p:spPr>
          <a:xfrm>
            <a:off x="9694414" y="4445231"/>
            <a:ext cx="2281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https://rpubs.com/cintia_rgz/799572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799F68-02BB-9585-0BA4-5AD212B3FCFA}"/>
              </a:ext>
            </a:extLst>
          </p:cNvPr>
          <p:cNvSpPr txBox="1"/>
          <p:nvPr/>
        </p:nvSpPr>
        <p:spPr>
          <a:xfrm>
            <a:off x="1383437" y="5643381"/>
            <a:ext cx="50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Confianza(manzana             cerveza) 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Gráfico 3" descr="Insignia con relleno sólido">
            <a:extLst>
              <a:ext uri="{FF2B5EF4-FFF2-40B4-BE49-F238E27FC236}">
                <a16:creationId xmlns:a16="http://schemas.microsoft.com/office/drawing/2014/main" id="{32A84939-A6C5-A71D-6598-8B598C9CC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561" y="1921761"/>
            <a:ext cx="914400" cy="914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E2AD31-F002-2730-8235-F6DABA2EF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61" y="3724268"/>
            <a:ext cx="5096586" cy="1019317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5E1F6A0-69F4-6071-B75F-DDE5F9F05CC3}"/>
              </a:ext>
            </a:extLst>
          </p:cNvPr>
          <p:cNvCxnSpPr>
            <a:cxnSpLocks/>
          </p:cNvCxnSpPr>
          <p:nvPr/>
        </p:nvCxnSpPr>
        <p:spPr>
          <a:xfrm>
            <a:off x="4183891" y="5916123"/>
            <a:ext cx="49464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B6D1EF-18FE-CEE1-E437-13279CB6665D}"/>
              </a:ext>
            </a:extLst>
          </p:cNvPr>
          <p:cNvCxnSpPr/>
          <p:nvPr/>
        </p:nvCxnSpPr>
        <p:spPr>
          <a:xfrm>
            <a:off x="6552397" y="5923802"/>
            <a:ext cx="9676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4F6CFB-0273-DC31-E9A1-C65835023ED9}"/>
              </a:ext>
            </a:extLst>
          </p:cNvPr>
          <p:cNvSpPr txBox="1"/>
          <p:nvPr/>
        </p:nvSpPr>
        <p:spPr>
          <a:xfrm>
            <a:off x="6721073" y="5412549"/>
            <a:ext cx="79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3/8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A64B06-5285-CD92-4CA0-434A8EC31B18}"/>
              </a:ext>
            </a:extLst>
          </p:cNvPr>
          <p:cNvSpPr txBox="1"/>
          <p:nvPr/>
        </p:nvSpPr>
        <p:spPr>
          <a:xfrm>
            <a:off x="6721073" y="5957680"/>
            <a:ext cx="79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4/8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E1E2DE-1E5C-C6CD-308F-BE0DEFEB937B}"/>
              </a:ext>
            </a:extLst>
          </p:cNvPr>
          <p:cNvSpPr txBox="1"/>
          <p:nvPr/>
        </p:nvSpPr>
        <p:spPr>
          <a:xfrm>
            <a:off x="7832134" y="5643381"/>
            <a:ext cx="54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sz="2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B7E2DCF-A236-1694-6C63-73047D5B210B}"/>
              </a:ext>
            </a:extLst>
          </p:cNvPr>
          <p:cNvSpPr txBox="1"/>
          <p:nvPr/>
        </p:nvSpPr>
        <p:spPr>
          <a:xfrm>
            <a:off x="8304003" y="5643381"/>
            <a:ext cx="113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67125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FFB9E-D2C8-6AC8-DC64-C66FCA84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cuantificamos las relaciones entre productos?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C30398-002D-AD33-CA17-3DBDEC2D7263}"/>
              </a:ext>
            </a:extLst>
          </p:cNvPr>
          <p:cNvSpPr txBox="1"/>
          <p:nvPr/>
        </p:nvSpPr>
        <p:spPr>
          <a:xfrm>
            <a:off x="1917577" y="2121763"/>
            <a:ext cx="42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Lift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3614E5-0C14-A8D3-64E1-80B92251DCD9}"/>
              </a:ext>
            </a:extLst>
          </p:cNvPr>
          <p:cNvSpPr txBox="1"/>
          <p:nvPr/>
        </p:nvSpPr>
        <p:spPr>
          <a:xfrm>
            <a:off x="838200" y="3156970"/>
            <a:ext cx="63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 la </a:t>
            </a:r>
            <a:r>
              <a:rPr lang="en-US" dirty="0" err="1"/>
              <a:t>fortaleza</a:t>
            </a:r>
            <a:r>
              <a:rPr lang="en-US" dirty="0"/>
              <a:t> de la </a:t>
            </a:r>
            <a:r>
              <a:rPr lang="en-US" dirty="0" err="1"/>
              <a:t>asociación</a:t>
            </a:r>
            <a:r>
              <a:rPr lang="en-US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6C5173-6D2C-F66F-6232-138D5FB4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87" y="1057137"/>
            <a:ext cx="4206033" cy="290494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87430E-AB99-2FAE-B42E-4103216F5377}"/>
              </a:ext>
            </a:extLst>
          </p:cNvPr>
          <p:cNvSpPr txBox="1"/>
          <p:nvPr/>
        </p:nvSpPr>
        <p:spPr>
          <a:xfrm>
            <a:off x="9472472" y="3976450"/>
            <a:ext cx="2281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https://rpubs.com/cintia_rgz/799572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799F68-02BB-9585-0BA4-5AD212B3FCFA}"/>
              </a:ext>
            </a:extLst>
          </p:cNvPr>
          <p:cNvSpPr txBox="1"/>
          <p:nvPr/>
        </p:nvSpPr>
        <p:spPr>
          <a:xfrm>
            <a:off x="667817" y="5643381"/>
            <a:ext cx="423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(manzana             cerveza) 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5E1F6A0-69F4-6071-B75F-DDE5F9F05CC3}"/>
              </a:ext>
            </a:extLst>
          </p:cNvPr>
          <p:cNvCxnSpPr>
            <a:cxnSpLocks/>
          </p:cNvCxnSpPr>
          <p:nvPr/>
        </p:nvCxnSpPr>
        <p:spPr>
          <a:xfrm>
            <a:off x="2577033" y="5874213"/>
            <a:ext cx="49464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B6D1EF-18FE-CEE1-E437-13279CB6665D}"/>
              </a:ext>
            </a:extLst>
          </p:cNvPr>
          <p:cNvCxnSpPr>
            <a:cxnSpLocks/>
          </p:cNvCxnSpPr>
          <p:nvPr/>
        </p:nvCxnSpPr>
        <p:spPr>
          <a:xfrm>
            <a:off x="4858200" y="6015851"/>
            <a:ext cx="1178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4F6CFB-0273-DC31-E9A1-C65835023ED9}"/>
              </a:ext>
            </a:extLst>
          </p:cNvPr>
          <p:cNvSpPr txBox="1"/>
          <p:nvPr/>
        </p:nvSpPr>
        <p:spPr>
          <a:xfrm>
            <a:off x="5047970" y="5440495"/>
            <a:ext cx="79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3/8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A64B06-5285-CD92-4CA0-434A8EC31B18}"/>
              </a:ext>
            </a:extLst>
          </p:cNvPr>
          <p:cNvSpPr txBox="1"/>
          <p:nvPr/>
        </p:nvSpPr>
        <p:spPr>
          <a:xfrm>
            <a:off x="4563417" y="6043797"/>
            <a:ext cx="183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(4/8) (6/8)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E1E2DE-1E5C-C6CD-308F-BE0DEFEB937B}"/>
              </a:ext>
            </a:extLst>
          </p:cNvPr>
          <p:cNvSpPr txBox="1"/>
          <p:nvPr/>
        </p:nvSpPr>
        <p:spPr>
          <a:xfrm>
            <a:off x="6400418" y="5680680"/>
            <a:ext cx="54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sz="2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B7E2DCF-A236-1694-6C63-73047D5B210B}"/>
              </a:ext>
            </a:extLst>
          </p:cNvPr>
          <p:cNvSpPr txBox="1"/>
          <p:nvPr/>
        </p:nvSpPr>
        <p:spPr>
          <a:xfrm>
            <a:off x="6927243" y="5619125"/>
            <a:ext cx="113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pic>
        <p:nvPicPr>
          <p:cNvPr id="5" name="Gráfico 4" descr="Insignia 3 con relleno sólido">
            <a:extLst>
              <a:ext uri="{FF2B5EF4-FFF2-40B4-BE49-F238E27FC236}">
                <a16:creationId xmlns:a16="http://schemas.microsoft.com/office/drawing/2014/main" id="{700270AD-DD80-2972-53DD-93228C220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56950"/>
            <a:ext cx="914400" cy="914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135DA8-93C2-E8A2-7468-800C74CFB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17" y="3962083"/>
            <a:ext cx="5955985" cy="764989"/>
          </a:xfrm>
          <a:prstGeom prst="rect">
            <a:avLst/>
          </a:prstGeom>
        </p:spPr>
      </p:pic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E3A13FA6-B7F1-E93A-D9F1-CB2C820CE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21824"/>
              </p:ext>
            </p:extLst>
          </p:nvPr>
        </p:nvGraphicFramePr>
        <p:xfrm>
          <a:off x="7683961" y="4444552"/>
          <a:ext cx="4128416" cy="19918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64208">
                  <a:extLst>
                    <a:ext uri="{9D8B030D-6E8A-4147-A177-3AD203B41FA5}">
                      <a16:colId xmlns:a16="http://schemas.microsoft.com/office/drawing/2014/main" val="3243259272"/>
                    </a:ext>
                  </a:extLst>
                </a:gridCol>
                <a:gridCol w="2064208">
                  <a:extLst>
                    <a:ext uri="{9D8B030D-6E8A-4147-A177-3AD203B41FA5}">
                      <a16:colId xmlns:a16="http://schemas.microsoft.com/office/drawing/2014/main" val="84931657"/>
                    </a:ext>
                  </a:extLst>
                </a:gridCol>
              </a:tblGrid>
              <a:tr h="437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Interpretaci</a:t>
                      </a:r>
                      <a:r>
                        <a:rPr lang="es-MX" sz="1400" dirty="0" err="1"/>
                        <a:t>ó</a:t>
                      </a:r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69961"/>
                  </a:ext>
                </a:extLst>
              </a:tr>
              <a:tr h="437406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hay </a:t>
                      </a:r>
                      <a:r>
                        <a:rPr lang="en-US" sz="1400" dirty="0" err="1"/>
                        <a:t>asociación</a:t>
                      </a:r>
                      <a:r>
                        <a:rPr lang="en-US" sz="1400" dirty="0"/>
                        <a:t> entre</a:t>
                      </a:r>
                    </a:p>
                    <a:p>
                      <a:r>
                        <a:rPr lang="en-US" sz="1400" dirty="0"/>
                        <a:t> A 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91844"/>
                  </a:ext>
                </a:extLst>
              </a:tr>
              <a:tr h="437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 probable que se </a:t>
                      </a:r>
                      <a:r>
                        <a:rPr lang="en-US" sz="1400" dirty="0" err="1"/>
                        <a:t>compre</a:t>
                      </a:r>
                      <a:r>
                        <a:rPr lang="en-US" sz="1400" dirty="0"/>
                        <a:t> B </a:t>
                      </a:r>
                      <a:r>
                        <a:rPr lang="en-US" sz="1400" dirty="0" err="1"/>
                        <a:t>si</a:t>
                      </a:r>
                      <a:r>
                        <a:rPr lang="en-US" sz="1400" dirty="0"/>
                        <a:t> se </a:t>
                      </a:r>
                      <a:r>
                        <a:rPr lang="en-US" sz="1400" dirty="0" err="1"/>
                        <a:t>compra</a:t>
                      </a:r>
                      <a:r>
                        <a:rPr lang="en-US" sz="1400" dirty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00180"/>
                  </a:ext>
                </a:extLst>
              </a:tr>
              <a:tr h="437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Poco probable que se compre B si se compra 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8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36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C375E-6BB5-5878-622D-D06A0769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a-priori: concepto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4A3CE4B-7DF1-1E73-94C7-A9645A55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9" y="2009960"/>
            <a:ext cx="7620000" cy="44005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60F966-7D97-B8A5-24E5-0A81A42EF187}"/>
              </a:ext>
            </a:extLst>
          </p:cNvPr>
          <p:cNvSpPr txBox="1"/>
          <p:nvPr/>
        </p:nvSpPr>
        <p:spPr>
          <a:xfrm>
            <a:off x="8708993" y="2214470"/>
            <a:ext cx="24413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algoritmo toma en cuenta los </a:t>
            </a:r>
            <a:r>
              <a:rPr lang="es-MX" dirty="0" err="1"/>
              <a:t>itemsets</a:t>
            </a:r>
            <a:r>
              <a:rPr lang="es-MX" dirty="0"/>
              <a:t> </a:t>
            </a:r>
            <a:r>
              <a:rPr lang="es-MX" b="1" dirty="0"/>
              <a:t>más frecuentes</a:t>
            </a:r>
            <a:r>
              <a:rPr lang="es-MX" dirty="0"/>
              <a:t> (y descarta a los que no son frecuentes) y en el proceso va calculando el Soporte, Confianza y </a:t>
            </a:r>
            <a:r>
              <a:rPr lang="es-MX" dirty="0" err="1"/>
              <a:t>Lift</a:t>
            </a:r>
            <a:r>
              <a:rPr lang="es-MX" dirty="0"/>
              <a:t> para crear las reglas. </a:t>
            </a:r>
          </a:p>
          <a:p>
            <a:endParaRPr lang="es-MX" dirty="0"/>
          </a:p>
          <a:p>
            <a:r>
              <a:rPr lang="es-MX" dirty="0"/>
              <a:t>De esta forma se toman en cuenta las 3 métricas y se llega a un resultado más confiable y preciso.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89E39-B380-4BD5-FA4E-E2EFE64D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Real: </a:t>
            </a:r>
            <a:r>
              <a:rPr lang="es-MX" dirty="0" err="1"/>
              <a:t>Beer</a:t>
            </a:r>
            <a:r>
              <a:rPr lang="es-MX" dirty="0"/>
              <a:t> and </a:t>
            </a:r>
            <a:r>
              <a:rPr lang="es-MX" dirty="0" err="1"/>
              <a:t>diapers</a:t>
            </a:r>
            <a:endParaRPr lang="en-US" dirty="0"/>
          </a:p>
        </p:txBody>
      </p:sp>
      <p:pic>
        <p:nvPicPr>
          <p:cNvPr id="5" name="Imagen 4" descr="Un par de botellas de vino&#10;&#10;Descripción generada automáticamente con confianza baja">
            <a:extLst>
              <a:ext uri="{FF2B5EF4-FFF2-40B4-BE49-F238E27FC236}">
                <a16:creationId xmlns:a16="http://schemas.microsoft.com/office/drawing/2014/main" id="{75612FC9-95F4-9800-3943-8443A3B5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3" y="2343890"/>
            <a:ext cx="6035868" cy="29472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6B32EA-EBC8-D8DD-3A73-BEFAF1E42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113" y="1441925"/>
            <a:ext cx="3902714" cy="47511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B61FD95-53F8-8079-8D66-28887EF6CF66}"/>
              </a:ext>
            </a:extLst>
          </p:cNvPr>
          <p:cNvSpPr txBox="1"/>
          <p:nvPr/>
        </p:nvSpPr>
        <p:spPr>
          <a:xfrm>
            <a:off x="7576113" y="6369764"/>
            <a:ext cx="4580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https://www.forbes.com/forbes/1998/0406/6107128a.html?sh=5df3cced6260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C2017E-7A4A-AD0E-B909-074812D86E30}"/>
              </a:ext>
            </a:extLst>
          </p:cNvPr>
          <p:cNvSpPr txBox="1"/>
          <p:nvPr/>
        </p:nvSpPr>
        <p:spPr>
          <a:xfrm>
            <a:off x="500108" y="6209763"/>
            <a:ext cx="6708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https://blog.a4everyone.com/2016/06/20/what-and-why-diapers-and-beers-has-in-common/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A1F777-5DF8-5104-CE62-090B86286059}"/>
              </a:ext>
            </a:extLst>
          </p:cNvPr>
          <p:cNvSpPr txBox="1"/>
          <p:nvPr/>
        </p:nvSpPr>
        <p:spPr>
          <a:xfrm>
            <a:off x="603682" y="6492874"/>
            <a:ext cx="4758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https://tdwi.org/articles/2016/11/15/beer-and-diapers-impossible-correlation.aspx</a:t>
            </a:r>
          </a:p>
        </p:txBody>
      </p:sp>
    </p:spTree>
    <p:extLst>
      <p:ext uri="{BB962C8B-B14F-4D97-AF65-F5344CB8AC3E}">
        <p14:creationId xmlns:p14="http://schemas.microsoft.com/office/powerpoint/2010/main" val="2755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C8297BE-3403-5C55-E9F9-1899CED8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46" y="751289"/>
            <a:ext cx="7809991" cy="53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F30DDC-64D2-8CF5-C284-FAA097408D52}"/>
              </a:ext>
            </a:extLst>
          </p:cNvPr>
          <p:cNvSpPr txBox="1"/>
          <p:nvPr/>
        </p:nvSpPr>
        <p:spPr>
          <a:xfrm>
            <a:off x="5575176" y="6414985"/>
            <a:ext cx="560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https://ghumare64.medium.com/market-basket-analysis-using-association-rule-mining-2f87e4064ee7</a:t>
            </a:r>
          </a:p>
        </p:txBody>
      </p:sp>
    </p:spTree>
    <p:extLst>
      <p:ext uri="{BB962C8B-B14F-4D97-AF65-F5344CB8AC3E}">
        <p14:creationId xmlns:p14="http://schemas.microsoft.com/office/powerpoint/2010/main" val="72821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4 Upselling products other customers have viewed - 25 Upselling and Cross-Selling Examples to Inspire Your Strategy">
            <a:extLst>
              <a:ext uri="{FF2B5EF4-FFF2-40B4-BE49-F238E27FC236}">
                <a16:creationId xmlns:a16="http://schemas.microsoft.com/office/drawing/2014/main" id="{D6A6BCC9-FCB4-C7B2-5906-A09E178B9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204913"/>
            <a:ext cx="108299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66CF62-31DB-D4F1-5ADD-0EDC231F320E}"/>
              </a:ext>
            </a:extLst>
          </p:cNvPr>
          <p:cNvSpPr txBox="1"/>
          <p:nvPr/>
        </p:nvSpPr>
        <p:spPr>
          <a:xfrm>
            <a:off x="6110796" y="6391922"/>
            <a:ext cx="5965794" cy="26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https://www.optimonk.com/increase-your-conversions-sales-with-upselling-cross-selling-examples/</a:t>
            </a:r>
          </a:p>
        </p:txBody>
      </p:sp>
    </p:spTree>
    <p:extLst>
      <p:ext uri="{BB962C8B-B14F-4D97-AF65-F5344CB8AC3E}">
        <p14:creationId xmlns:p14="http://schemas.microsoft.com/office/powerpoint/2010/main" val="23262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0E97D1-9E84-F881-BC6F-7FE801C98988}"/>
              </a:ext>
            </a:extLst>
          </p:cNvPr>
          <p:cNvSpPr txBox="1"/>
          <p:nvPr/>
        </p:nvSpPr>
        <p:spPr>
          <a:xfrm>
            <a:off x="923279" y="2090172"/>
            <a:ext cx="10129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¿Qué estrategia basada en datos podemos implementar para recomendar productos?</a:t>
            </a:r>
          </a:p>
          <a:p>
            <a:endParaRPr lang="en-US" sz="2400" dirty="0"/>
          </a:p>
          <a:p>
            <a:r>
              <a:rPr lang="en-US" sz="2400" dirty="0"/>
              <a:t>¿</a:t>
            </a:r>
            <a:r>
              <a:rPr lang="en-US" sz="2400" dirty="0" err="1"/>
              <a:t>Cómo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conocer</a:t>
            </a:r>
            <a:r>
              <a:rPr lang="en-US" sz="2400" dirty="0"/>
              <a:t> y </a:t>
            </a:r>
            <a:r>
              <a:rPr lang="en-US" sz="2400" dirty="0" err="1"/>
              <a:t>explorar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patrones</a:t>
            </a:r>
            <a:r>
              <a:rPr lang="en-US" sz="2400" dirty="0"/>
              <a:t> de </a:t>
            </a:r>
            <a:r>
              <a:rPr lang="en-US" sz="2400" dirty="0" err="1"/>
              <a:t>consumo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clientes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modelo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aplicar</a:t>
            </a:r>
            <a:r>
              <a:rPr lang="en-US" sz="2400" dirty="0"/>
              <a:t> para </a:t>
            </a:r>
            <a:r>
              <a:rPr lang="en-US" sz="2400" dirty="0" err="1"/>
              <a:t>analizar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</a:t>
            </a:r>
            <a:r>
              <a:rPr lang="en-US" sz="2400" dirty="0" err="1"/>
              <a:t>transacciones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261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D512F23-96F1-AAB2-2950-1B42CF85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42" y="1301412"/>
            <a:ext cx="7590315" cy="42551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0ABD09-A6CB-22A9-337A-521670A4A14E}"/>
              </a:ext>
            </a:extLst>
          </p:cNvPr>
          <p:cNvSpPr txBox="1"/>
          <p:nvPr/>
        </p:nvSpPr>
        <p:spPr>
          <a:xfrm>
            <a:off x="9161755" y="6409678"/>
            <a:ext cx="276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https://rpubs.com/cintia_rgz/799572</a:t>
            </a:r>
          </a:p>
        </p:txBody>
      </p:sp>
    </p:spTree>
    <p:extLst>
      <p:ext uri="{BB962C8B-B14F-4D97-AF65-F5344CB8AC3E}">
        <p14:creationId xmlns:p14="http://schemas.microsoft.com/office/powerpoint/2010/main" val="335357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31F11-E60A-870C-B1B0-D649014A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Market</a:t>
            </a:r>
            <a:r>
              <a:rPr lang="es-MX" dirty="0"/>
              <a:t> </a:t>
            </a:r>
            <a:r>
              <a:rPr lang="es-MX" dirty="0" err="1"/>
              <a:t>Basket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: concepto</a:t>
            </a:r>
            <a:endParaRPr lang="en-US" dirty="0"/>
          </a:p>
        </p:txBody>
      </p:sp>
      <p:pic>
        <p:nvPicPr>
          <p:cNvPr id="5" name="Gráfico 4" descr="Caja registradora con relleno sólido">
            <a:extLst>
              <a:ext uri="{FF2B5EF4-FFF2-40B4-BE49-F238E27FC236}">
                <a16:creationId xmlns:a16="http://schemas.microsoft.com/office/drawing/2014/main" id="{43960367-F039-411B-72E4-13CB1AFF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4507" y="2627143"/>
            <a:ext cx="1550818" cy="1550818"/>
          </a:xfrm>
          <a:prstGeom prst="rect">
            <a:avLst/>
          </a:prstGeom>
        </p:spPr>
      </p:pic>
      <p:pic>
        <p:nvPicPr>
          <p:cNvPr id="11" name="Gráfico 10" descr="Bolsa de la compra con relleno sólido">
            <a:extLst>
              <a:ext uri="{FF2B5EF4-FFF2-40B4-BE49-F238E27FC236}">
                <a16:creationId xmlns:a16="http://schemas.microsoft.com/office/drawing/2014/main" id="{9F396FC6-C6CA-8CB0-5040-3E811C0C6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2761" y="2282486"/>
            <a:ext cx="1895475" cy="18954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EE58563-6FE5-9F0E-9D76-AB86D0CDD682}"/>
              </a:ext>
            </a:extLst>
          </p:cNvPr>
          <p:cNvSpPr txBox="1"/>
          <p:nvPr/>
        </p:nvSpPr>
        <p:spPr>
          <a:xfrm>
            <a:off x="838200" y="4758431"/>
            <a:ext cx="960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modelo de cesta de mercado analiza las relaciones que existen entre las transacciones y los ítems que componen una cesta de productos. </a:t>
            </a:r>
          </a:p>
          <a:p>
            <a:endParaRPr lang="es-MX" dirty="0"/>
          </a:p>
          <a:p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supuesto</a:t>
            </a:r>
            <a:r>
              <a:rPr lang="en-US" dirty="0"/>
              <a:t> principal </a:t>
            </a:r>
            <a:r>
              <a:rPr lang="en-US" dirty="0" err="1"/>
              <a:t>establece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transacción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conformada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conjunto de items o </a:t>
            </a:r>
            <a:r>
              <a:rPr lang="en-US" dirty="0" err="1"/>
              <a:t>productos</a:t>
            </a:r>
            <a:r>
              <a:rPr lang="en-US" dirty="0"/>
              <a:t>. </a:t>
            </a:r>
          </a:p>
        </p:txBody>
      </p:sp>
      <p:pic>
        <p:nvPicPr>
          <p:cNvPr id="15" name="Gráfico 14" descr="Transferencia con relleno sólido">
            <a:extLst>
              <a:ext uri="{FF2B5EF4-FFF2-40B4-BE49-F238E27FC236}">
                <a16:creationId xmlns:a16="http://schemas.microsoft.com/office/drawing/2014/main" id="{0CB68747-1304-AF89-2238-7E8E38800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1437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31F11-E60A-870C-B1B0-D649014A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Market</a:t>
            </a:r>
            <a:r>
              <a:rPr lang="es-MX" dirty="0"/>
              <a:t> </a:t>
            </a:r>
            <a:r>
              <a:rPr lang="es-MX" dirty="0" err="1"/>
              <a:t>Basket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: concepto</a:t>
            </a:r>
            <a:endParaRPr lang="en-U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0B7C8BA-2C6E-C911-0C99-42B1237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9" y="1562470"/>
            <a:ext cx="5104435" cy="427903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B3DDEA-D5A9-448E-F83F-2176606C7684}"/>
              </a:ext>
            </a:extLst>
          </p:cNvPr>
          <p:cNvSpPr/>
          <p:nvPr/>
        </p:nvSpPr>
        <p:spPr>
          <a:xfrm>
            <a:off x="3297156" y="1624614"/>
            <a:ext cx="2349042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E814E9-DBFA-0264-F699-34B61484C743}"/>
              </a:ext>
            </a:extLst>
          </p:cNvPr>
          <p:cNvSpPr/>
          <p:nvPr/>
        </p:nvSpPr>
        <p:spPr>
          <a:xfrm>
            <a:off x="4426099" y="1828800"/>
            <a:ext cx="492129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261351-E654-70A5-0305-BFF61F6ABF4F}"/>
              </a:ext>
            </a:extLst>
          </p:cNvPr>
          <p:cNvSpPr/>
          <p:nvPr/>
        </p:nvSpPr>
        <p:spPr>
          <a:xfrm>
            <a:off x="2979040" y="4807259"/>
            <a:ext cx="2349042" cy="426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7A6E4B-2ED0-2392-2514-A9A28703028C}"/>
              </a:ext>
            </a:extLst>
          </p:cNvPr>
          <p:cNvSpPr txBox="1"/>
          <p:nvPr/>
        </p:nvSpPr>
        <p:spPr>
          <a:xfrm>
            <a:off x="502250" y="6354375"/>
            <a:ext cx="4194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https://www.datacamp.com/tutorial/market-basket-analysis-r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F92CFD-421B-53AB-41AA-3BE81C7B9205}"/>
              </a:ext>
            </a:extLst>
          </p:cNvPr>
          <p:cNvSpPr txBox="1"/>
          <p:nvPr/>
        </p:nvSpPr>
        <p:spPr>
          <a:xfrm>
            <a:off x="6688631" y="1766656"/>
            <a:ext cx="475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Elementos del MBA</a:t>
            </a:r>
            <a:endParaRPr lang="en-US" sz="2800" b="1" dirty="0"/>
          </a:p>
        </p:txBody>
      </p:sp>
      <p:pic>
        <p:nvPicPr>
          <p:cNvPr id="18" name="Gráfico 17" descr="Insignia 1 con relleno sólido">
            <a:extLst>
              <a:ext uri="{FF2B5EF4-FFF2-40B4-BE49-F238E27FC236}">
                <a16:creationId xmlns:a16="http://schemas.microsoft.com/office/drawing/2014/main" id="{AC4ECBD3-2D27-7671-22C3-E7112BC5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7407" y="2477834"/>
            <a:ext cx="670957" cy="67095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5F13B63-4555-56FE-C416-5CCF8BDEC134}"/>
              </a:ext>
            </a:extLst>
          </p:cNvPr>
          <p:cNvSpPr txBox="1"/>
          <p:nvPr/>
        </p:nvSpPr>
        <p:spPr>
          <a:xfrm>
            <a:off x="7448364" y="2628646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Ítem o producto</a:t>
            </a:r>
            <a:endParaRPr lang="en-US" dirty="0"/>
          </a:p>
        </p:txBody>
      </p:sp>
      <p:pic>
        <p:nvPicPr>
          <p:cNvPr id="21" name="Gráfico 20" descr="Lácteo con relleno sólido">
            <a:extLst>
              <a:ext uri="{FF2B5EF4-FFF2-40B4-BE49-F238E27FC236}">
                <a16:creationId xmlns:a16="http://schemas.microsoft.com/office/drawing/2014/main" id="{859ACDD3-2ADD-B69F-B344-951A45634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7222" y="2334573"/>
            <a:ext cx="914400" cy="914400"/>
          </a:xfrm>
          <a:prstGeom prst="rect">
            <a:avLst/>
          </a:prstGeom>
        </p:spPr>
      </p:pic>
      <p:pic>
        <p:nvPicPr>
          <p:cNvPr id="23" name="Gráfico 22" descr="Insignia con relleno sólido">
            <a:extLst>
              <a:ext uri="{FF2B5EF4-FFF2-40B4-BE49-F238E27FC236}">
                <a16:creationId xmlns:a16="http://schemas.microsoft.com/office/drawing/2014/main" id="{46746D25-C675-A5D9-AA95-E7FBC24B4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2914" y="3487562"/>
            <a:ext cx="665450" cy="66545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A77EF4B-745D-B95F-124B-E8F2E7C7B640}"/>
              </a:ext>
            </a:extLst>
          </p:cNvPr>
          <p:cNvSpPr txBox="1"/>
          <p:nvPr/>
        </p:nvSpPr>
        <p:spPr>
          <a:xfrm>
            <a:off x="7448364" y="3638373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Ítem set</a:t>
            </a:r>
            <a:endParaRPr lang="en-US" dirty="0"/>
          </a:p>
        </p:txBody>
      </p:sp>
      <p:pic>
        <p:nvPicPr>
          <p:cNvPr id="26" name="Gráfico 25" descr="Plátano con relleno sólido">
            <a:extLst>
              <a:ext uri="{FF2B5EF4-FFF2-40B4-BE49-F238E27FC236}">
                <a16:creationId xmlns:a16="http://schemas.microsoft.com/office/drawing/2014/main" id="{7E73E3A0-A6A6-05EA-A55E-AB964544A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44422" y="3379183"/>
            <a:ext cx="773828" cy="773828"/>
          </a:xfrm>
          <a:prstGeom prst="rect">
            <a:avLst/>
          </a:prstGeom>
        </p:spPr>
      </p:pic>
      <p:pic>
        <p:nvPicPr>
          <p:cNvPr id="28" name="Gráfico 27" descr="Botella con relleno sólido">
            <a:extLst>
              <a:ext uri="{FF2B5EF4-FFF2-40B4-BE49-F238E27FC236}">
                <a16:creationId xmlns:a16="http://schemas.microsoft.com/office/drawing/2014/main" id="{3D40DD1F-3A74-BB2B-642F-E026A67968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50171" y="3248973"/>
            <a:ext cx="914400" cy="914400"/>
          </a:xfrm>
          <a:prstGeom prst="rect">
            <a:avLst/>
          </a:prstGeom>
        </p:spPr>
      </p:pic>
      <p:pic>
        <p:nvPicPr>
          <p:cNvPr id="29" name="Gráfico 28" descr="Lácteo con relleno sólido">
            <a:extLst>
              <a:ext uri="{FF2B5EF4-FFF2-40B4-BE49-F238E27FC236}">
                <a16:creationId xmlns:a16="http://schemas.microsoft.com/office/drawing/2014/main" id="{33FD6335-5F0E-4F79-924B-47B84BB33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7808" y="3248973"/>
            <a:ext cx="914400" cy="914400"/>
          </a:xfrm>
          <a:prstGeom prst="rect">
            <a:avLst/>
          </a:prstGeom>
        </p:spPr>
      </p:pic>
      <p:pic>
        <p:nvPicPr>
          <p:cNvPr id="31" name="Gráfico 30" descr="Insignia 3 con relleno sólido">
            <a:extLst>
              <a:ext uri="{FF2B5EF4-FFF2-40B4-BE49-F238E27FC236}">
                <a16:creationId xmlns:a16="http://schemas.microsoft.com/office/drawing/2014/main" id="{A18BE5C8-BAAE-CDA3-84F7-8FF8823A3B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2914" y="4567936"/>
            <a:ext cx="665450" cy="66545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9987D9E8-730E-69A0-0025-07279874DC92}"/>
              </a:ext>
            </a:extLst>
          </p:cNvPr>
          <p:cNvSpPr txBox="1"/>
          <p:nvPr/>
        </p:nvSpPr>
        <p:spPr>
          <a:xfrm>
            <a:off x="7441267" y="4667007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Transacción</a:t>
            </a:r>
            <a:endParaRPr lang="en-US" dirty="0"/>
          </a:p>
        </p:txBody>
      </p:sp>
      <p:pic>
        <p:nvPicPr>
          <p:cNvPr id="33" name="Gráfico 32" descr="Plátano con relleno sólido">
            <a:extLst>
              <a:ext uri="{FF2B5EF4-FFF2-40B4-BE49-F238E27FC236}">
                <a16:creationId xmlns:a16="http://schemas.microsoft.com/office/drawing/2014/main" id="{D7422530-6BD4-8357-3F9A-E58E567B2E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743" y="4481552"/>
            <a:ext cx="773828" cy="773828"/>
          </a:xfrm>
          <a:prstGeom prst="rect">
            <a:avLst/>
          </a:prstGeom>
        </p:spPr>
      </p:pic>
      <p:pic>
        <p:nvPicPr>
          <p:cNvPr id="34" name="Gráfico 33" descr="Lácteo con relleno sólido">
            <a:extLst>
              <a:ext uri="{FF2B5EF4-FFF2-40B4-BE49-F238E27FC236}">
                <a16:creationId xmlns:a16="http://schemas.microsoft.com/office/drawing/2014/main" id="{70D0CB93-E680-7998-BA4B-5E5449D3E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4129" y="43513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4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31F11-E60A-870C-B1B0-D649014A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 de asociación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B3DDEA-D5A9-448E-F83F-2176606C7684}"/>
              </a:ext>
            </a:extLst>
          </p:cNvPr>
          <p:cNvSpPr/>
          <p:nvPr/>
        </p:nvSpPr>
        <p:spPr>
          <a:xfrm>
            <a:off x="3297156" y="1624614"/>
            <a:ext cx="2349042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E814E9-DBFA-0264-F699-34B61484C743}"/>
              </a:ext>
            </a:extLst>
          </p:cNvPr>
          <p:cNvSpPr/>
          <p:nvPr/>
        </p:nvSpPr>
        <p:spPr>
          <a:xfrm>
            <a:off x="4426099" y="1828800"/>
            <a:ext cx="492129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D69ECA-CCC6-A50A-1608-5EE14857940C}"/>
              </a:ext>
            </a:extLst>
          </p:cNvPr>
          <p:cNvSpPr txBox="1"/>
          <p:nvPr/>
        </p:nvSpPr>
        <p:spPr>
          <a:xfrm>
            <a:off x="3755254" y="2286000"/>
            <a:ext cx="519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“Si esto, entonces aquello”</a:t>
            </a:r>
            <a:endParaRPr lang="en-US" sz="2800" b="1" dirty="0"/>
          </a:p>
        </p:txBody>
      </p:sp>
      <p:pic>
        <p:nvPicPr>
          <p:cNvPr id="12" name="Gráfico 11" descr="Burbuja de chat con relleno sólido">
            <a:extLst>
              <a:ext uri="{FF2B5EF4-FFF2-40B4-BE49-F238E27FC236}">
                <a16:creationId xmlns:a16="http://schemas.microsoft.com/office/drawing/2014/main" id="{3367564A-3AA1-386E-8667-916DF36E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9040" y="1681810"/>
            <a:ext cx="914400" cy="9144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CF11A19-D0BF-7BD9-B561-2BDA12B0AD0B}"/>
              </a:ext>
            </a:extLst>
          </p:cNvPr>
          <p:cNvSpPr txBox="1"/>
          <p:nvPr/>
        </p:nvSpPr>
        <p:spPr>
          <a:xfrm>
            <a:off x="3789576" y="3423519"/>
            <a:ext cx="727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s-MX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5BCBF87-AAF9-B05B-06E3-1FD643B42C80}"/>
              </a:ext>
            </a:extLst>
          </p:cNvPr>
          <p:cNvCxnSpPr/>
          <p:nvPr/>
        </p:nvCxnSpPr>
        <p:spPr>
          <a:xfrm>
            <a:off x="4672163" y="3808239"/>
            <a:ext cx="10361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DCC7130-E54E-9077-FCE4-80FFFBE9B28C}"/>
              </a:ext>
            </a:extLst>
          </p:cNvPr>
          <p:cNvSpPr txBox="1"/>
          <p:nvPr/>
        </p:nvSpPr>
        <p:spPr>
          <a:xfrm>
            <a:off x="5986508" y="3423519"/>
            <a:ext cx="727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s-MX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1A090B7-50B2-01B3-16B9-BEE12AC34A20}"/>
              </a:ext>
            </a:extLst>
          </p:cNvPr>
          <p:cNvSpPr txBox="1"/>
          <p:nvPr/>
        </p:nvSpPr>
        <p:spPr>
          <a:xfrm>
            <a:off x="3291720" y="4192960"/>
            <a:ext cx="154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Antecendente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D0BA44B-2693-DE59-DFDC-7CFFD55E5F82}"/>
              </a:ext>
            </a:extLst>
          </p:cNvPr>
          <p:cNvSpPr txBox="1"/>
          <p:nvPr/>
        </p:nvSpPr>
        <p:spPr>
          <a:xfrm>
            <a:off x="5576880" y="4184731"/>
            <a:ext cx="154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Consecuente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B97AB31-9C70-1E88-A71C-08ACC565993C}"/>
              </a:ext>
            </a:extLst>
          </p:cNvPr>
          <p:cNvSpPr txBox="1"/>
          <p:nvPr/>
        </p:nvSpPr>
        <p:spPr>
          <a:xfrm>
            <a:off x="2361460" y="4900474"/>
            <a:ext cx="21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{leche, cereal}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3FFFA1B-2699-401C-EC31-1DA7DFA3B64A}"/>
              </a:ext>
            </a:extLst>
          </p:cNvPr>
          <p:cNvCxnSpPr/>
          <p:nvPr/>
        </p:nvCxnSpPr>
        <p:spPr>
          <a:xfrm>
            <a:off x="4672163" y="5132492"/>
            <a:ext cx="10361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0A4BA3A-39DD-3D78-96E3-2BF0E6E5671A}"/>
              </a:ext>
            </a:extLst>
          </p:cNvPr>
          <p:cNvSpPr txBox="1"/>
          <p:nvPr/>
        </p:nvSpPr>
        <p:spPr>
          <a:xfrm>
            <a:off x="5986508" y="4900474"/>
            <a:ext cx="21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{galletas}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819000E-3B6B-65C9-03BC-4C2553BDED87}"/>
              </a:ext>
            </a:extLst>
          </p:cNvPr>
          <p:cNvSpPr txBox="1"/>
          <p:nvPr/>
        </p:nvSpPr>
        <p:spPr>
          <a:xfrm>
            <a:off x="838199" y="5682273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compran</a:t>
            </a:r>
            <a:r>
              <a:rPr lang="en-US" dirty="0"/>
              <a:t> leche y cereal de forma </a:t>
            </a:r>
            <a:r>
              <a:rPr lang="en-US" dirty="0" err="1"/>
              <a:t>conjunta</a:t>
            </a:r>
            <a:r>
              <a:rPr lang="en-US" dirty="0"/>
              <a:t>, es probable que </a:t>
            </a:r>
            <a:r>
              <a:rPr lang="en-US" dirty="0" err="1"/>
              <a:t>tambi</a:t>
            </a:r>
            <a:r>
              <a:rPr lang="es-MX" dirty="0" err="1"/>
              <a:t>én</a:t>
            </a:r>
            <a:r>
              <a:rPr lang="es-MX" dirty="0"/>
              <a:t> compren galletas.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9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FFB9E-D2C8-6AC8-DC64-C66FCA84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cuantificamos las relaciones entre productos?</a:t>
            </a:r>
            <a:endParaRPr lang="en-US" dirty="0"/>
          </a:p>
        </p:txBody>
      </p:sp>
      <p:pic>
        <p:nvPicPr>
          <p:cNvPr id="5" name="Gráfico 4" descr="Insignia 1 con relleno sólido">
            <a:extLst>
              <a:ext uri="{FF2B5EF4-FFF2-40B4-BE49-F238E27FC236}">
                <a16:creationId xmlns:a16="http://schemas.microsoft.com/office/drawing/2014/main" id="{1E0E1F46-D634-4BA1-8CEF-324B9C279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966866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C30398-002D-AD33-CA17-3DBDEC2D7263}"/>
              </a:ext>
            </a:extLst>
          </p:cNvPr>
          <p:cNvSpPr txBox="1"/>
          <p:nvPr/>
        </p:nvSpPr>
        <p:spPr>
          <a:xfrm>
            <a:off x="1917577" y="2121763"/>
            <a:ext cx="36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Soporte (</a:t>
            </a:r>
            <a:r>
              <a:rPr lang="es-MX" sz="3200" dirty="0" err="1"/>
              <a:t>Support</a:t>
            </a:r>
            <a:r>
              <a:rPr lang="es-MX" sz="3200" dirty="0"/>
              <a:t>)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3614E5-0C14-A8D3-64E1-80B92251DCD9}"/>
              </a:ext>
            </a:extLst>
          </p:cNvPr>
          <p:cNvSpPr txBox="1"/>
          <p:nvPr/>
        </p:nvSpPr>
        <p:spPr>
          <a:xfrm>
            <a:off x="1136343" y="3116062"/>
            <a:ext cx="495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Frecuencia</a:t>
            </a:r>
            <a:r>
              <a:rPr lang="es-MX" dirty="0"/>
              <a:t> en que ocurre un </a:t>
            </a:r>
            <a:r>
              <a:rPr lang="es-MX" dirty="0" err="1"/>
              <a:t>itemset</a:t>
            </a:r>
            <a:r>
              <a:rPr lang="es-MX" dirty="0"/>
              <a:t> en el conjunto de transacciones.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D538D2-0D38-FF01-E671-E34AF1DCF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18" y="3976735"/>
            <a:ext cx="5967750" cy="8300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E6C5173-6D2C-F66F-6232-138D5FB40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22" y="1063384"/>
            <a:ext cx="4896533" cy="338184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87430E-AB99-2FAE-B42E-4103216F5377}"/>
              </a:ext>
            </a:extLst>
          </p:cNvPr>
          <p:cNvSpPr txBox="1"/>
          <p:nvPr/>
        </p:nvSpPr>
        <p:spPr>
          <a:xfrm>
            <a:off x="9694414" y="4445231"/>
            <a:ext cx="2281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https://rpubs.com/cintia_rgz/799572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85E99C-64C6-E809-7661-5DEDAB1DC4FE}"/>
              </a:ext>
            </a:extLst>
          </p:cNvPr>
          <p:cNvSpPr txBox="1"/>
          <p:nvPr/>
        </p:nvSpPr>
        <p:spPr>
          <a:xfrm>
            <a:off x="1214762" y="5068858"/>
            <a:ext cx="4802820" cy="47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Soporte(manzana) 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4/8 = 50%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799F68-02BB-9585-0BA4-5AD212B3FCFA}"/>
              </a:ext>
            </a:extLst>
          </p:cNvPr>
          <p:cNvSpPr txBox="1"/>
          <p:nvPr/>
        </p:nvSpPr>
        <p:spPr>
          <a:xfrm>
            <a:off x="1214761" y="5662514"/>
            <a:ext cx="705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Soporte(manzana, cerveza, arroz) 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2/8 = 25%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477</Words>
  <Application>Microsoft Office PowerPoint</Application>
  <PresentationFormat>Panorámica</PresentationFormat>
  <Paragraphs>69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Market Basket Analysis</vt:lpstr>
      <vt:lpstr>Presentación de PowerPoint</vt:lpstr>
      <vt:lpstr>Presentación de PowerPoint</vt:lpstr>
      <vt:lpstr>Presentación de PowerPoint</vt:lpstr>
      <vt:lpstr>Presentación de PowerPoint</vt:lpstr>
      <vt:lpstr>Market Basket Analysis: concepto</vt:lpstr>
      <vt:lpstr>Market Basket Analysis: concepto</vt:lpstr>
      <vt:lpstr>Reglas de asociación</vt:lpstr>
      <vt:lpstr>¿Cómo cuantificamos las relaciones entre productos?</vt:lpstr>
      <vt:lpstr>¿Cómo cuantificamos las relaciones entre productos?</vt:lpstr>
      <vt:lpstr>¿Cómo cuantificamos las relaciones entre productos?</vt:lpstr>
      <vt:lpstr>Algoritmo a-priori: concepto</vt:lpstr>
      <vt:lpstr>Caso Real: Beer and diapers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Daniel Conrado Monroy Madrid</dc:creator>
  <cp:lastModifiedBy>Daniel Conrado Monroy Madrid</cp:lastModifiedBy>
  <cp:revision>1</cp:revision>
  <dcterms:created xsi:type="dcterms:W3CDTF">2022-09-22T03:42:03Z</dcterms:created>
  <dcterms:modified xsi:type="dcterms:W3CDTF">2022-09-22T06:40:51Z</dcterms:modified>
</cp:coreProperties>
</file>