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6" r:id="rId6"/>
    <p:sldId id="265" r:id="rId7"/>
    <p:sldId id="264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2"/>
    <p:restoredTop sz="94433"/>
  </p:normalViewPr>
  <p:slideViewPr>
    <p:cSldViewPr snapToGrid="0">
      <p:cViewPr varScale="1">
        <p:scale>
          <a:sx n="77" d="100"/>
          <a:sy n="77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A636D-CB59-0A48-AC93-2C1DE8E867E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7C3EC-5367-3F40-8D87-50090666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Tables &amp; areas</a:t>
            </a:r>
          </a:p>
          <a:p>
            <a:pPr marL="171450" indent="-171450">
              <a:buFontTx/>
              <a:buChar char="-"/>
            </a:pPr>
            <a:r>
              <a:rPr lang="en-US" dirty="0"/>
              <a:t>Attributes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Linking between tables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Normalization process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Of course involved taking what might be larger tables such as a full reviews table and splitting into albums and songs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Each has a primary key, and all parts are dependent on that key and no other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 some instances there were composite keys necessary to have this be the case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Needed to take out some attributes that didn’t fit this like </a:t>
            </a:r>
            <a:r>
              <a:rPr lang="en-US" dirty="0" err="1"/>
              <a:t>artist_id</a:t>
            </a:r>
            <a:r>
              <a:rPr lang="en-US" dirty="0"/>
              <a:t> in tracks or reviews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also involved having a linking entity from tracks to artists to prevent the many to many relationship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7C3EC-5367-3F40-8D87-500906663B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0444-5067-872E-3DD8-E73431E5C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27DF0-BF46-4F8E-DFD5-CA8E3B768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6C0E-1BFC-4912-05B2-9EEB008C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AC20-776D-74F6-C85F-67ACAEC2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2FE9-62F2-E8F9-B7D3-E7745CE3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8E49-24D2-C4C5-6E59-1ACB203E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0D610-428F-F426-41C7-E64EA2086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DB53-3425-03F2-EBF8-271B7F60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847D-F3D7-AE03-84FE-B850DE10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9353-F325-BA85-3424-7A760669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F8E3E-B62A-FB0F-250D-27C2A575A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5264F-4DE9-48EA-1C77-FFCAE81A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5FD9-6554-E2D0-1D12-4CF612A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CCD6-3C2D-1C75-EBAE-19874BC9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E21B9-88E6-EF74-6923-590BD640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808A-69DB-5597-0C7F-CA7311F4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A3BB-5E56-D1FD-7974-E7F32E6E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66BA-0085-90DD-68B6-888F3F24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AD33-F8B4-5A5E-78A7-2A73C1DE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61B3-BFAC-0F4E-A379-EE76099F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4438-9D05-3B89-8FC6-0A954032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7CA5-7294-4A5B-93BA-54FF9558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496C-0640-AA9B-88CE-91BD69A7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957-3AA9-A85D-D1BE-D6F760D9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E910-667E-489F-5293-194848C1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C3CA-4A9A-DDEA-C960-597C185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3350-1EE3-9B9C-DE5E-914800E1D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9D398-E669-E0B8-1DFB-B7462D0F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694F-47CA-4DCC-08F4-F865CCB0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35D1-FAD5-9A21-5EA6-AABE68B3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24619-BCA8-59EE-0BA3-B066C595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0903-3954-D029-4F11-30D054CB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1754-E12C-E177-C497-54F3AE3B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6E27A-B273-DED2-C622-C6047EA1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093B8-7497-1C78-58A8-B44A7D32E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80025-13DB-FAEE-DC80-5EF73B296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E8816-1904-6737-E0CC-DCFB3C5A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4176F-3EB0-B4F3-097E-5CB3935E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DA49-C69C-66FA-A960-9F0CD342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3277-0095-F008-878F-E4BB6090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4AE1C-A28D-F077-2B9F-5C3B4FAB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86603-D1A9-3202-BB13-79F25955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5AA0F-9D2A-06AE-DB77-C828F9F0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E16F2-47D6-A29D-733A-AE3C989C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EEF35-DC17-D282-F0C3-93DFE3DB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FC650-688A-057C-0077-0A5A7774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9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AB9B-4E6C-524C-1A45-1B372F59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C984-A511-EBE0-BE7A-F724DF4A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6F63E-7F7A-3C70-1714-F921ABA1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1BCB-8672-0F29-4792-7E08819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C2B8-06B7-973C-8F0C-5E6C4514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E2E67-54EB-B75F-936A-3D003B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B7B6-AE7E-F925-67DA-DA62A347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5A13B-1F59-BF06-A343-19288758D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9988-4683-A70A-19B8-E7EEB7301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F1AB-BDD4-07D0-65F4-97EB2FAD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E4FCC-63C8-FD31-14A0-93747A80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DBE1F-0DCD-72C5-03F8-AB6159D5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4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6EDA5-64EF-DA4D-E31D-A7496D9B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9A94-BB91-A6F9-3C37-B7F68E21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693C-DE65-3C67-FC55-94DEA1919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6756-1811-714F-9CDC-4212B1FF17A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7372-D7E5-2500-A689-C31DEB692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8848-F522-681B-D82C-1B6F79C9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BAB1-40E2-284C-841A-A2EB52929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F76-A2EF-F9D6-1D8B-7FDC47D90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4971"/>
            <a:ext cx="9144000" cy="2387600"/>
          </a:xfrm>
        </p:spPr>
        <p:txBody>
          <a:bodyPr/>
          <a:lstStyle/>
          <a:p>
            <a:r>
              <a:rPr lang="en-US" b="1" dirty="0"/>
              <a:t>Music Social Database</a:t>
            </a:r>
            <a:br>
              <a:rPr lang="en-US" dirty="0"/>
            </a:br>
            <a:r>
              <a:rPr lang="en-US" sz="4000" dirty="0" err="1"/>
              <a:t>MusicBoard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2474B-DFE8-AB1E-6C62-C10AB25F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8435"/>
            <a:ext cx="9144000" cy="1655762"/>
          </a:xfrm>
        </p:spPr>
        <p:txBody>
          <a:bodyPr/>
          <a:lstStyle/>
          <a:p>
            <a:r>
              <a:rPr lang="en-US"/>
              <a:t>Daniel Rios – CPSC 2300 Project</a:t>
            </a:r>
          </a:p>
        </p:txBody>
      </p:sp>
    </p:spTree>
    <p:extLst>
      <p:ext uri="{BB962C8B-B14F-4D97-AF65-F5344CB8AC3E}">
        <p14:creationId xmlns:p14="http://schemas.microsoft.com/office/powerpoint/2010/main" val="179031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01C2-6876-F3A4-81C7-04772946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Join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DE04C7D-2E5E-087F-3266-B92DB400F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0" r="14315"/>
          <a:stretch/>
        </p:blipFill>
        <p:spPr>
          <a:xfrm>
            <a:off x="2557380" y="2085304"/>
            <a:ext cx="7077229" cy="1594300"/>
          </a:xfrm>
          <a:prstGeom prst="rect">
            <a:avLst/>
          </a:prstGeom>
        </p:spPr>
      </p:pic>
      <p:pic>
        <p:nvPicPr>
          <p:cNvPr id="7" name="Picture 6" descr="A black and white table with numbers and numbers&#10;&#10;Description automatically generated">
            <a:extLst>
              <a:ext uri="{FF2B5EF4-FFF2-40B4-BE49-F238E27FC236}">
                <a16:creationId xmlns:a16="http://schemas.microsoft.com/office/drawing/2014/main" id="{27E68675-F9FA-3FFD-DD88-297D25DA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76" y="4522474"/>
            <a:ext cx="3545441" cy="168978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248D93-1935-92C6-E221-170D1D7B8A00}"/>
              </a:ext>
            </a:extLst>
          </p:cNvPr>
          <p:cNvCxnSpPr>
            <a:cxnSpLocks/>
          </p:cNvCxnSpPr>
          <p:nvPr/>
        </p:nvCxnSpPr>
        <p:spPr>
          <a:xfrm>
            <a:off x="6095995" y="3707216"/>
            <a:ext cx="0" cy="723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31CD6A-1B2F-E4CE-25B1-CD2067FA0C47}"/>
              </a:ext>
            </a:extLst>
          </p:cNvPr>
          <p:cNvSpPr txBox="1"/>
          <p:nvPr/>
        </p:nvSpPr>
        <p:spPr>
          <a:xfrm>
            <a:off x="971369" y="1582073"/>
            <a:ext cx="1105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Find info on all tracks by ‘Mac Miller’ and the average user rating, even if a rating has not been made</a:t>
            </a:r>
          </a:p>
        </p:txBody>
      </p:sp>
    </p:spTree>
    <p:extLst>
      <p:ext uri="{BB962C8B-B14F-4D97-AF65-F5344CB8AC3E}">
        <p14:creationId xmlns:p14="http://schemas.microsoft.com/office/powerpoint/2010/main" val="367712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4560-D227-10F5-7014-35541467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9569-2A7D-A155-1F6D-C2E24946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11" y="1542920"/>
            <a:ext cx="10922578" cy="494995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Similar to popular movie website </a:t>
            </a:r>
            <a:r>
              <a:rPr lang="en-US" sz="19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Letterboxd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but for music, and with more search/query options</a:t>
            </a:r>
          </a:p>
          <a:p>
            <a:pPr marL="0" indent="0" algn="l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database encompasses entities such as…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Songs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lbums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rtists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ate 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eviews</a:t>
            </a:r>
            <a:endParaRPr lang="en-US" sz="18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endParaRPr lang="en-US" sz="9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Functionalities: </a:t>
            </a:r>
            <a:endParaRPr lang="en-US" sz="1900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 User Account: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Integrate the Music Database seamlessly into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MusicBoard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requiring users to register for an account to access all functionalities. Provide account functions, including registration, email, sign-in, and profile updates. </a:t>
            </a:r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 User Interaction: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Allow signed-in users to write and see album/song reviews, list favorite artists, and see other profiles. 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(3) Search: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 a search interface, enabling users to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explore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music based on keywords, characteristics, and ratings.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56389-4D45-4670-7581-02BC4527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23" y="1946366"/>
            <a:ext cx="4502586" cy="26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0556-A7A9-4095-15BF-C8534CDD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 &amp;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2D758-A2E9-E145-AB7A-CA21289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3" y="1690688"/>
            <a:ext cx="10767873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C29F-4C6D-810C-9EBC-F8FCDBC8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</a:t>
            </a:r>
          </a:p>
        </p:txBody>
      </p:sp>
      <p:pic>
        <p:nvPicPr>
          <p:cNvPr id="4" name="Picture 3" descr="A computer screen with white and orange text&#10;&#10;Description automatically generated">
            <a:extLst>
              <a:ext uri="{FF2B5EF4-FFF2-40B4-BE49-F238E27FC236}">
                <a16:creationId xmlns:a16="http://schemas.microsoft.com/office/drawing/2014/main" id="{211DF3D0-86C3-D8F0-6C6A-D1C887EB0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946" b="32978"/>
          <a:stretch/>
        </p:blipFill>
        <p:spPr>
          <a:xfrm>
            <a:off x="420813" y="1814785"/>
            <a:ext cx="5584574" cy="1614215"/>
          </a:xfrm>
          <a:prstGeom prst="rect">
            <a:avLst/>
          </a:prstGeom>
        </p:spPr>
      </p:pic>
      <p:pic>
        <p:nvPicPr>
          <p:cNvPr id="6" name="Picture 5" descr="A computer screen with numbers and text&#10;&#10;Description automatically generated">
            <a:extLst>
              <a:ext uri="{FF2B5EF4-FFF2-40B4-BE49-F238E27FC236}">
                <a16:creationId xmlns:a16="http://schemas.microsoft.com/office/drawing/2014/main" id="{7EA41AB6-107D-6E44-022B-42657E2BA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46" b="32561"/>
          <a:stretch/>
        </p:blipFill>
        <p:spPr>
          <a:xfrm>
            <a:off x="6441540" y="1814785"/>
            <a:ext cx="5329647" cy="1188129"/>
          </a:xfrm>
          <a:prstGeom prst="rect">
            <a:avLst/>
          </a:prstGeom>
        </p:spPr>
      </p:pic>
      <p:pic>
        <p:nvPicPr>
          <p:cNvPr id="14" name="Picture 1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8FD43BE-188A-CD8A-5F1D-82931FBA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04" y="4321492"/>
            <a:ext cx="5765800" cy="1143000"/>
          </a:xfrm>
          <a:prstGeom prst="rect">
            <a:avLst/>
          </a:prstGeom>
        </p:spPr>
      </p:pic>
      <p:pic>
        <p:nvPicPr>
          <p:cNvPr id="16" name="Picture 15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6FB98FBF-0020-F82F-23BC-C416810467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07"/>
          <a:stretch/>
        </p:blipFill>
        <p:spPr>
          <a:xfrm>
            <a:off x="420813" y="4334192"/>
            <a:ext cx="5321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4D63-629D-FF8B-66EB-E138B270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258" y="2658382"/>
            <a:ext cx="10515600" cy="1325563"/>
          </a:xfrm>
        </p:spPr>
        <p:txBody>
          <a:bodyPr/>
          <a:lstStyle/>
          <a:p>
            <a:r>
              <a:rPr lang="en-US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56755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3763-3853-600E-A14D-4C66C3F3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 on 2 Tables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2FE6B8D-5C53-63EE-A035-56FA59F82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83"/>
          <a:stretch/>
        </p:blipFill>
        <p:spPr>
          <a:xfrm>
            <a:off x="689593" y="3197194"/>
            <a:ext cx="5700568" cy="139434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7B63C3-B885-F46A-E5E1-5E255375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783" y="3429000"/>
            <a:ext cx="3183090" cy="9307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B08557-3685-703F-0AC7-DA8C03940757}"/>
              </a:ext>
            </a:extLst>
          </p:cNvPr>
          <p:cNvCxnSpPr>
            <a:cxnSpLocks/>
          </p:cNvCxnSpPr>
          <p:nvPr/>
        </p:nvCxnSpPr>
        <p:spPr>
          <a:xfrm>
            <a:off x="6603999" y="3894364"/>
            <a:ext cx="1052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F0C983-8D36-1DA2-F5A4-63292F301658}"/>
              </a:ext>
            </a:extLst>
          </p:cNvPr>
          <p:cNvSpPr txBox="1"/>
          <p:nvPr/>
        </p:nvSpPr>
        <p:spPr>
          <a:xfrm>
            <a:off x="1105988" y="2797084"/>
            <a:ext cx="499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Find the name of user 4’s favorite artist</a:t>
            </a:r>
          </a:p>
        </p:txBody>
      </p:sp>
    </p:spTree>
    <p:extLst>
      <p:ext uri="{BB962C8B-B14F-4D97-AF65-F5344CB8AC3E}">
        <p14:creationId xmlns:p14="http://schemas.microsoft.com/office/powerpoint/2010/main" val="294040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272-C787-0C73-66C4-F0E49898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Subquery</a:t>
            </a:r>
          </a:p>
        </p:txBody>
      </p:sp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65A40D8-C9A5-EBAD-03A7-7545634C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2"/>
          <a:stretch/>
        </p:blipFill>
        <p:spPr>
          <a:xfrm>
            <a:off x="888341" y="2571376"/>
            <a:ext cx="5207659" cy="2360933"/>
          </a:xfrm>
          <a:prstGeom prst="rect">
            <a:avLst/>
          </a:prstGeom>
        </p:spPr>
      </p:pic>
      <p:pic>
        <p:nvPicPr>
          <p:cNvPr id="6" name="Picture 5" descr="A black and white photo album&#10;&#10;Description automatically generated">
            <a:extLst>
              <a:ext uri="{FF2B5EF4-FFF2-40B4-BE49-F238E27FC236}">
                <a16:creationId xmlns:a16="http://schemas.microsoft.com/office/drawing/2014/main" id="{1639A85B-1193-6E02-2160-E3565746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36" y="3287689"/>
            <a:ext cx="2963555" cy="115249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4B535A-0640-D051-5B1B-A50CB1E95219}"/>
              </a:ext>
            </a:extLst>
          </p:cNvPr>
          <p:cNvCxnSpPr>
            <a:cxnSpLocks/>
          </p:cNvCxnSpPr>
          <p:nvPr/>
        </p:nvCxnSpPr>
        <p:spPr>
          <a:xfrm>
            <a:off x="6188363" y="3888465"/>
            <a:ext cx="1136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F15216-844A-792C-E0A8-774A76BEFB6E}"/>
              </a:ext>
            </a:extLst>
          </p:cNvPr>
          <p:cNvSpPr txBox="1"/>
          <p:nvPr/>
        </p:nvSpPr>
        <p:spPr>
          <a:xfrm>
            <a:off x="653208" y="2058301"/>
            <a:ext cx="5982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Find Albums with the highest number of tracks</a:t>
            </a:r>
          </a:p>
        </p:txBody>
      </p:sp>
    </p:spTree>
    <p:extLst>
      <p:ext uri="{BB962C8B-B14F-4D97-AF65-F5344CB8AC3E}">
        <p14:creationId xmlns:p14="http://schemas.microsoft.com/office/powerpoint/2010/main" val="21364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5AE-53DD-1F00-224F-A374C1E5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By, Having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1DA0F6D-1988-C022-B247-DAF09B489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85" r="28634"/>
          <a:stretch/>
        </p:blipFill>
        <p:spPr>
          <a:xfrm>
            <a:off x="2509471" y="2214297"/>
            <a:ext cx="7173057" cy="1541601"/>
          </a:xfrm>
          <a:prstGeom prst="rect">
            <a:avLst/>
          </a:prstGeom>
        </p:spPr>
      </p:pic>
      <p:pic>
        <p:nvPicPr>
          <p:cNvPr id="6" name="Picture 5" descr="A screenshot of a music album&#10;&#10;Description automatically generated">
            <a:extLst>
              <a:ext uri="{FF2B5EF4-FFF2-40B4-BE49-F238E27FC236}">
                <a16:creationId xmlns:a16="http://schemas.microsoft.com/office/drawing/2014/main" id="{17D8542A-B9BE-870A-FC36-250BEE9A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98" y="4820797"/>
            <a:ext cx="3307167" cy="132286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992CB4-B539-07F7-63FE-30E85424EC94}"/>
              </a:ext>
            </a:extLst>
          </p:cNvPr>
          <p:cNvCxnSpPr>
            <a:cxnSpLocks/>
          </p:cNvCxnSpPr>
          <p:nvPr/>
        </p:nvCxnSpPr>
        <p:spPr>
          <a:xfrm>
            <a:off x="6243781" y="3809949"/>
            <a:ext cx="0" cy="90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B425B8-798B-4263-0761-7F1700833C39}"/>
              </a:ext>
            </a:extLst>
          </p:cNvPr>
          <p:cNvSpPr txBox="1"/>
          <p:nvPr/>
        </p:nvSpPr>
        <p:spPr>
          <a:xfrm>
            <a:off x="739965" y="1673998"/>
            <a:ext cx="11251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Find the average track rating for each album, only show those with a greater than 8.5 average</a:t>
            </a:r>
          </a:p>
        </p:txBody>
      </p:sp>
    </p:spTree>
    <p:extLst>
      <p:ext uri="{BB962C8B-B14F-4D97-AF65-F5344CB8AC3E}">
        <p14:creationId xmlns:p14="http://schemas.microsoft.com/office/powerpoint/2010/main" val="411524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5909-D4BD-10EC-8EFE-3F118658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F9DEC1-D2A2-FC71-362B-EE9D08AE8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16"/>
          <a:stretch/>
        </p:blipFill>
        <p:spPr>
          <a:xfrm>
            <a:off x="690583" y="2939146"/>
            <a:ext cx="5691909" cy="1615902"/>
          </a:xfrm>
          <a:prstGeom prst="rect">
            <a:avLst/>
          </a:prstGeom>
        </p:spPr>
      </p:pic>
      <p:pic>
        <p:nvPicPr>
          <p:cNvPr id="6" name="Picture 5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0099D424-F0ED-C0EC-5EC3-F38C6294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689" y="3314343"/>
            <a:ext cx="2520706" cy="93836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AB33F2-31ED-70F5-1D21-BC511C01F3EB}"/>
              </a:ext>
            </a:extLst>
          </p:cNvPr>
          <p:cNvCxnSpPr>
            <a:cxnSpLocks/>
          </p:cNvCxnSpPr>
          <p:nvPr/>
        </p:nvCxnSpPr>
        <p:spPr>
          <a:xfrm>
            <a:off x="6539344" y="3783526"/>
            <a:ext cx="10529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350435-585C-CEC2-09FE-17EEB33A575F}"/>
              </a:ext>
            </a:extLst>
          </p:cNvPr>
          <p:cNvSpPr txBox="1"/>
          <p:nvPr/>
        </p:nvSpPr>
        <p:spPr>
          <a:xfrm>
            <a:off x="838200" y="2368846"/>
            <a:ext cx="5701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Find ‘The Smiths’ average track rating</a:t>
            </a:r>
          </a:p>
        </p:txBody>
      </p:sp>
    </p:spTree>
    <p:extLst>
      <p:ext uri="{BB962C8B-B14F-4D97-AF65-F5344CB8AC3E}">
        <p14:creationId xmlns:p14="http://schemas.microsoft.com/office/powerpoint/2010/main" val="191869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323</Words>
  <Application>Microsoft Macintosh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Music Social Database MusicBoard</vt:lpstr>
      <vt:lpstr>Project Description</vt:lpstr>
      <vt:lpstr>ER Diagram &amp; Normalization</vt:lpstr>
      <vt:lpstr>Data Entry</vt:lpstr>
      <vt:lpstr>SQL Queries</vt:lpstr>
      <vt:lpstr>Inner Join on 2 Tables</vt:lpstr>
      <vt:lpstr>Subquery</vt:lpstr>
      <vt:lpstr>Group By, Having</vt:lpstr>
      <vt:lpstr>Aggregate Function</vt:lpstr>
      <vt:lpstr>Left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Social Database MusicBoard</dc:title>
  <dc:creator>Daniel Rios</dc:creator>
  <cp:lastModifiedBy>Daniel Rios</cp:lastModifiedBy>
  <cp:revision>5</cp:revision>
  <dcterms:created xsi:type="dcterms:W3CDTF">2024-03-07T17:34:03Z</dcterms:created>
  <dcterms:modified xsi:type="dcterms:W3CDTF">2024-03-18T19:30:10Z</dcterms:modified>
</cp:coreProperties>
</file>