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3"/>
    <p:restoredTop sz="94676"/>
  </p:normalViewPr>
  <p:slideViewPr>
    <p:cSldViewPr snapToGrid="0">
      <p:cViewPr>
        <p:scale>
          <a:sx n="107" d="100"/>
          <a:sy n="107" d="100"/>
        </p:scale>
        <p:origin x="4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F379-60D2-D7CD-50EF-51F25411F4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B7F8A7-B1CA-5922-B7D0-540D5E7B4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BA0250-7846-4E1B-6658-B1674AE36A6C}"/>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5" name="Footer Placeholder 4">
            <a:extLst>
              <a:ext uri="{FF2B5EF4-FFF2-40B4-BE49-F238E27FC236}">
                <a16:creationId xmlns:a16="http://schemas.microsoft.com/office/drawing/2014/main" id="{2721FD1E-1FDA-37A5-4D70-FAD65639C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3C35A-D4D2-89D6-A7C1-00EF5431DF96}"/>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326063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5F1C-E8E8-EC30-BAFA-EE12A0CA0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71076-4F98-3734-EC87-BA9D76C807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550A2-253C-50AE-1958-E2B2907E9AD1}"/>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5" name="Footer Placeholder 4">
            <a:extLst>
              <a:ext uri="{FF2B5EF4-FFF2-40B4-BE49-F238E27FC236}">
                <a16:creationId xmlns:a16="http://schemas.microsoft.com/office/drawing/2014/main" id="{0D0F5C06-A6C5-B0EC-FA5B-A9CE2D074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47B34-55FE-9181-1F64-CD4D2E7873E0}"/>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14588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09DC0-C4D9-86FC-1ECA-7BCD46C40A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346836-935D-FF9A-7E41-EC2E97C3E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F41E1-E67A-2E79-91D9-75AEDC8FBD84}"/>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5" name="Footer Placeholder 4">
            <a:extLst>
              <a:ext uri="{FF2B5EF4-FFF2-40B4-BE49-F238E27FC236}">
                <a16:creationId xmlns:a16="http://schemas.microsoft.com/office/drawing/2014/main" id="{C426B449-1FF0-660C-2D05-C1ECAE59B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C03B2-7C47-230F-D4B7-4396B60C5953}"/>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273808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C6F3-A71A-E7B4-5720-3E508D093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C6271-6E74-D458-7A61-995FD02E7E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09AE6-43A6-62CA-D4F9-BD3DF53A3672}"/>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5" name="Footer Placeholder 4">
            <a:extLst>
              <a:ext uri="{FF2B5EF4-FFF2-40B4-BE49-F238E27FC236}">
                <a16:creationId xmlns:a16="http://schemas.microsoft.com/office/drawing/2014/main" id="{717E2510-3BC0-7059-322B-51C5165C4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6BFD2-9D6A-A715-F072-0D7E37B6C5A0}"/>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319258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EE14-DDF6-F541-C273-5F3D7466EE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F31C75-43EC-AB36-F413-D8D5F400DE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8AFE3-CEC9-E4EB-1D7D-283DA9E0211F}"/>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5" name="Footer Placeholder 4">
            <a:extLst>
              <a:ext uri="{FF2B5EF4-FFF2-40B4-BE49-F238E27FC236}">
                <a16:creationId xmlns:a16="http://schemas.microsoft.com/office/drawing/2014/main" id="{746999E4-A3C7-5E7C-9FD3-7BB7857B7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23D4B-EF05-F019-35F5-9410458FCBC5}"/>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148338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C4EC-7B02-344C-2A75-110F777E8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A2986-228F-86DB-9CF2-0C53CDA8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B3D18-7702-91E4-5B57-942DFED26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E51A8-A83F-4E8B-0000-B2FA457467BF}"/>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6" name="Footer Placeholder 5">
            <a:extLst>
              <a:ext uri="{FF2B5EF4-FFF2-40B4-BE49-F238E27FC236}">
                <a16:creationId xmlns:a16="http://schemas.microsoft.com/office/drawing/2014/main" id="{E4D5E824-B6DD-2355-4621-F05B09B56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4BF3A-3E61-1934-D42D-C7B1DE283249}"/>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8902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F7F7-2BD5-F506-A059-64F24079E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95792-C095-6E84-7A03-4E8F28CF2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02370-D0E0-656C-C940-B634AF4660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0577D-70CC-2B59-685F-32E5BF69A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8745C8-E13B-E2BA-0843-A62046A9D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A42DF1-51A7-4491-2879-F0F47528C5B4}"/>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8" name="Footer Placeholder 7">
            <a:extLst>
              <a:ext uri="{FF2B5EF4-FFF2-40B4-BE49-F238E27FC236}">
                <a16:creationId xmlns:a16="http://schemas.microsoft.com/office/drawing/2014/main" id="{39DFF2F1-CBEA-6E11-BE6B-E299E63A8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C0C2F7-71F7-20F7-F513-9F5EA0B1363C}"/>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154586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6B84-FD82-D856-4768-01FDA47D6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FB497E-DF08-4B3E-A420-47B3D4AEE705}"/>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4" name="Footer Placeholder 3">
            <a:extLst>
              <a:ext uri="{FF2B5EF4-FFF2-40B4-BE49-F238E27FC236}">
                <a16:creationId xmlns:a16="http://schemas.microsoft.com/office/drawing/2014/main" id="{55908C9C-A966-B32B-066E-E29ACCEDD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60C00A-9A1E-8A6F-8F55-3FAACE29E51F}"/>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178792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10C35-DC7A-7914-B794-51C02ECE1098}"/>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3" name="Footer Placeholder 2">
            <a:extLst>
              <a:ext uri="{FF2B5EF4-FFF2-40B4-BE49-F238E27FC236}">
                <a16:creationId xmlns:a16="http://schemas.microsoft.com/office/drawing/2014/main" id="{C8F22939-AB27-B343-20F5-29DB5E472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0E521-0395-73A5-6DB7-942773BEDA9A}"/>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103935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9F77-02F6-5847-8B2F-F6D7FC43A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6008B-C5E0-69A1-05A5-679E57A115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3E31F9-F916-4A94-8D75-BF8ED610F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A4063-352A-F202-496F-A4EB8F720902}"/>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6" name="Footer Placeholder 5">
            <a:extLst>
              <a:ext uri="{FF2B5EF4-FFF2-40B4-BE49-F238E27FC236}">
                <a16:creationId xmlns:a16="http://schemas.microsoft.com/office/drawing/2014/main" id="{79CD467B-0310-D690-95F8-75B9050FD0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04C16-8D4C-1349-F915-C5F070CFC70A}"/>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33853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DEC8-0285-983B-74D0-5CCA5F468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D79B5D-032D-5ED1-1DDF-E6E2B058B4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F78911-0D64-7E8D-537B-DED291FB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EA1F2-B237-FD5C-1311-6DF7F9B33053}"/>
              </a:ext>
            </a:extLst>
          </p:cNvPr>
          <p:cNvSpPr>
            <a:spLocks noGrp="1"/>
          </p:cNvSpPr>
          <p:nvPr>
            <p:ph type="dt" sz="half" idx="10"/>
          </p:nvPr>
        </p:nvSpPr>
        <p:spPr/>
        <p:txBody>
          <a:bodyPr/>
          <a:lstStyle/>
          <a:p>
            <a:fld id="{93A07084-ED69-E145-89D9-72729CE4C2F2}" type="datetimeFigureOut">
              <a:rPr lang="en-US" smtClean="0"/>
              <a:t>5/6/24</a:t>
            </a:fld>
            <a:endParaRPr lang="en-US"/>
          </a:p>
        </p:txBody>
      </p:sp>
      <p:sp>
        <p:nvSpPr>
          <p:cNvPr id="6" name="Footer Placeholder 5">
            <a:extLst>
              <a:ext uri="{FF2B5EF4-FFF2-40B4-BE49-F238E27FC236}">
                <a16:creationId xmlns:a16="http://schemas.microsoft.com/office/drawing/2014/main" id="{2EDC4C35-FF0B-EAD2-2096-9F6AC630A4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90BE7-4A22-B12C-A7E9-23BC91E74693}"/>
              </a:ext>
            </a:extLst>
          </p:cNvPr>
          <p:cNvSpPr>
            <a:spLocks noGrp="1"/>
          </p:cNvSpPr>
          <p:nvPr>
            <p:ph type="sldNum" sz="quarter" idx="12"/>
          </p:nvPr>
        </p:nvSpPr>
        <p:spPr/>
        <p:txBody>
          <a:bodyPr/>
          <a:lstStyle/>
          <a:p>
            <a:fld id="{80095F07-1813-F644-BAFE-30C4C1B77810}" type="slidenum">
              <a:rPr lang="en-US" smtClean="0"/>
              <a:t>‹#›</a:t>
            </a:fld>
            <a:endParaRPr lang="en-US"/>
          </a:p>
        </p:txBody>
      </p:sp>
    </p:spTree>
    <p:extLst>
      <p:ext uri="{BB962C8B-B14F-4D97-AF65-F5344CB8AC3E}">
        <p14:creationId xmlns:p14="http://schemas.microsoft.com/office/powerpoint/2010/main" val="140146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14EC9-E69D-4EC9-AF78-0AC48F280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3C498-7457-FFE9-043E-C937AEB3E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4A15E-17AB-DD53-9C15-49C5A244F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7084-ED69-E145-89D9-72729CE4C2F2}" type="datetimeFigureOut">
              <a:rPr lang="en-US" smtClean="0"/>
              <a:t>5/6/24</a:t>
            </a:fld>
            <a:endParaRPr lang="en-US"/>
          </a:p>
        </p:txBody>
      </p:sp>
      <p:sp>
        <p:nvSpPr>
          <p:cNvPr id="5" name="Footer Placeholder 4">
            <a:extLst>
              <a:ext uri="{FF2B5EF4-FFF2-40B4-BE49-F238E27FC236}">
                <a16:creationId xmlns:a16="http://schemas.microsoft.com/office/drawing/2014/main" id="{0B0DF97D-6656-9093-E73C-D7544A843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9698EC-444C-005C-985D-C7C689596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95F07-1813-F644-BAFE-30C4C1B77810}" type="slidenum">
              <a:rPr lang="en-US" smtClean="0"/>
              <a:t>‹#›</a:t>
            </a:fld>
            <a:endParaRPr lang="en-US"/>
          </a:p>
        </p:txBody>
      </p:sp>
    </p:spTree>
    <p:extLst>
      <p:ext uri="{BB962C8B-B14F-4D97-AF65-F5344CB8AC3E}">
        <p14:creationId xmlns:p14="http://schemas.microsoft.com/office/powerpoint/2010/main" val="353154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129B-32F2-1863-FCD9-F97109570AF3}"/>
              </a:ext>
            </a:extLst>
          </p:cNvPr>
          <p:cNvSpPr>
            <a:spLocks noGrp="1"/>
          </p:cNvSpPr>
          <p:nvPr>
            <p:ph type="ctrTitle"/>
          </p:nvPr>
        </p:nvSpPr>
        <p:spPr/>
        <p:txBody>
          <a:bodyPr/>
          <a:lstStyle/>
          <a:p>
            <a:r>
              <a:rPr lang="en-US" dirty="0"/>
              <a:t>Education Inequality Project</a:t>
            </a:r>
          </a:p>
        </p:txBody>
      </p:sp>
      <p:sp>
        <p:nvSpPr>
          <p:cNvPr id="3" name="Subtitle 2">
            <a:extLst>
              <a:ext uri="{FF2B5EF4-FFF2-40B4-BE49-F238E27FC236}">
                <a16:creationId xmlns:a16="http://schemas.microsoft.com/office/drawing/2014/main" id="{B02C7491-BEFC-BC1C-11CB-E39B387B013F}"/>
              </a:ext>
            </a:extLst>
          </p:cNvPr>
          <p:cNvSpPr>
            <a:spLocks noGrp="1"/>
          </p:cNvSpPr>
          <p:nvPr>
            <p:ph type="subTitle" idx="1"/>
          </p:nvPr>
        </p:nvSpPr>
        <p:spPr/>
        <p:txBody>
          <a:bodyPr/>
          <a:lstStyle/>
          <a:p>
            <a:r>
              <a:rPr lang="en-US" b="1" dirty="0"/>
              <a:t>DATA 3320 </a:t>
            </a:r>
            <a:r>
              <a:rPr lang="en-US" dirty="0"/>
              <a:t>- Daniel Rios</a:t>
            </a:r>
          </a:p>
        </p:txBody>
      </p:sp>
    </p:spTree>
    <p:extLst>
      <p:ext uri="{BB962C8B-B14F-4D97-AF65-F5344CB8AC3E}">
        <p14:creationId xmlns:p14="http://schemas.microsoft.com/office/powerpoint/2010/main" val="305867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89E5-5CF8-7B13-A2E6-758996845717}"/>
              </a:ext>
            </a:extLst>
          </p:cNvPr>
          <p:cNvSpPr>
            <a:spLocks noGrp="1"/>
          </p:cNvSpPr>
          <p:nvPr>
            <p:ph type="title"/>
          </p:nvPr>
        </p:nvSpPr>
        <p:spPr/>
        <p:txBody>
          <a:bodyPr/>
          <a:lstStyle/>
          <a:p>
            <a:r>
              <a:rPr lang="en-US" dirty="0"/>
              <a:t>Background (Problem + Data)</a:t>
            </a:r>
          </a:p>
        </p:txBody>
      </p:sp>
      <p:sp>
        <p:nvSpPr>
          <p:cNvPr id="3" name="TextBox 2">
            <a:extLst>
              <a:ext uri="{FF2B5EF4-FFF2-40B4-BE49-F238E27FC236}">
                <a16:creationId xmlns:a16="http://schemas.microsoft.com/office/drawing/2014/main" id="{1A28FF80-566F-3BA0-A0F9-FE03F12C3BE2}"/>
              </a:ext>
            </a:extLst>
          </p:cNvPr>
          <p:cNvSpPr txBox="1"/>
          <p:nvPr/>
        </p:nvSpPr>
        <p:spPr>
          <a:xfrm>
            <a:off x="480060" y="2049512"/>
            <a:ext cx="11231880" cy="1631216"/>
          </a:xfrm>
          <a:prstGeom prst="rect">
            <a:avLst/>
          </a:prstGeom>
          <a:noFill/>
        </p:spPr>
        <p:txBody>
          <a:bodyPr wrap="square" rtlCol="0">
            <a:spAutoFit/>
          </a:bodyPr>
          <a:lstStyle/>
          <a:p>
            <a:pPr algn="l"/>
            <a:r>
              <a:rPr lang="en-US" sz="2000" b="0" i="0" dirty="0">
                <a:solidFill>
                  <a:srgbClr val="1F2328"/>
                </a:solidFill>
                <a:effectLst/>
              </a:rPr>
              <a:t>This project addresses the inequality of educational opportunity in U.S. high schools.</a:t>
            </a:r>
          </a:p>
          <a:p>
            <a:pPr algn="l"/>
            <a:endParaRPr lang="en-US" sz="2000" b="0" i="0" dirty="0">
              <a:solidFill>
                <a:srgbClr val="1F2328"/>
              </a:solidFill>
              <a:effectLst/>
            </a:endParaRPr>
          </a:p>
          <a:p>
            <a:pPr algn="l"/>
            <a:r>
              <a:rPr lang="en-US" sz="2000" b="0" i="0" dirty="0">
                <a:solidFill>
                  <a:srgbClr val="1F2328"/>
                </a:solidFill>
                <a:effectLst/>
              </a:rPr>
              <a:t>Here we will focus on average student performance on the ACT or SAT exams that students take as part of the college application process. </a:t>
            </a:r>
            <a:r>
              <a:rPr lang="en-US" sz="2000" b="1" i="0" dirty="0">
                <a:solidFill>
                  <a:srgbClr val="1F2328"/>
                </a:solidFill>
                <a:effectLst/>
              </a:rPr>
              <a:t>Is school performance predicted by socioeconomic factors?</a:t>
            </a:r>
          </a:p>
          <a:p>
            <a:endParaRPr lang="en-US" sz="2000" dirty="0"/>
          </a:p>
        </p:txBody>
      </p:sp>
      <p:sp>
        <p:nvSpPr>
          <p:cNvPr id="4" name="TextBox 3">
            <a:extLst>
              <a:ext uri="{FF2B5EF4-FFF2-40B4-BE49-F238E27FC236}">
                <a16:creationId xmlns:a16="http://schemas.microsoft.com/office/drawing/2014/main" id="{C471D6AC-6C40-7DE1-5F92-629BE066ADC2}"/>
              </a:ext>
            </a:extLst>
          </p:cNvPr>
          <p:cNvSpPr txBox="1"/>
          <p:nvPr/>
        </p:nvSpPr>
        <p:spPr>
          <a:xfrm>
            <a:off x="480060" y="4235231"/>
            <a:ext cx="10736580" cy="969496"/>
          </a:xfrm>
          <a:prstGeom prst="rect">
            <a:avLst/>
          </a:prstGeom>
          <a:noFill/>
        </p:spPr>
        <p:txBody>
          <a:bodyPr wrap="square" rtlCol="0">
            <a:spAutoFit/>
          </a:bodyPr>
          <a:lstStyle/>
          <a:p>
            <a:r>
              <a:rPr lang="en-US" sz="1900" b="1" u="sng" dirty="0">
                <a:solidFill>
                  <a:srgbClr val="1F2328"/>
                </a:solidFill>
              </a:rPr>
              <a:t>The D</a:t>
            </a:r>
            <a:r>
              <a:rPr lang="en-US" sz="1900" b="1" i="0" u="sng" dirty="0">
                <a:solidFill>
                  <a:srgbClr val="1F2328"/>
                </a:solidFill>
                <a:effectLst/>
              </a:rPr>
              <a:t>ata</a:t>
            </a:r>
            <a:endParaRPr lang="en-US" sz="1900" u="sng" dirty="0">
              <a:solidFill>
                <a:srgbClr val="1F2328"/>
              </a:solidFill>
            </a:endParaRPr>
          </a:p>
          <a:p>
            <a:r>
              <a:rPr lang="en-US" sz="1900" b="0" i="0" dirty="0">
                <a:solidFill>
                  <a:srgbClr val="1F2328"/>
                </a:solidFill>
                <a:effectLst/>
              </a:rPr>
              <a:t>The primary data set is the </a:t>
            </a:r>
            <a:r>
              <a:rPr lang="en-US" sz="1900" b="0" i="0" dirty="0" err="1">
                <a:solidFill>
                  <a:srgbClr val="1F2328"/>
                </a:solidFill>
                <a:effectLst/>
              </a:rPr>
              <a:t>EdGap</a:t>
            </a:r>
            <a:r>
              <a:rPr lang="en-US" sz="1900" b="0" i="0" dirty="0">
                <a:solidFill>
                  <a:srgbClr val="1F2328"/>
                </a:solidFill>
                <a:effectLst/>
              </a:rPr>
              <a:t> data set from </a:t>
            </a:r>
            <a:r>
              <a:rPr lang="en-US" sz="1900" b="0" i="0" dirty="0" err="1">
                <a:solidFill>
                  <a:srgbClr val="1F2328"/>
                </a:solidFill>
                <a:effectLst/>
              </a:rPr>
              <a:t>EdGap.org</a:t>
            </a:r>
            <a:r>
              <a:rPr lang="en-US" sz="1900" b="0" i="0" dirty="0">
                <a:solidFill>
                  <a:srgbClr val="1F2328"/>
                </a:solidFill>
                <a:effectLst/>
              </a:rPr>
              <a:t>. This data set from 2016 includes information about average ACT or SAT scores for schools and several socioeconomic characteristics of the school district.</a:t>
            </a:r>
            <a:endParaRPr lang="en-US" sz="1900" dirty="0"/>
          </a:p>
        </p:txBody>
      </p:sp>
    </p:spTree>
    <p:extLst>
      <p:ext uri="{BB962C8B-B14F-4D97-AF65-F5344CB8AC3E}">
        <p14:creationId xmlns:p14="http://schemas.microsoft.com/office/powerpoint/2010/main" val="198018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8DD2-864E-0FAD-D8DE-A4C4C93068D1}"/>
              </a:ext>
            </a:extLst>
          </p:cNvPr>
          <p:cNvSpPr>
            <a:spLocks noGrp="1"/>
          </p:cNvSpPr>
          <p:nvPr>
            <p:ph type="title"/>
          </p:nvPr>
        </p:nvSpPr>
        <p:spPr/>
        <p:txBody>
          <a:bodyPr/>
          <a:lstStyle/>
          <a:p>
            <a:r>
              <a:rPr lang="en-US" dirty="0"/>
              <a:t>Additional Step</a:t>
            </a:r>
          </a:p>
        </p:txBody>
      </p:sp>
      <p:sp>
        <p:nvSpPr>
          <p:cNvPr id="3" name="TextBox 2">
            <a:extLst>
              <a:ext uri="{FF2B5EF4-FFF2-40B4-BE49-F238E27FC236}">
                <a16:creationId xmlns:a16="http://schemas.microsoft.com/office/drawing/2014/main" id="{E75FB587-CC8C-B3A3-C406-AE7F2F8696B2}"/>
              </a:ext>
            </a:extLst>
          </p:cNvPr>
          <p:cNvSpPr txBox="1"/>
          <p:nvPr/>
        </p:nvSpPr>
        <p:spPr>
          <a:xfrm>
            <a:off x="510540" y="1920240"/>
            <a:ext cx="11170920" cy="2223686"/>
          </a:xfrm>
          <a:prstGeom prst="rect">
            <a:avLst/>
          </a:prstGeom>
          <a:noFill/>
        </p:spPr>
        <p:txBody>
          <a:bodyPr wrap="square" rtlCol="0">
            <a:spAutoFit/>
          </a:bodyPr>
          <a:lstStyle/>
          <a:p>
            <a:pPr rtl="0">
              <a:spcBef>
                <a:spcPts val="900"/>
              </a:spcBef>
              <a:spcAft>
                <a:spcPts val="900"/>
              </a:spcAft>
            </a:pPr>
            <a:r>
              <a:rPr lang="en-US" sz="2000" b="1" i="0" u="none" strike="noStrike" dirty="0">
                <a:solidFill>
                  <a:srgbClr val="181E25"/>
                </a:solidFill>
                <a:effectLst/>
              </a:rPr>
              <a:t>Is being foreign-born </a:t>
            </a:r>
            <a:r>
              <a:rPr lang="en-US" sz="2000" b="1" dirty="0">
                <a:solidFill>
                  <a:srgbClr val="181E25"/>
                </a:solidFill>
              </a:rPr>
              <a:t>or speaking a language other than English </a:t>
            </a:r>
            <a:r>
              <a:rPr lang="en-US" sz="2000" b="1" i="0" u="none" strike="noStrike" dirty="0">
                <a:solidFill>
                  <a:srgbClr val="181E25"/>
                </a:solidFill>
                <a:effectLst/>
              </a:rPr>
              <a:t>correlated with ACT performance? </a:t>
            </a:r>
          </a:p>
          <a:p>
            <a:pPr rtl="0">
              <a:spcBef>
                <a:spcPts val="900"/>
              </a:spcBef>
              <a:spcAft>
                <a:spcPts val="900"/>
              </a:spcAft>
            </a:pPr>
            <a:r>
              <a:rPr lang="en-US" sz="2000" b="0" i="0" u="none" strike="noStrike" dirty="0">
                <a:solidFill>
                  <a:srgbClr val="181E25"/>
                </a:solidFill>
                <a:effectLst/>
              </a:rPr>
              <a:t>Motivation for the question is foreign-born as a unique socioeconomic factor not currently considered in the analysis, this could help further address the question of whether SAT score is correlated with socioeconomic factors.</a:t>
            </a:r>
            <a:endParaRPr lang="en-US" sz="2000" b="0" dirty="0">
              <a:effectLst/>
            </a:endParaRPr>
          </a:p>
          <a:p>
            <a:br>
              <a:rPr lang="en-US" dirty="0"/>
            </a:br>
            <a:endParaRPr lang="en-US" dirty="0"/>
          </a:p>
        </p:txBody>
      </p:sp>
      <p:sp>
        <p:nvSpPr>
          <p:cNvPr id="4" name="TextBox 3">
            <a:extLst>
              <a:ext uri="{FF2B5EF4-FFF2-40B4-BE49-F238E27FC236}">
                <a16:creationId xmlns:a16="http://schemas.microsoft.com/office/drawing/2014/main" id="{40552587-F3A6-EB4A-D443-5AF14D147861}"/>
              </a:ext>
            </a:extLst>
          </p:cNvPr>
          <p:cNvSpPr txBox="1"/>
          <p:nvPr/>
        </p:nvSpPr>
        <p:spPr>
          <a:xfrm>
            <a:off x="510540" y="4373478"/>
            <a:ext cx="10058400" cy="400110"/>
          </a:xfrm>
          <a:prstGeom prst="rect">
            <a:avLst/>
          </a:prstGeom>
          <a:noFill/>
        </p:spPr>
        <p:txBody>
          <a:bodyPr wrap="square" rtlCol="0">
            <a:spAutoFit/>
          </a:bodyPr>
          <a:lstStyle/>
          <a:p>
            <a:r>
              <a:rPr lang="en-US" sz="2000" b="1" i="0" u="sng" strike="noStrike" dirty="0">
                <a:solidFill>
                  <a:srgbClr val="181E25"/>
                </a:solidFill>
                <a:effectLst/>
              </a:rPr>
              <a:t>The data was retrieved from United States Census Bureau, grouped by ZIP code</a:t>
            </a:r>
            <a:endParaRPr lang="en-US" sz="2000" b="1" u="sng" dirty="0"/>
          </a:p>
        </p:txBody>
      </p:sp>
    </p:spTree>
    <p:extLst>
      <p:ext uri="{BB962C8B-B14F-4D97-AF65-F5344CB8AC3E}">
        <p14:creationId xmlns:p14="http://schemas.microsoft.com/office/powerpoint/2010/main" val="411853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C4A1-B7F1-CD07-64A3-78EF09CEDCF5}"/>
              </a:ext>
            </a:extLst>
          </p:cNvPr>
          <p:cNvSpPr>
            <a:spLocks noGrp="1"/>
          </p:cNvSpPr>
          <p:nvPr>
            <p:ph type="title"/>
          </p:nvPr>
        </p:nvSpPr>
        <p:spPr/>
        <p:txBody>
          <a:bodyPr/>
          <a:lstStyle/>
          <a:p>
            <a:r>
              <a:rPr lang="en-US" dirty="0"/>
              <a:t>High-Level Exploration</a:t>
            </a:r>
          </a:p>
        </p:txBody>
      </p:sp>
      <p:pic>
        <p:nvPicPr>
          <p:cNvPr id="26" name="Picture 25" descr="A graph with a line and text&#10;&#10;Description automatically generated">
            <a:extLst>
              <a:ext uri="{FF2B5EF4-FFF2-40B4-BE49-F238E27FC236}">
                <a16:creationId xmlns:a16="http://schemas.microsoft.com/office/drawing/2014/main" id="{AB984D29-4574-506E-92E8-2C61DAFD3238}"/>
              </a:ext>
            </a:extLst>
          </p:cNvPr>
          <p:cNvPicPr>
            <a:picLocks noChangeAspect="1"/>
          </p:cNvPicPr>
          <p:nvPr/>
        </p:nvPicPr>
        <p:blipFill>
          <a:blip r:embed="rId2"/>
          <a:stretch>
            <a:fillRect/>
          </a:stretch>
        </p:blipFill>
        <p:spPr>
          <a:xfrm>
            <a:off x="608677" y="4944828"/>
            <a:ext cx="5492318" cy="1220514"/>
          </a:xfrm>
          <a:prstGeom prst="rect">
            <a:avLst/>
          </a:prstGeom>
        </p:spPr>
      </p:pic>
      <p:pic>
        <p:nvPicPr>
          <p:cNvPr id="28" name="Picture 27" descr="A graph with a line&#10;&#10;Description automatically generated">
            <a:extLst>
              <a:ext uri="{FF2B5EF4-FFF2-40B4-BE49-F238E27FC236}">
                <a16:creationId xmlns:a16="http://schemas.microsoft.com/office/drawing/2014/main" id="{0E9717B0-0F69-2FF3-51B2-052FC9634970}"/>
              </a:ext>
            </a:extLst>
          </p:cNvPr>
          <p:cNvPicPr>
            <a:picLocks noChangeAspect="1"/>
          </p:cNvPicPr>
          <p:nvPr/>
        </p:nvPicPr>
        <p:blipFill>
          <a:blip r:embed="rId3"/>
          <a:stretch>
            <a:fillRect/>
          </a:stretch>
        </p:blipFill>
        <p:spPr>
          <a:xfrm>
            <a:off x="608676" y="4131240"/>
            <a:ext cx="5492318" cy="747960"/>
          </a:xfrm>
          <a:prstGeom prst="rect">
            <a:avLst/>
          </a:prstGeom>
        </p:spPr>
      </p:pic>
      <p:pic>
        <p:nvPicPr>
          <p:cNvPr id="30" name="Picture 29" descr="A graph with a line&#10;&#10;Description automatically generated">
            <a:extLst>
              <a:ext uri="{FF2B5EF4-FFF2-40B4-BE49-F238E27FC236}">
                <a16:creationId xmlns:a16="http://schemas.microsoft.com/office/drawing/2014/main" id="{52043A68-54CB-ECCF-AA88-F58CED7D3853}"/>
              </a:ext>
            </a:extLst>
          </p:cNvPr>
          <p:cNvPicPr>
            <a:picLocks noChangeAspect="1"/>
          </p:cNvPicPr>
          <p:nvPr/>
        </p:nvPicPr>
        <p:blipFill rotWithShape="1">
          <a:blip r:embed="rId4"/>
          <a:srcRect l="34092" r="574"/>
          <a:stretch/>
        </p:blipFill>
        <p:spPr>
          <a:xfrm>
            <a:off x="608677" y="3254049"/>
            <a:ext cx="3663518" cy="803414"/>
          </a:xfrm>
          <a:prstGeom prst="rect">
            <a:avLst/>
          </a:prstGeom>
        </p:spPr>
      </p:pic>
      <p:sp>
        <p:nvSpPr>
          <p:cNvPr id="31" name="TextBox 30">
            <a:extLst>
              <a:ext uri="{FF2B5EF4-FFF2-40B4-BE49-F238E27FC236}">
                <a16:creationId xmlns:a16="http://schemas.microsoft.com/office/drawing/2014/main" id="{3607DA44-358F-53FE-D221-870C62E1A34C}"/>
              </a:ext>
            </a:extLst>
          </p:cNvPr>
          <p:cNvSpPr txBox="1"/>
          <p:nvPr/>
        </p:nvSpPr>
        <p:spPr>
          <a:xfrm>
            <a:off x="485304" y="1965561"/>
            <a:ext cx="598699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 </a:t>
            </a:r>
            <a:r>
              <a:rPr lang="en-US" sz="1600" b="0" i="0" dirty="0">
                <a:effectLst/>
              </a:rPr>
              <a:t>started by splitting the schools into quartiles by ACT score to see what the average socioeconomic status (for numeric variables) looks like in each bucket. This was interesting to see correlation and how they change across groups</a:t>
            </a:r>
            <a:endParaRPr lang="en-US" sz="1600" dirty="0"/>
          </a:p>
        </p:txBody>
      </p:sp>
      <p:sp>
        <p:nvSpPr>
          <p:cNvPr id="34" name="TextBox 33">
            <a:extLst>
              <a:ext uri="{FF2B5EF4-FFF2-40B4-BE49-F238E27FC236}">
                <a16:creationId xmlns:a16="http://schemas.microsoft.com/office/drawing/2014/main" id="{C1FD7657-EF36-CCD9-BFDE-CC2D5CEA91E7}"/>
              </a:ext>
            </a:extLst>
          </p:cNvPr>
          <p:cNvSpPr txBox="1"/>
          <p:nvPr/>
        </p:nvSpPr>
        <p:spPr>
          <a:xfrm>
            <a:off x="7098436" y="1967411"/>
            <a:ext cx="4840574" cy="3539430"/>
          </a:xfrm>
          <a:prstGeom prst="rect">
            <a:avLst/>
          </a:prstGeom>
          <a:noFill/>
        </p:spPr>
        <p:txBody>
          <a:bodyPr wrap="square" rtlCol="0">
            <a:spAutoFit/>
          </a:bodyPr>
          <a:lstStyle/>
          <a:p>
            <a:pPr algn="l"/>
            <a:r>
              <a:rPr lang="en-US" sz="1600" b="0" i="0" dirty="0">
                <a:effectLst/>
              </a:rPr>
              <a:t>From this I was able to identify which variables are positively and negatively correlated with ACT score</a:t>
            </a:r>
          </a:p>
          <a:p>
            <a:pPr algn="l"/>
            <a:endParaRPr lang="en-US" sz="1600" dirty="0"/>
          </a:p>
          <a:p>
            <a:pPr algn="l"/>
            <a:r>
              <a:rPr lang="en-US" sz="1600" b="1" i="0" dirty="0">
                <a:effectLst/>
              </a:rPr>
              <a:t>Positively correlated:</a:t>
            </a:r>
          </a:p>
          <a:p>
            <a:pPr marL="285750" indent="-285750" algn="l">
              <a:buFont typeface="Arial" panose="020B0604020202020204" pitchFamily="34" charset="0"/>
              <a:buChar char="•"/>
            </a:pPr>
            <a:r>
              <a:rPr lang="en-US" sz="1600" b="0" i="0" dirty="0">
                <a:effectLst/>
              </a:rPr>
              <a:t>percent of adults with a college degree</a:t>
            </a:r>
          </a:p>
          <a:p>
            <a:pPr marL="285750" indent="-285750" algn="l">
              <a:buFont typeface="Arial" panose="020B0604020202020204" pitchFamily="34" charset="0"/>
              <a:buChar char="•"/>
            </a:pPr>
            <a:r>
              <a:rPr lang="en-US" sz="1600" b="0" i="0" dirty="0">
                <a:effectLst/>
              </a:rPr>
              <a:t>percent of children in marries couple family</a:t>
            </a:r>
          </a:p>
          <a:p>
            <a:pPr marL="285750" indent="-285750" algn="l">
              <a:buFont typeface="Arial" panose="020B0604020202020204" pitchFamily="34" charset="0"/>
              <a:buChar char="•"/>
            </a:pPr>
            <a:r>
              <a:rPr lang="en-US" sz="1600" b="0" i="0" dirty="0">
                <a:effectLst/>
              </a:rPr>
              <a:t>median household income</a:t>
            </a:r>
          </a:p>
          <a:p>
            <a:pPr marL="285750" indent="-285750" algn="l">
              <a:buFont typeface="Arial" panose="020B0604020202020204" pitchFamily="34" charset="0"/>
              <a:buChar char="•"/>
            </a:pPr>
            <a:endParaRPr lang="en-US" sz="1600" b="0" i="0" dirty="0">
              <a:effectLst/>
            </a:endParaRPr>
          </a:p>
          <a:p>
            <a:pPr algn="l"/>
            <a:r>
              <a:rPr lang="en-US" sz="1600" b="1" i="0" dirty="0">
                <a:effectLst/>
              </a:rPr>
              <a:t>Negatively correlated:</a:t>
            </a:r>
          </a:p>
          <a:p>
            <a:pPr marL="285750" indent="-285750" algn="l">
              <a:buFont typeface="Arial" panose="020B0604020202020204" pitchFamily="34" charset="0"/>
              <a:buChar char="•"/>
            </a:pPr>
            <a:r>
              <a:rPr lang="en-US" sz="1600" b="0" i="0" dirty="0">
                <a:effectLst/>
              </a:rPr>
              <a:t>unemployment rate</a:t>
            </a:r>
          </a:p>
          <a:p>
            <a:pPr marL="285750" indent="-285750" algn="l">
              <a:buFont typeface="Arial" panose="020B0604020202020204" pitchFamily="34" charset="0"/>
              <a:buChar char="•"/>
            </a:pPr>
            <a:r>
              <a:rPr lang="en-US" sz="1600" b="0" i="0" dirty="0">
                <a:effectLst/>
              </a:rPr>
              <a:t>percent of students on subsidized or free lunch</a:t>
            </a:r>
          </a:p>
          <a:p>
            <a:pPr marL="285750" indent="-285750" algn="l">
              <a:buFont typeface="Arial" panose="020B0604020202020204" pitchFamily="34" charset="0"/>
              <a:buChar char="•"/>
            </a:pPr>
            <a:r>
              <a:rPr lang="en-US" sz="1600" b="0" i="0" dirty="0">
                <a:effectLst/>
              </a:rPr>
              <a:t>percentage of foreign-born residents</a:t>
            </a:r>
          </a:p>
          <a:p>
            <a:pPr marL="285750" indent="-285750" algn="l">
              <a:buFont typeface="Arial" panose="020B0604020202020204" pitchFamily="34" charset="0"/>
              <a:buChar char="•"/>
            </a:pPr>
            <a:r>
              <a:rPr lang="en-US" sz="1600" dirty="0"/>
              <a:t>L</a:t>
            </a:r>
            <a:r>
              <a:rPr lang="en-US" sz="1600" b="0" i="0" dirty="0">
                <a:effectLst/>
              </a:rPr>
              <a:t>anguage other than </a:t>
            </a:r>
            <a:r>
              <a:rPr lang="en-US" sz="1600" dirty="0"/>
              <a:t>E</a:t>
            </a:r>
            <a:r>
              <a:rPr lang="en-US" sz="1600" b="0" i="0" dirty="0">
                <a:effectLst/>
              </a:rPr>
              <a:t>nglish spoken at home</a:t>
            </a:r>
          </a:p>
          <a:p>
            <a:endParaRPr lang="en-US" sz="1600" dirty="0"/>
          </a:p>
        </p:txBody>
      </p:sp>
      <p:sp>
        <p:nvSpPr>
          <p:cNvPr id="35" name="TextBox 34">
            <a:extLst>
              <a:ext uri="{FF2B5EF4-FFF2-40B4-BE49-F238E27FC236}">
                <a16:creationId xmlns:a16="http://schemas.microsoft.com/office/drawing/2014/main" id="{77F51F16-83FF-4D60-490B-254F76EE17E9}"/>
              </a:ext>
            </a:extLst>
          </p:cNvPr>
          <p:cNvSpPr txBox="1"/>
          <p:nvPr/>
        </p:nvSpPr>
        <p:spPr>
          <a:xfrm>
            <a:off x="6899490" y="5648452"/>
            <a:ext cx="4683833" cy="646331"/>
          </a:xfrm>
          <a:prstGeom prst="rect">
            <a:avLst/>
          </a:prstGeom>
          <a:noFill/>
        </p:spPr>
        <p:txBody>
          <a:bodyPr wrap="square" rtlCol="0">
            <a:spAutoFit/>
          </a:bodyPr>
          <a:lstStyle/>
          <a:p>
            <a:r>
              <a:rPr lang="en-US" dirty="0"/>
              <a:t>We can also note the unusual distribution of foreign born and language other than English</a:t>
            </a:r>
          </a:p>
        </p:txBody>
      </p:sp>
    </p:spTree>
    <p:extLst>
      <p:ext uri="{BB962C8B-B14F-4D97-AF65-F5344CB8AC3E}">
        <p14:creationId xmlns:p14="http://schemas.microsoft.com/office/powerpoint/2010/main" val="325067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187A-719E-FC5F-221A-C1E4149EC219}"/>
              </a:ext>
            </a:extLst>
          </p:cNvPr>
          <p:cNvSpPr>
            <a:spLocks noGrp="1"/>
          </p:cNvSpPr>
          <p:nvPr>
            <p:ph type="title"/>
          </p:nvPr>
        </p:nvSpPr>
        <p:spPr/>
        <p:txBody>
          <a:bodyPr/>
          <a:lstStyle/>
          <a:p>
            <a:r>
              <a:rPr lang="en-US" dirty="0"/>
              <a:t>Regression Models</a:t>
            </a:r>
          </a:p>
        </p:txBody>
      </p:sp>
      <p:sp>
        <p:nvSpPr>
          <p:cNvPr id="4" name="TextBox 3">
            <a:extLst>
              <a:ext uri="{FF2B5EF4-FFF2-40B4-BE49-F238E27FC236}">
                <a16:creationId xmlns:a16="http://schemas.microsoft.com/office/drawing/2014/main" id="{EE0E4D25-4EDE-3A90-861F-F6AA77B6D874}"/>
              </a:ext>
            </a:extLst>
          </p:cNvPr>
          <p:cNvSpPr txBox="1"/>
          <p:nvPr/>
        </p:nvSpPr>
        <p:spPr>
          <a:xfrm>
            <a:off x="721401" y="1904067"/>
            <a:ext cx="10749197" cy="369332"/>
          </a:xfrm>
          <a:prstGeom prst="rect">
            <a:avLst/>
          </a:prstGeom>
          <a:noFill/>
        </p:spPr>
        <p:txBody>
          <a:bodyPr wrap="square" rtlCol="0">
            <a:spAutoFit/>
          </a:bodyPr>
          <a:lstStyle/>
          <a:p>
            <a:r>
              <a:rPr lang="en-US" u="sng" dirty="0"/>
              <a:t>I</a:t>
            </a:r>
            <a:r>
              <a:rPr lang="en-US" b="0" i="0" u="sng" dirty="0">
                <a:effectLst/>
              </a:rPr>
              <a:t> used what we've learned about the features in our dataset to create two models predicting school ACT scores</a:t>
            </a:r>
            <a:endParaRPr lang="en-US" u="sng" dirty="0"/>
          </a:p>
        </p:txBody>
      </p:sp>
      <p:sp>
        <p:nvSpPr>
          <p:cNvPr id="5" name="TextBox 4">
            <a:extLst>
              <a:ext uri="{FF2B5EF4-FFF2-40B4-BE49-F238E27FC236}">
                <a16:creationId xmlns:a16="http://schemas.microsoft.com/office/drawing/2014/main" id="{10B65474-D956-9B3C-C274-2B84AE29BCBE}"/>
              </a:ext>
            </a:extLst>
          </p:cNvPr>
          <p:cNvSpPr txBox="1"/>
          <p:nvPr/>
        </p:nvSpPr>
        <p:spPr>
          <a:xfrm>
            <a:off x="750539" y="2627976"/>
            <a:ext cx="5021705" cy="2062103"/>
          </a:xfrm>
          <a:prstGeom prst="rect">
            <a:avLst/>
          </a:prstGeom>
          <a:noFill/>
        </p:spPr>
        <p:txBody>
          <a:bodyPr wrap="square" rtlCol="0">
            <a:spAutoFit/>
          </a:bodyPr>
          <a:lstStyle/>
          <a:p>
            <a:pPr marL="342900" indent="-342900">
              <a:buAutoNum type="arabicPeriod"/>
            </a:pPr>
            <a:r>
              <a:rPr lang="en-US" sz="1600" b="1" dirty="0"/>
              <a:t>Classic Regression</a:t>
            </a:r>
          </a:p>
          <a:p>
            <a:pPr marL="742950" lvl="1" indent="-285750">
              <a:buFont typeface="Arial" panose="020B0604020202020204" pitchFamily="34" charset="0"/>
              <a:buChar char="•"/>
            </a:pPr>
            <a:r>
              <a:rPr lang="en-US" sz="1600" dirty="0"/>
              <a:t>Found </a:t>
            </a:r>
            <a:r>
              <a:rPr lang="en-US" sz="1600" b="0" i="0" dirty="0">
                <a:effectLst/>
              </a:rPr>
              <a:t>the best combination of our features by trying each feature</a:t>
            </a:r>
          </a:p>
          <a:p>
            <a:pPr marL="742950" lvl="1" indent="-285750">
              <a:buFont typeface="Arial" panose="020B0604020202020204" pitchFamily="34" charset="0"/>
              <a:buChar char="•"/>
            </a:pPr>
            <a:r>
              <a:rPr lang="en-US" sz="1600" dirty="0"/>
              <a:t>Applied to linear regression model</a:t>
            </a:r>
          </a:p>
          <a:p>
            <a:pPr marL="1200150" lvl="2" indent="-285750">
              <a:buFont typeface="Arial" panose="020B0604020202020204" pitchFamily="34" charset="0"/>
              <a:buChar char="•"/>
            </a:pPr>
            <a:r>
              <a:rPr lang="en-US" sz="1600" dirty="0"/>
              <a:t>Trained on portion of data then applied to new unseen data </a:t>
            </a:r>
          </a:p>
          <a:p>
            <a:pPr marL="1200150" lvl="2" indent="-285750">
              <a:buFont typeface="Arial" panose="020B0604020202020204" pitchFamily="34" charset="0"/>
              <a:buChar char="•"/>
            </a:pPr>
            <a:r>
              <a:rPr lang="en-US" sz="1600" dirty="0"/>
              <a:t>Features e</a:t>
            </a:r>
            <a:r>
              <a:rPr lang="en-US" sz="1600" b="0" i="0" dirty="0">
                <a:effectLst/>
              </a:rPr>
              <a:t>xplained 6</a:t>
            </a:r>
            <a:r>
              <a:rPr lang="en-US" sz="1600" dirty="0"/>
              <a:t>1.5% of the variance</a:t>
            </a:r>
            <a:endParaRPr lang="en-US" sz="1600" b="0" i="0" dirty="0">
              <a:effectLst/>
            </a:endParaRPr>
          </a:p>
          <a:p>
            <a:pPr marL="742950" lvl="1" indent="-285750">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id="{1839F06D-D753-B372-8B81-1F7F20E73BA3}"/>
              </a:ext>
            </a:extLst>
          </p:cNvPr>
          <p:cNvPicPr>
            <a:picLocks noChangeAspect="1"/>
          </p:cNvPicPr>
          <p:nvPr/>
        </p:nvPicPr>
        <p:blipFill>
          <a:blip r:embed="rId2"/>
          <a:stretch>
            <a:fillRect/>
          </a:stretch>
        </p:blipFill>
        <p:spPr>
          <a:xfrm>
            <a:off x="1248453" y="4604052"/>
            <a:ext cx="3713798" cy="1753911"/>
          </a:xfrm>
          <a:prstGeom prst="rect">
            <a:avLst/>
          </a:prstGeom>
        </p:spPr>
      </p:pic>
      <p:sp>
        <p:nvSpPr>
          <p:cNvPr id="8" name="TextBox 7">
            <a:extLst>
              <a:ext uri="{FF2B5EF4-FFF2-40B4-BE49-F238E27FC236}">
                <a16:creationId xmlns:a16="http://schemas.microsoft.com/office/drawing/2014/main" id="{1BDE09C2-ED4D-2F2A-956D-B8E6A92213A6}"/>
              </a:ext>
            </a:extLst>
          </p:cNvPr>
          <p:cNvSpPr txBox="1"/>
          <p:nvPr/>
        </p:nvSpPr>
        <p:spPr>
          <a:xfrm>
            <a:off x="2807939" y="6338986"/>
            <a:ext cx="3942412" cy="276999"/>
          </a:xfrm>
          <a:prstGeom prst="rect">
            <a:avLst/>
          </a:prstGeom>
          <a:noFill/>
        </p:spPr>
        <p:txBody>
          <a:bodyPr wrap="square" rtlCol="0">
            <a:spAutoFit/>
          </a:bodyPr>
          <a:lstStyle/>
          <a:p>
            <a:r>
              <a:rPr lang="en-US" sz="1200" dirty="0"/>
              <a:t>ACT Score</a:t>
            </a:r>
          </a:p>
        </p:txBody>
      </p:sp>
      <p:cxnSp>
        <p:nvCxnSpPr>
          <p:cNvPr id="11" name="Straight Arrow Connector 10">
            <a:extLst>
              <a:ext uri="{FF2B5EF4-FFF2-40B4-BE49-F238E27FC236}">
                <a16:creationId xmlns:a16="http://schemas.microsoft.com/office/drawing/2014/main" id="{05E5FB53-39D6-1957-9D83-1DCD53D10D55}"/>
              </a:ext>
            </a:extLst>
          </p:cNvPr>
          <p:cNvCxnSpPr>
            <a:cxnSpLocks/>
          </p:cNvCxnSpPr>
          <p:nvPr/>
        </p:nvCxnSpPr>
        <p:spPr>
          <a:xfrm flipH="1">
            <a:off x="4870698" y="4751882"/>
            <a:ext cx="18310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9C51EE6-D669-8B97-EFD8-55F4A5BC49C1}"/>
              </a:ext>
            </a:extLst>
          </p:cNvPr>
          <p:cNvSpPr txBox="1"/>
          <p:nvPr/>
        </p:nvSpPr>
        <p:spPr>
          <a:xfrm>
            <a:off x="4962251" y="4585304"/>
            <a:ext cx="1262055" cy="307777"/>
          </a:xfrm>
          <a:prstGeom prst="rect">
            <a:avLst/>
          </a:prstGeom>
          <a:noFill/>
        </p:spPr>
        <p:txBody>
          <a:bodyPr wrap="square" rtlCol="0">
            <a:spAutoFit/>
          </a:bodyPr>
          <a:lstStyle/>
          <a:p>
            <a:r>
              <a:rPr lang="en-US" sz="1400" dirty="0">
                <a:solidFill>
                  <a:schemeClr val="accent2"/>
                </a:solidFill>
              </a:rPr>
              <a:t>predicted</a:t>
            </a:r>
          </a:p>
        </p:txBody>
      </p:sp>
      <p:sp>
        <p:nvSpPr>
          <p:cNvPr id="14" name="TextBox 13">
            <a:extLst>
              <a:ext uri="{FF2B5EF4-FFF2-40B4-BE49-F238E27FC236}">
                <a16:creationId xmlns:a16="http://schemas.microsoft.com/office/drawing/2014/main" id="{072CEEF3-9771-4AC8-FE4F-F3DAF5F4F453}"/>
              </a:ext>
            </a:extLst>
          </p:cNvPr>
          <p:cNvSpPr txBox="1"/>
          <p:nvPr/>
        </p:nvSpPr>
        <p:spPr>
          <a:xfrm>
            <a:off x="6662690" y="2769174"/>
            <a:ext cx="4691110" cy="2062103"/>
          </a:xfrm>
          <a:prstGeom prst="rect">
            <a:avLst/>
          </a:prstGeom>
          <a:noFill/>
        </p:spPr>
        <p:txBody>
          <a:bodyPr wrap="square" rtlCol="0">
            <a:spAutoFit/>
          </a:bodyPr>
          <a:lstStyle/>
          <a:p>
            <a:r>
              <a:rPr lang="en-US" sz="1600" b="1" dirty="0"/>
              <a:t>2.    Regression Tree</a:t>
            </a:r>
          </a:p>
          <a:p>
            <a:pPr marL="800100" lvl="1" indent="-342900">
              <a:buFont typeface="Arial" panose="020B0604020202020204" pitchFamily="34" charset="0"/>
              <a:buChar char="•"/>
            </a:pPr>
            <a:r>
              <a:rPr lang="en-US" sz="1600" dirty="0"/>
              <a:t>Found the optimal number of nodes </a:t>
            </a:r>
          </a:p>
          <a:p>
            <a:pPr marL="800100" lvl="1" indent="-342900">
              <a:buFont typeface="Arial" panose="020B0604020202020204" pitchFamily="34" charset="0"/>
              <a:buChar char="•"/>
            </a:pPr>
            <a:r>
              <a:rPr lang="en-US" sz="1600" dirty="0"/>
              <a:t>Applied to regression tree model</a:t>
            </a:r>
          </a:p>
          <a:p>
            <a:pPr marL="1257300" lvl="2" indent="-342900">
              <a:buFont typeface="Arial" panose="020B0604020202020204" pitchFamily="34" charset="0"/>
              <a:buChar char="•"/>
            </a:pPr>
            <a:r>
              <a:rPr lang="en-US" sz="1600" dirty="0"/>
              <a:t>Included additional variables for model despite unusual distribution</a:t>
            </a:r>
          </a:p>
          <a:p>
            <a:pPr marL="1257300" lvl="2" indent="-342900">
              <a:buFont typeface="Arial" panose="020B0604020202020204" pitchFamily="34" charset="0"/>
              <a:buChar char="•"/>
            </a:pPr>
            <a:r>
              <a:rPr lang="en-US" sz="1600" dirty="0"/>
              <a:t>Explained 67.2% of the variance</a:t>
            </a:r>
          </a:p>
          <a:p>
            <a:pPr marL="1257300" lvl="2" indent="-342900">
              <a:buFont typeface="Arial" panose="020B0604020202020204" pitchFamily="34" charset="0"/>
              <a:buChar char="•"/>
            </a:pPr>
            <a:endParaRPr lang="en-US" sz="1600" dirty="0"/>
          </a:p>
          <a:p>
            <a:endParaRPr lang="en-US" sz="1600" dirty="0"/>
          </a:p>
        </p:txBody>
      </p:sp>
      <p:sp>
        <p:nvSpPr>
          <p:cNvPr id="15" name="TextBox 14">
            <a:extLst>
              <a:ext uri="{FF2B5EF4-FFF2-40B4-BE49-F238E27FC236}">
                <a16:creationId xmlns:a16="http://schemas.microsoft.com/office/drawing/2014/main" id="{D9237491-BF3B-1E20-8D6E-A3BDC75A903B}"/>
              </a:ext>
            </a:extLst>
          </p:cNvPr>
          <p:cNvSpPr txBox="1"/>
          <p:nvPr/>
        </p:nvSpPr>
        <p:spPr>
          <a:xfrm>
            <a:off x="6409825" y="5222269"/>
            <a:ext cx="5410200" cy="646331"/>
          </a:xfrm>
          <a:prstGeom prst="rect">
            <a:avLst/>
          </a:prstGeom>
          <a:noFill/>
        </p:spPr>
        <p:txBody>
          <a:bodyPr wrap="square" rtlCol="0">
            <a:spAutoFit/>
          </a:bodyPr>
          <a:lstStyle/>
          <a:p>
            <a:r>
              <a:rPr lang="en-US" b="1" i="0" dirty="0">
                <a:effectLst/>
              </a:rPr>
              <a:t>So, to answer the question with our results, yes, ACT scores can be predicted from socioeconomic factors.</a:t>
            </a:r>
            <a:endParaRPr lang="en-US" b="1" dirty="0"/>
          </a:p>
        </p:txBody>
      </p:sp>
    </p:spTree>
    <p:extLst>
      <p:ext uri="{BB962C8B-B14F-4D97-AF65-F5344CB8AC3E}">
        <p14:creationId xmlns:p14="http://schemas.microsoft.com/office/powerpoint/2010/main" val="69900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399</Words>
  <Application>Microsoft Macintosh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Education Inequality Project</vt:lpstr>
      <vt:lpstr>Background (Problem + Data)</vt:lpstr>
      <vt:lpstr>Additional Step</vt:lpstr>
      <vt:lpstr>High-Level Exploration</vt:lpstr>
      <vt:lpstr>Regression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Inequality Project</dc:title>
  <dc:creator>Daniel Rios</dc:creator>
  <cp:lastModifiedBy>Daniel Rios</cp:lastModifiedBy>
  <cp:revision>1</cp:revision>
  <dcterms:created xsi:type="dcterms:W3CDTF">2024-05-07T00:56:07Z</dcterms:created>
  <dcterms:modified xsi:type="dcterms:W3CDTF">2024-05-07T07:03:35Z</dcterms:modified>
</cp:coreProperties>
</file>