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7" r:id="rId1"/>
  </p:sldMasterIdLst>
  <p:notesMasterIdLst>
    <p:notesMasterId r:id="rId19"/>
  </p:notesMasterIdLst>
  <p:sldIdLst>
    <p:sldId id="256" r:id="rId2"/>
    <p:sldId id="275" r:id="rId3"/>
    <p:sldId id="257" r:id="rId4"/>
    <p:sldId id="276" r:id="rId5"/>
    <p:sldId id="277" r:id="rId6"/>
    <p:sldId id="278" r:id="rId7"/>
    <p:sldId id="273" r:id="rId8"/>
    <p:sldId id="258" r:id="rId9"/>
    <p:sldId id="279" r:id="rId10"/>
    <p:sldId id="270" r:id="rId11"/>
    <p:sldId id="267" r:id="rId12"/>
    <p:sldId id="280" r:id="rId13"/>
    <p:sldId id="281" r:id="rId14"/>
    <p:sldId id="260" r:id="rId15"/>
    <p:sldId id="261" r:id="rId16"/>
    <p:sldId id="274"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ECDCD84-1A8D-4377-853F-4302DC839A6A}">
          <p14:sldIdLst>
            <p14:sldId id="256"/>
            <p14:sldId id="275"/>
            <p14:sldId id="257"/>
            <p14:sldId id="276"/>
            <p14:sldId id="277"/>
            <p14:sldId id="278"/>
            <p14:sldId id="273"/>
            <p14:sldId id="258"/>
            <p14:sldId id="279"/>
            <p14:sldId id="270"/>
            <p14:sldId id="267"/>
            <p14:sldId id="280"/>
            <p14:sldId id="281"/>
            <p14:sldId id="260"/>
            <p14:sldId id="261"/>
            <p14:sldId id="274"/>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455" autoAdjust="0"/>
  </p:normalViewPr>
  <p:slideViewPr>
    <p:cSldViewPr snapToGrid="0">
      <p:cViewPr varScale="1">
        <p:scale>
          <a:sx n="75" d="100"/>
          <a:sy n="75" d="100"/>
        </p:scale>
        <p:origin x="9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Sivaprasad" userId="e2ac7d95640a8b0d" providerId="LiveId" clId="{54974652-92A0-4B8E-806F-368B3BF063BB}"/>
    <pc:docChg chg="undo custSel modSld">
      <pc:chgData name="Daniel Sivaprasad" userId="e2ac7d95640a8b0d" providerId="LiveId" clId="{54974652-92A0-4B8E-806F-368B3BF063BB}" dt="2021-04-09T02:19:18.549" v="424" actId="20577"/>
      <pc:docMkLst>
        <pc:docMk/>
      </pc:docMkLst>
      <pc:sldChg chg="modSp mod">
        <pc:chgData name="Daniel Sivaprasad" userId="e2ac7d95640a8b0d" providerId="LiveId" clId="{54974652-92A0-4B8E-806F-368B3BF063BB}" dt="2021-04-08T06:16:55.090" v="28" actId="20577"/>
        <pc:sldMkLst>
          <pc:docMk/>
          <pc:sldMk cId="150355902" sldId="256"/>
        </pc:sldMkLst>
        <pc:spChg chg="mod">
          <ac:chgData name="Daniel Sivaprasad" userId="e2ac7d95640a8b0d" providerId="LiveId" clId="{54974652-92A0-4B8E-806F-368B3BF063BB}" dt="2021-04-08T06:16:55.090" v="28" actId="20577"/>
          <ac:spMkLst>
            <pc:docMk/>
            <pc:sldMk cId="150355902" sldId="256"/>
            <ac:spMk id="2" creationId="{00000000-0000-0000-0000-000000000000}"/>
          </ac:spMkLst>
        </pc:spChg>
      </pc:sldChg>
      <pc:sldChg chg="modSp mod">
        <pc:chgData name="Daniel Sivaprasad" userId="e2ac7d95640a8b0d" providerId="LiveId" clId="{54974652-92A0-4B8E-806F-368B3BF063BB}" dt="2021-04-09T02:19:18.549" v="424" actId="20577"/>
        <pc:sldMkLst>
          <pc:docMk/>
          <pc:sldMk cId="2952145046" sldId="257"/>
        </pc:sldMkLst>
        <pc:spChg chg="mod">
          <ac:chgData name="Daniel Sivaprasad" userId="e2ac7d95640a8b0d" providerId="LiveId" clId="{54974652-92A0-4B8E-806F-368B3BF063BB}" dt="2021-04-09T02:19:18.549" v="424" actId="20577"/>
          <ac:spMkLst>
            <pc:docMk/>
            <pc:sldMk cId="2952145046" sldId="257"/>
            <ac:spMk id="3" creationId="{00000000-0000-0000-0000-000000000000}"/>
          </ac:spMkLst>
        </pc:spChg>
      </pc:sldChg>
      <pc:sldChg chg="addSp delSp modSp mod">
        <pc:chgData name="Daniel Sivaprasad" userId="e2ac7d95640a8b0d" providerId="LiveId" clId="{54974652-92A0-4B8E-806F-368B3BF063BB}" dt="2021-04-08T17:54:39.718" v="420" actId="1076"/>
        <pc:sldMkLst>
          <pc:docMk/>
          <pc:sldMk cId="3751702678" sldId="258"/>
        </pc:sldMkLst>
        <pc:picChg chg="add mod">
          <ac:chgData name="Daniel Sivaprasad" userId="e2ac7d95640a8b0d" providerId="LiveId" clId="{54974652-92A0-4B8E-806F-368B3BF063BB}" dt="2021-04-08T17:51:46.452" v="416" actId="1076"/>
          <ac:picMkLst>
            <pc:docMk/>
            <pc:sldMk cId="3751702678" sldId="258"/>
            <ac:picMk id="4" creationId="{A5166417-16CF-4EAF-B449-4EEE5947B706}"/>
          </ac:picMkLst>
        </pc:picChg>
        <pc:picChg chg="add del mod">
          <ac:chgData name="Daniel Sivaprasad" userId="e2ac7d95640a8b0d" providerId="LiveId" clId="{54974652-92A0-4B8E-806F-368B3BF063BB}" dt="2021-04-08T17:52:48.722" v="418" actId="478"/>
          <ac:picMkLst>
            <pc:docMk/>
            <pc:sldMk cId="3751702678" sldId="258"/>
            <ac:picMk id="7" creationId="{8C1AB208-6F91-418B-8539-44D2F300B00B}"/>
          </ac:picMkLst>
        </pc:picChg>
        <pc:picChg chg="add mod">
          <ac:chgData name="Daniel Sivaprasad" userId="e2ac7d95640a8b0d" providerId="LiveId" clId="{54974652-92A0-4B8E-806F-368B3BF063BB}" dt="2021-04-08T17:54:39.718" v="420" actId="1076"/>
          <ac:picMkLst>
            <pc:docMk/>
            <pc:sldMk cId="3751702678" sldId="258"/>
            <ac:picMk id="10" creationId="{BD5B526C-F72E-432A-88C6-00DB3C6E6B03}"/>
          </ac:picMkLst>
        </pc:picChg>
        <pc:picChg chg="del">
          <ac:chgData name="Daniel Sivaprasad" userId="e2ac7d95640a8b0d" providerId="LiveId" clId="{54974652-92A0-4B8E-806F-368B3BF063BB}" dt="2021-04-08T09:38:49.401" v="407" actId="478"/>
          <ac:picMkLst>
            <pc:docMk/>
            <pc:sldMk cId="3751702678" sldId="258"/>
            <ac:picMk id="11" creationId="{03E59501-6483-4DDB-A263-ED3701E30F14}"/>
          </ac:picMkLst>
        </pc:picChg>
        <pc:picChg chg="del">
          <ac:chgData name="Daniel Sivaprasad" userId="e2ac7d95640a8b0d" providerId="LiveId" clId="{54974652-92A0-4B8E-806F-368B3BF063BB}" dt="2021-04-08T09:38:51.326" v="408" actId="478"/>
          <ac:picMkLst>
            <pc:docMk/>
            <pc:sldMk cId="3751702678" sldId="258"/>
            <ac:picMk id="13" creationId="{861DC6BE-2427-428E-990E-5FC59EC06207}"/>
          </ac:picMkLst>
        </pc:picChg>
      </pc:sldChg>
      <pc:sldChg chg="modSp mod">
        <pc:chgData name="Daniel Sivaprasad" userId="e2ac7d95640a8b0d" providerId="LiveId" clId="{54974652-92A0-4B8E-806F-368B3BF063BB}" dt="2021-04-08T08:47:46.360" v="262" actId="1076"/>
        <pc:sldMkLst>
          <pc:docMk/>
          <pc:sldMk cId="3594771655" sldId="260"/>
        </pc:sldMkLst>
        <pc:spChg chg="mod">
          <ac:chgData name="Daniel Sivaprasad" userId="e2ac7d95640a8b0d" providerId="LiveId" clId="{54974652-92A0-4B8E-806F-368B3BF063BB}" dt="2021-04-08T08:47:46.360" v="262" actId="1076"/>
          <ac:spMkLst>
            <pc:docMk/>
            <pc:sldMk cId="3594771655" sldId="260"/>
            <ac:spMk id="3" creationId="{00000000-0000-0000-0000-000000000000}"/>
          </ac:spMkLst>
        </pc:spChg>
      </pc:sldChg>
      <pc:sldChg chg="modSp mod">
        <pc:chgData name="Daniel Sivaprasad" userId="e2ac7d95640a8b0d" providerId="LiveId" clId="{54974652-92A0-4B8E-806F-368B3BF063BB}" dt="2021-04-08T06:44:03.753" v="188" actId="1076"/>
        <pc:sldMkLst>
          <pc:docMk/>
          <pc:sldMk cId="1340375759" sldId="261"/>
        </pc:sldMkLst>
        <pc:spChg chg="mod">
          <ac:chgData name="Daniel Sivaprasad" userId="e2ac7d95640a8b0d" providerId="LiveId" clId="{54974652-92A0-4B8E-806F-368B3BF063BB}" dt="2021-04-08T06:44:03.753" v="188" actId="1076"/>
          <ac:spMkLst>
            <pc:docMk/>
            <pc:sldMk cId="1340375759" sldId="261"/>
            <ac:spMk id="3" creationId="{00000000-0000-0000-0000-000000000000}"/>
          </ac:spMkLst>
        </pc:spChg>
      </pc:sldChg>
      <pc:sldChg chg="modSp mod">
        <pc:chgData name="Daniel Sivaprasad" userId="e2ac7d95640a8b0d" providerId="LiveId" clId="{54974652-92A0-4B8E-806F-368B3BF063BB}" dt="2021-04-08T06:33:52.648" v="139" actId="255"/>
        <pc:sldMkLst>
          <pc:docMk/>
          <pc:sldMk cId="1250647674" sldId="267"/>
        </pc:sldMkLst>
        <pc:spChg chg="mod">
          <ac:chgData name="Daniel Sivaprasad" userId="e2ac7d95640a8b0d" providerId="LiveId" clId="{54974652-92A0-4B8E-806F-368B3BF063BB}" dt="2021-04-08T06:33:52.648" v="139" actId="255"/>
          <ac:spMkLst>
            <pc:docMk/>
            <pc:sldMk cId="1250647674" sldId="267"/>
            <ac:spMk id="3" creationId="{00000000-0000-0000-0000-000000000000}"/>
          </ac:spMkLst>
        </pc:spChg>
      </pc:sldChg>
      <pc:sldChg chg="modSp mod">
        <pc:chgData name="Daniel Sivaprasad" userId="e2ac7d95640a8b0d" providerId="LiveId" clId="{54974652-92A0-4B8E-806F-368B3BF063BB}" dt="2021-04-08T06:20:29.070" v="42" actId="2711"/>
        <pc:sldMkLst>
          <pc:docMk/>
          <pc:sldMk cId="4243795291" sldId="269"/>
        </pc:sldMkLst>
        <pc:graphicFrameChg chg="mod modGraphic">
          <ac:chgData name="Daniel Sivaprasad" userId="e2ac7d95640a8b0d" providerId="LiveId" clId="{54974652-92A0-4B8E-806F-368B3BF063BB}" dt="2021-04-08T06:20:29.070" v="42" actId="2711"/>
          <ac:graphicFrameMkLst>
            <pc:docMk/>
            <pc:sldMk cId="4243795291" sldId="269"/>
            <ac:graphicFrameMk id="6" creationId="{00000000-0000-0000-0000-000000000000}"/>
          </ac:graphicFrameMkLst>
        </pc:graphicFrameChg>
      </pc:sldChg>
      <pc:sldChg chg="modSp mod">
        <pc:chgData name="Daniel Sivaprasad" userId="e2ac7d95640a8b0d" providerId="LiveId" clId="{54974652-92A0-4B8E-806F-368B3BF063BB}" dt="2021-04-08T06:27:33.756" v="88" actId="14100"/>
        <pc:sldMkLst>
          <pc:docMk/>
          <pc:sldMk cId="1811715705" sldId="270"/>
        </pc:sldMkLst>
        <pc:graphicFrameChg chg="mod modGraphic">
          <ac:chgData name="Daniel Sivaprasad" userId="e2ac7d95640a8b0d" providerId="LiveId" clId="{54974652-92A0-4B8E-806F-368B3BF063BB}" dt="2021-04-08T06:27:33.756" v="88" actId="14100"/>
          <ac:graphicFrameMkLst>
            <pc:docMk/>
            <pc:sldMk cId="1811715705" sldId="270"/>
            <ac:graphicFrameMk id="4" creationId="{00000000-0000-0000-0000-000000000000}"/>
          </ac:graphicFrameMkLst>
        </pc:graphicFrameChg>
      </pc:sldChg>
      <pc:sldChg chg="modSp mod">
        <pc:chgData name="Daniel Sivaprasad" userId="e2ac7d95640a8b0d" providerId="LiveId" clId="{54974652-92A0-4B8E-806F-368B3BF063BB}" dt="2021-04-08T06:35:41.667" v="172" actId="20577"/>
        <pc:sldMkLst>
          <pc:docMk/>
          <pc:sldMk cId="1802214381" sldId="273"/>
        </pc:sldMkLst>
        <pc:spChg chg="mod">
          <ac:chgData name="Daniel Sivaprasad" userId="e2ac7d95640a8b0d" providerId="LiveId" clId="{54974652-92A0-4B8E-806F-368B3BF063BB}" dt="2021-04-08T06:35:41.667" v="172" actId="20577"/>
          <ac:spMkLst>
            <pc:docMk/>
            <pc:sldMk cId="1802214381" sldId="273"/>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864D62-52B3-4DA7-BD4D-43E2A665AB43}" type="datetimeFigureOut">
              <a:rPr lang="en-IN" smtClean="0"/>
              <a:t>10-03-2022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808DA3-858B-4B56-9741-C01C203239EE}" type="slidenum">
              <a:rPr lang="en-IN" smtClean="0"/>
              <a:t>‹#›</a:t>
            </a:fld>
            <a:endParaRPr lang="en-IN"/>
          </a:p>
        </p:txBody>
      </p:sp>
    </p:spTree>
    <p:extLst>
      <p:ext uri="{BB962C8B-B14F-4D97-AF65-F5344CB8AC3E}">
        <p14:creationId xmlns:p14="http://schemas.microsoft.com/office/powerpoint/2010/main" val="2777450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808DA3-858B-4B56-9741-C01C203239EE}" type="slidenum">
              <a:rPr lang="en-IN" smtClean="0"/>
              <a:t>7</a:t>
            </a:fld>
            <a:endParaRPr lang="en-IN"/>
          </a:p>
        </p:txBody>
      </p:sp>
    </p:spTree>
    <p:extLst>
      <p:ext uri="{BB962C8B-B14F-4D97-AF65-F5344CB8AC3E}">
        <p14:creationId xmlns:p14="http://schemas.microsoft.com/office/powerpoint/2010/main" val="1592693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endParaRPr lang="en-IN" dirty="0"/>
          </a:p>
        </p:txBody>
      </p:sp>
      <p:sp>
        <p:nvSpPr>
          <p:cNvPr id="4" name="Slide Number Placeholder 3"/>
          <p:cNvSpPr>
            <a:spLocks noGrp="1"/>
          </p:cNvSpPr>
          <p:nvPr>
            <p:ph type="sldNum" sz="quarter" idx="5"/>
          </p:nvPr>
        </p:nvSpPr>
        <p:spPr/>
        <p:txBody>
          <a:bodyPr/>
          <a:lstStyle/>
          <a:p>
            <a:fld id="{A7808DA3-858B-4B56-9741-C01C203239EE}" type="slidenum">
              <a:rPr lang="en-IN" smtClean="0"/>
              <a:t>10</a:t>
            </a:fld>
            <a:endParaRPr lang="en-IN"/>
          </a:p>
        </p:txBody>
      </p:sp>
    </p:spTree>
    <p:extLst>
      <p:ext uri="{BB962C8B-B14F-4D97-AF65-F5344CB8AC3E}">
        <p14:creationId xmlns:p14="http://schemas.microsoft.com/office/powerpoint/2010/main" val="3499061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3/10/2022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2352161"/>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8196166"/>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0682963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55614661"/>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7035694"/>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3/10/2022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1196379"/>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3/10/2022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25827632"/>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3/10/2022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3320731"/>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t>3/10/2022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93712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0318430"/>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5115215"/>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0779055"/>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9620611"/>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9049347"/>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7385050"/>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7655283"/>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1173582"/>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2926">
              <a:srgbClr val="9F0F5B"/>
            </a:gs>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3/10/2022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25047753"/>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Lst>
  <p:transition spd="slow">
    <p:wipe/>
  </p:transition>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062" y="783771"/>
            <a:ext cx="9326098" cy="1873407"/>
          </a:xfrm>
        </p:spPr>
        <p:txBody>
          <a:bodyPr/>
          <a:lstStyle/>
          <a:p>
            <a:r>
              <a:rPr lang="en-IN" dirty="0">
                <a:solidFill>
                  <a:srgbClr val="92D050"/>
                </a:solidFill>
                <a:latin typeface="Arial Rounded MT Bold" panose="020F0704030504030204" pitchFamily="34" charset="0"/>
              </a:rPr>
              <a:t>Flappy Bird Clone</a:t>
            </a:r>
            <a:br>
              <a:rPr lang="en-IN" dirty="0">
                <a:solidFill>
                  <a:srgbClr val="92D050"/>
                </a:solidFill>
                <a:latin typeface="Arial Rounded MT Bold" panose="020F0704030504030204" pitchFamily="34" charset="0"/>
              </a:rPr>
            </a:br>
            <a:r>
              <a:rPr lang="en-IN" sz="2800" dirty="0">
                <a:solidFill>
                  <a:srgbClr val="92D050"/>
                </a:solidFill>
                <a:latin typeface="Arial Rounded MT Bold" panose="020F0704030504030204" pitchFamily="34" charset="0"/>
              </a:rPr>
              <a:t>(Android game application)</a:t>
            </a:r>
            <a:endParaRPr lang="en-IN" dirty="0">
              <a:solidFill>
                <a:srgbClr val="92D050"/>
              </a:solidFill>
              <a:latin typeface="Arial Rounded MT Bold" panose="020F0704030504030204" pitchFamily="34" charset="0"/>
            </a:endParaRPr>
          </a:p>
        </p:txBody>
      </p:sp>
      <p:sp>
        <p:nvSpPr>
          <p:cNvPr id="3" name="Subtitle 2"/>
          <p:cNvSpPr>
            <a:spLocks noGrp="1"/>
          </p:cNvSpPr>
          <p:nvPr>
            <p:ph type="subTitle" idx="1"/>
          </p:nvPr>
        </p:nvSpPr>
        <p:spPr>
          <a:xfrm>
            <a:off x="924448" y="3842207"/>
            <a:ext cx="8995874" cy="1873406"/>
          </a:xfrm>
        </p:spPr>
        <p:txBody>
          <a:bodyPr>
            <a:normAutofit fontScale="92500" lnSpcReduction="10000"/>
          </a:bodyPr>
          <a:lstStyle/>
          <a:p>
            <a:r>
              <a:rPr lang="en-IN" dirty="0">
                <a:solidFill>
                  <a:schemeClr val="tx2">
                    <a:lumMod val="20000"/>
                    <a:lumOff val="80000"/>
                  </a:schemeClr>
                </a:solidFill>
                <a:latin typeface="Arial Black" panose="020B0A04020102020204" pitchFamily="34" charset="0"/>
              </a:rPr>
              <a:t>Name: </a:t>
            </a:r>
            <a:r>
              <a:rPr lang="en-IN" dirty="0">
                <a:solidFill>
                  <a:schemeClr val="bg1"/>
                </a:solidFill>
                <a:latin typeface="Arial Black" panose="020B0A04020102020204" pitchFamily="34" charset="0"/>
              </a:rPr>
              <a:t>Daniel Sivaprasad</a:t>
            </a:r>
          </a:p>
          <a:p>
            <a:r>
              <a:rPr lang="en-IN" dirty="0">
                <a:solidFill>
                  <a:schemeClr val="tx2">
                    <a:lumMod val="20000"/>
                    <a:lumOff val="80000"/>
                  </a:schemeClr>
                </a:solidFill>
                <a:latin typeface="Arial Black" panose="020B0A04020102020204" pitchFamily="34" charset="0"/>
              </a:rPr>
              <a:t>Class:  </a:t>
            </a:r>
            <a:r>
              <a:rPr lang="en-IN" dirty="0">
                <a:solidFill>
                  <a:schemeClr val="bg1"/>
                </a:solidFill>
                <a:latin typeface="Arial Black" panose="020B0A04020102020204" pitchFamily="34" charset="0"/>
              </a:rPr>
              <a:t>FYMCA</a:t>
            </a:r>
          </a:p>
          <a:p>
            <a:r>
              <a:rPr lang="en-IN" dirty="0">
                <a:solidFill>
                  <a:schemeClr val="tx2">
                    <a:lumMod val="20000"/>
                    <a:lumOff val="80000"/>
                  </a:schemeClr>
                </a:solidFill>
                <a:latin typeface="Arial Black" panose="020B0A04020102020204" pitchFamily="34" charset="0"/>
              </a:rPr>
              <a:t>Roll no: </a:t>
            </a:r>
            <a:r>
              <a:rPr lang="en-IN" dirty="0">
                <a:solidFill>
                  <a:schemeClr val="bg1"/>
                </a:solidFill>
                <a:latin typeface="Arial Black" panose="020B0A04020102020204" pitchFamily="34" charset="0"/>
              </a:rPr>
              <a:t>10</a:t>
            </a:r>
          </a:p>
          <a:p>
            <a:r>
              <a:rPr lang="en-IN" dirty="0">
                <a:solidFill>
                  <a:schemeClr val="tx2">
                    <a:lumMod val="20000"/>
                    <a:lumOff val="80000"/>
                  </a:schemeClr>
                </a:solidFill>
                <a:latin typeface="Arial Black" panose="020B0A04020102020204" pitchFamily="34" charset="0"/>
              </a:rPr>
              <a:t>Project guide: </a:t>
            </a:r>
            <a:r>
              <a:rPr lang="en-IN" dirty="0">
                <a:solidFill>
                  <a:schemeClr val="bg1"/>
                </a:solidFill>
                <a:latin typeface="Arial Black" panose="020B0A04020102020204" pitchFamily="34" charset="0"/>
              </a:rPr>
              <a:t>prof. </a:t>
            </a:r>
            <a:r>
              <a:rPr lang="en-IN" dirty="0" err="1">
                <a:solidFill>
                  <a:schemeClr val="bg1"/>
                </a:solidFill>
                <a:latin typeface="Arial Black" panose="020B0A04020102020204" pitchFamily="34" charset="0"/>
              </a:rPr>
              <a:t>pragati</a:t>
            </a:r>
            <a:r>
              <a:rPr lang="en-IN" dirty="0">
                <a:solidFill>
                  <a:schemeClr val="bg1"/>
                </a:solidFill>
                <a:latin typeface="Arial Black" panose="020B0A04020102020204" pitchFamily="34" charset="0"/>
              </a:rPr>
              <a:t> </a:t>
            </a:r>
            <a:r>
              <a:rPr lang="en-IN" dirty="0" err="1">
                <a:solidFill>
                  <a:schemeClr val="bg1"/>
                </a:solidFill>
                <a:latin typeface="Arial Black" panose="020B0A04020102020204" pitchFamily="34" charset="0"/>
              </a:rPr>
              <a:t>mestry</a:t>
            </a:r>
            <a:endParaRPr lang="en-IN" dirty="0">
              <a:solidFill>
                <a:schemeClr val="bg1"/>
              </a:solidFill>
              <a:latin typeface="Arial Black" panose="020B0A04020102020204" pitchFamily="34" charset="0"/>
            </a:endParaRPr>
          </a:p>
          <a:p>
            <a:r>
              <a:rPr lang="en-IN" dirty="0">
                <a:solidFill>
                  <a:schemeClr val="tx2">
                    <a:lumMod val="20000"/>
                    <a:lumOff val="80000"/>
                  </a:schemeClr>
                </a:solidFill>
                <a:latin typeface="Arial Black" panose="020B0A04020102020204" pitchFamily="34" charset="0"/>
              </a:rPr>
              <a:t>VIVA INSTITUTE OF TECHNOLOGY</a:t>
            </a:r>
          </a:p>
        </p:txBody>
      </p:sp>
      <p:pic>
        <p:nvPicPr>
          <p:cNvPr id="5" name="Picture 4">
            <a:extLst>
              <a:ext uri="{FF2B5EF4-FFF2-40B4-BE49-F238E27FC236}">
                <a16:creationId xmlns:a16="http://schemas.microsoft.com/office/drawing/2014/main" id="{1E0B10A0-85EB-4023-A302-BD2ADB86A8EA}"/>
              </a:ext>
            </a:extLst>
          </p:cNvPr>
          <p:cNvPicPr>
            <a:picLocks noChangeAspect="1"/>
          </p:cNvPicPr>
          <p:nvPr/>
        </p:nvPicPr>
        <p:blipFill>
          <a:blip r:embed="rId2"/>
          <a:stretch>
            <a:fillRect/>
          </a:stretch>
        </p:blipFill>
        <p:spPr>
          <a:xfrm>
            <a:off x="7193388" y="3269693"/>
            <a:ext cx="690772" cy="487604"/>
          </a:xfrm>
          <a:prstGeom prst="rect">
            <a:avLst/>
          </a:prstGeom>
        </p:spPr>
      </p:pic>
      <p:pic>
        <p:nvPicPr>
          <p:cNvPr id="7" name="Picture 6">
            <a:extLst>
              <a:ext uri="{FF2B5EF4-FFF2-40B4-BE49-F238E27FC236}">
                <a16:creationId xmlns:a16="http://schemas.microsoft.com/office/drawing/2014/main" id="{61E39EEC-02A9-41B7-9167-7A5FFBD07A92}"/>
              </a:ext>
            </a:extLst>
          </p:cNvPr>
          <p:cNvPicPr>
            <a:picLocks noChangeAspect="1"/>
          </p:cNvPicPr>
          <p:nvPr/>
        </p:nvPicPr>
        <p:blipFill>
          <a:blip r:embed="rId3"/>
          <a:stretch>
            <a:fillRect/>
          </a:stretch>
        </p:blipFill>
        <p:spPr>
          <a:xfrm>
            <a:off x="8741631" y="4200824"/>
            <a:ext cx="288100" cy="1772920"/>
          </a:xfrm>
          <a:prstGeom prst="rect">
            <a:avLst/>
          </a:prstGeom>
        </p:spPr>
      </p:pic>
      <p:pic>
        <p:nvPicPr>
          <p:cNvPr id="9" name="Picture 8">
            <a:extLst>
              <a:ext uri="{FF2B5EF4-FFF2-40B4-BE49-F238E27FC236}">
                <a16:creationId xmlns:a16="http://schemas.microsoft.com/office/drawing/2014/main" id="{D4AE0CF9-C02C-409A-AB6A-DE00118074ED}"/>
              </a:ext>
            </a:extLst>
          </p:cNvPr>
          <p:cNvPicPr>
            <a:picLocks noChangeAspect="1"/>
          </p:cNvPicPr>
          <p:nvPr/>
        </p:nvPicPr>
        <p:blipFill>
          <a:blip r:embed="rId4"/>
          <a:stretch>
            <a:fillRect/>
          </a:stretch>
        </p:blipFill>
        <p:spPr>
          <a:xfrm>
            <a:off x="8741631" y="1242872"/>
            <a:ext cx="288100" cy="1772923"/>
          </a:xfrm>
          <a:prstGeom prst="rect">
            <a:avLst/>
          </a:prstGeom>
        </p:spPr>
      </p:pic>
      <p:pic>
        <p:nvPicPr>
          <p:cNvPr id="10" name="Picture 9">
            <a:extLst>
              <a:ext uri="{FF2B5EF4-FFF2-40B4-BE49-F238E27FC236}">
                <a16:creationId xmlns:a16="http://schemas.microsoft.com/office/drawing/2014/main" id="{4070B4C6-FB0C-4AA2-975B-A58DB9C3D8D6}"/>
              </a:ext>
            </a:extLst>
          </p:cNvPr>
          <p:cNvPicPr>
            <a:picLocks noChangeAspect="1"/>
          </p:cNvPicPr>
          <p:nvPr/>
        </p:nvPicPr>
        <p:blipFill>
          <a:blip r:embed="rId4"/>
          <a:stretch>
            <a:fillRect/>
          </a:stretch>
        </p:blipFill>
        <p:spPr>
          <a:xfrm>
            <a:off x="9786432" y="1245629"/>
            <a:ext cx="288100" cy="1411549"/>
          </a:xfrm>
          <a:prstGeom prst="rect">
            <a:avLst/>
          </a:prstGeom>
        </p:spPr>
      </p:pic>
      <p:pic>
        <p:nvPicPr>
          <p:cNvPr id="11" name="Picture 10">
            <a:extLst>
              <a:ext uri="{FF2B5EF4-FFF2-40B4-BE49-F238E27FC236}">
                <a16:creationId xmlns:a16="http://schemas.microsoft.com/office/drawing/2014/main" id="{E21A0951-DDCB-4A1E-8FD7-40322CAC5B4F}"/>
              </a:ext>
            </a:extLst>
          </p:cNvPr>
          <p:cNvPicPr>
            <a:picLocks noChangeAspect="1"/>
          </p:cNvPicPr>
          <p:nvPr/>
        </p:nvPicPr>
        <p:blipFill>
          <a:blip r:embed="rId3"/>
          <a:stretch>
            <a:fillRect/>
          </a:stretch>
        </p:blipFill>
        <p:spPr>
          <a:xfrm>
            <a:off x="9786432" y="3842208"/>
            <a:ext cx="288100" cy="2135414"/>
          </a:xfrm>
          <a:prstGeom prst="rect">
            <a:avLst/>
          </a:prstGeom>
        </p:spPr>
      </p:pic>
      <p:pic>
        <p:nvPicPr>
          <p:cNvPr id="14" name="Picture 13">
            <a:extLst>
              <a:ext uri="{FF2B5EF4-FFF2-40B4-BE49-F238E27FC236}">
                <a16:creationId xmlns:a16="http://schemas.microsoft.com/office/drawing/2014/main" id="{880A551C-7A1E-44DE-9744-21ABD311A597}"/>
              </a:ext>
            </a:extLst>
          </p:cNvPr>
          <p:cNvPicPr>
            <a:picLocks noChangeAspect="1"/>
          </p:cNvPicPr>
          <p:nvPr/>
        </p:nvPicPr>
        <p:blipFill>
          <a:blip r:embed="rId4"/>
          <a:stretch>
            <a:fillRect/>
          </a:stretch>
        </p:blipFill>
        <p:spPr>
          <a:xfrm>
            <a:off x="10831233" y="1256909"/>
            <a:ext cx="288100" cy="2268611"/>
          </a:xfrm>
          <a:prstGeom prst="rect">
            <a:avLst/>
          </a:prstGeom>
        </p:spPr>
      </p:pic>
      <p:pic>
        <p:nvPicPr>
          <p:cNvPr id="15" name="Picture 14">
            <a:extLst>
              <a:ext uri="{FF2B5EF4-FFF2-40B4-BE49-F238E27FC236}">
                <a16:creationId xmlns:a16="http://schemas.microsoft.com/office/drawing/2014/main" id="{FC40C462-8E15-4C3B-8822-38421D36DEA9}"/>
              </a:ext>
            </a:extLst>
          </p:cNvPr>
          <p:cNvPicPr>
            <a:picLocks noChangeAspect="1"/>
          </p:cNvPicPr>
          <p:nvPr/>
        </p:nvPicPr>
        <p:blipFill>
          <a:blip r:embed="rId3"/>
          <a:stretch>
            <a:fillRect/>
          </a:stretch>
        </p:blipFill>
        <p:spPr>
          <a:xfrm>
            <a:off x="10831233" y="4690043"/>
            <a:ext cx="288100" cy="1283701"/>
          </a:xfrm>
          <a:prstGeom prst="rect">
            <a:avLst/>
          </a:prstGeom>
        </p:spPr>
      </p:pic>
    </p:spTree>
    <p:extLst>
      <p:ext uri="{BB962C8B-B14F-4D97-AF65-F5344CB8AC3E}">
        <p14:creationId xmlns:p14="http://schemas.microsoft.com/office/powerpoint/2010/main" val="1503559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302" y="799389"/>
            <a:ext cx="9905998" cy="868638"/>
          </a:xfrm>
        </p:spPr>
        <p:txBody>
          <a:bodyPr>
            <a:noAutofit/>
          </a:bodyPr>
          <a:lstStyle/>
          <a:p>
            <a:r>
              <a:rPr lang="en-IN" b="1" dirty="0">
                <a:solidFill>
                  <a:schemeClr val="accent2">
                    <a:lumMod val="60000"/>
                    <a:lumOff val="40000"/>
                  </a:schemeClr>
                </a:solidFill>
              </a:rPr>
              <a:t>Event Table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12832589"/>
              </p:ext>
            </p:extLst>
          </p:nvPr>
        </p:nvGraphicFramePr>
        <p:xfrm>
          <a:off x="634721" y="2419107"/>
          <a:ext cx="10922558" cy="4021442"/>
        </p:xfrm>
        <a:graphic>
          <a:graphicData uri="http://schemas.openxmlformats.org/drawingml/2006/table">
            <a:tbl>
              <a:tblPr firstRow="1" bandRow="1">
                <a:tableStyleId>{284E427A-3D55-4303-BF80-6455036E1DE7}</a:tableStyleId>
              </a:tblPr>
              <a:tblGrid>
                <a:gridCol w="1812138">
                  <a:extLst>
                    <a:ext uri="{9D8B030D-6E8A-4147-A177-3AD203B41FA5}">
                      <a16:colId xmlns:a16="http://schemas.microsoft.com/office/drawing/2014/main" val="2372396920"/>
                    </a:ext>
                  </a:extLst>
                </a:gridCol>
                <a:gridCol w="1797147">
                  <a:extLst>
                    <a:ext uri="{9D8B030D-6E8A-4147-A177-3AD203B41FA5}">
                      <a16:colId xmlns:a16="http://schemas.microsoft.com/office/drawing/2014/main" val="3596963953"/>
                    </a:ext>
                  </a:extLst>
                </a:gridCol>
                <a:gridCol w="1860454">
                  <a:extLst>
                    <a:ext uri="{9D8B030D-6E8A-4147-A177-3AD203B41FA5}">
                      <a16:colId xmlns:a16="http://schemas.microsoft.com/office/drawing/2014/main" val="2679775298"/>
                    </a:ext>
                  </a:extLst>
                </a:gridCol>
                <a:gridCol w="1828800">
                  <a:extLst>
                    <a:ext uri="{9D8B030D-6E8A-4147-A177-3AD203B41FA5}">
                      <a16:colId xmlns:a16="http://schemas.microsoft.com/office/drawing/2014/main" val="1750857716"/>
                    </a:ext>
                  </a:extLst>
                </a:gridCol>
                <a:gridCol w="3624019">
                  <a:extLst>
                    <a:ext uri="{9D8B030D-6E8A-4147-A177-3AD203B41FA5}">
                      <a16:colId xmlns:a16="http://schemas.microsoft.com/office/drawing/2014/main" val="2401433019"/>
                    </a:ext>
                  </a:extLst>
                </a:gridCol>
              </a:tblGrid>
              <a:tr h="534275">
                <a:tc>
                  <a:txBody>
                    <a:bodyPr/>
                    <a:lstStyle/>
                    <a:p>
                      <a:r>
                        <a:rPr lang="en-IN" dirty="0"/>
                        <a:t>Event </a:t>
                      </a:r>
                    </a:p>
                  </a:txBody>
                  <a:tcPr/>
                </a:tc>
                <a:tc>
                  <a:txBody>
                    <a:bodyPr/>
                    <a:lstStyle/>
                    <a:p>
                      <a:r>
                        <a:rPr lang="en-IN" dirty="0"/>
                        <a:t>Trigger</a:t>
                      </a:r>
                    </a:p>
                  </a:txBody>
                  <a:tcPr/>
                </a:tc>
                <a:tc>
                  <a:txBody>
                    <a:bodyPr/>
                    <a:lstStyle/>
                    <a:p>
                      <a:r>
                        <a:rPr lang="en-IN" dirty="0"/>
                        <a:t>Source</a:t>
                      </a:r>
                    </a:p>
                  </a:txBody>
                  <a:tcPr/>
                </a:tc>
                <a:tc>
                  <a:txBody>
                    <a:bodyPr/>
                    <a:lstStyle/>
                    <a:p>
                      <a:r>
                        <a:rPr lang="en-US" dirty="0"/>
                        <a:t>O</a:t>
                      </a:r>
                      <a:r>
                        <a:rPr lang="en-IN" dirty="0" err="1"/>
                        <a:t>utput</a:t>
                      </a:r>
                      <a:endParaRPr lang="en-IN" dirty="0"/>
                    </a:p>
                  </a:txBody>
                  <a:tcPr/>
                </a:tc>
                <a:tc>
                  <a:txBody>
                    <a:bodyPr/>
                    <a:lstStyle/>
                    <a:p>
                      <a:r>
                        <a:rPr lang="en-IN" dirty="0"/>
                        <a:t>Action</a:t>
                      </a:r>
                    </a:p>
                  </a:txBody>
                  <a:tcPr/>
                </a:tc>
                <a:extLst>
                  <a:ext uri="{0D108BD9-81ED-4DB2-BD59-A6C34878D82A}">
                    <a16:rowId xmlns:a16="http://schemas.microsoft.com/office/drawing/2014/main" val="3413411268"/>
                  </a:ext>
                </a:extLst>
              </a:tr>
              <a:tr h="968378">
                <a:tc>
                  <a:txBody>
                    <a:bodyPr/>
                    <a:lstStyle/>
                    <a:p>
                      <a:r>
                        <a:rPr lang="en-US" sz="1600" dirty="0">
                          <a:effectLst/>
                          <a:latin typeface="Times New Roman" panose="02020603050405020304" pitchFamily="18" charset="0"/>
                          <a:ea typeface="Times New Roman" panose="02020603050405020304" pitchFamily="18" charset="0"/>
                          <a:cs typeface="Mangal" panose="02040503050203030202" pitchFamily="18" charset="0"/>
                        </a:rPr>
                        <a:t>User opens the app</a:t>
                      </a:r>
                      <a:endParaRPr lang="en-IN"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US" sz="1600" dirty="0">
                          <a:effectLst/>
                          <a:latin typeface="Times New Roman" panose="02020603050405020304" pitchFamily="18" charset="0"/>
                          <a:ea typeface="Times New Roman" panose="02020603050405020304" pitchFamily="18" charset="0"/>
                          <a:cs typeface="Mangal" panose="02040503050203030202" pitchFamily="18" charset="0"/>
                        </a:rPr>
                        <a:t>Tap</a:t>
                      </a:r>
                      <a:endParaRPr lang="en-IN"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US" sz="1600">
                          <a:effectLst/>
                          <a:latin typeface="Times New Roman" panose="02020603050405020304" pitchFamily="18" charset="0"/>
                          <a:ea typeface="Times New Roman" panose="02020603050405020304" pitchFamily="18" charset="0"/>
                          <a:cs typeface="Mangal" panose="02040503050203030202" pitchFamily="18" charset="0"/>
                        </a:rPr>
                        <a:t>User</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Game begins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Bird starts flying and obstacles(pipes) starts approaching towards the bird from the right side of the screen.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2485257"/>
                  </a:ext>
                </a:extLst>
              </a:tr>
              <a:tr h="721360">
                <a:tc>
                  <a:txBody>
                    <a:bodyPr/>
                    <a:lstStyle/>
                    <a:p>
                      <a:r>
                        <a:rPr lang="en-US" sz="1600" dirty="0">
                          <a:effectLst/>
                          <a:latin typeface="Times New Roman" panose="02020603050405020304" pitchFamily="18" charset="0"/>
                          <a:ea typeface="Times New Roman" panose="02020603050405020304" pitchFamily="18" charset="0"/>
                          <a:cs typeface="Mangal" panose="02040503050203030202" pitchFamily="18" charset="0"/>
                        </a:rPr>
                        <a:t>Bird hits an obstacle</a:t>
                      </a:r>
                      <a:endParaRPr lang="en-IN"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US" sz="1600" dirty="0">
                          <a:effectLst/>
                          <a:latin typeface="Times New Roman" panose="02020603050405020304" pitchFamily="18" charset="0"/>
                          <a:ea typeface="Times New Roman" panose="02020603050405020304" pitchFamily="18" charset="0"/>
                          <a:cs typeface="Mangal" panose="02040503050203030202" pitchFamily="18" charset="0"/>
                        </a:rPr>
                        <a:t>Collision</a:t>
                      </a:r>
                      <a:endParaRPr lang="en-IN"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US" sz="1600">
                          <a:effectLst/>
                          <a:latin typeface="Times New Roman" panose="02020603050405020304" pitchFamily="18" charset="0"/>
                          <a:ea typeface="Times New Roman" panose="02020603050405020304" pitchFamily="18" charset="0"/>
                          <a:cs typeface="Mangal" panose="02040503050203030202" pitchFamily="18" charset="0"/>
                        </a:rPr>
                        <a:t>User</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Game Over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If bird hits any of the pipe then the game is over.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09237756"/>
                  </a:ext>
                </a:extLst>
              </a:tr>
              <a:tr h="728881">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Bird hits the surface of the ground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600" kern="1200" dirty="0">
                          <a:solidFill>
                            <a:schemeClr val="dk1"/>
                          </a:solidFill>
                          <a:effectLst/>
                          <a:latin typeface="Times New Roman" panose="02020603050405020304" pitchFamily="18" charset="0"/>
                          <a:ea typeface="+mn-ea"/>
                          <a:cs typeface="Times New Roman" panose="02020603050405020304" pitchFamily="18" charset="0"/>
                        </a:rPr>
                        <a:t>Collision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600" dirty="0">
                          <a:effectLst/>
                          <a:latin typeface="Times New Roman" panose="02020603050405020304" pitchFamily="18" charset="0"/>
                          <a:ea typeface="Times New Roman" panose="02020603050405020304" pitchFamily="18" charset="0"/>
                          <a:cs typeface="Mangal" panose="02040503050203030202" pitchFamily="18" charset="0"/>
                        </a:rPr>
                        <a:t>User</a:t>
                      </a:r>
                      <a:endParaRPr lang="en-IN"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Game Over</a:t>
                      </a:r>
                    </a:p>
                  </a:txBody>
                  <a:tcPr marL="68580" marR="68580" marT="0" marB="0"/>
                </a:tc>
                <a:tc>
                  <a:txBody>
                    <a:bodyPr/>
                    <a:lstStyle/>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If the bird touches the ground then also the game is over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6643559"/>
                  </a:ext>
                </a:extLst>
              </a:tr>
              <a:tr h="1068548">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The bird crosses between the pipes.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600" kern="1200" dirty="0">
                          <a:solidFill>
                            <a:schemeClr val="dk1"/>
                          </a:solidFill>
                          <a:effectLst/>
                          <a:latin typeface="Times New Roman" panose="02020603050405020304" pitchFamily="18" charset="0"/>
                          <a:ea typeface="+mn-ea"/>
                          <a:cs typeface="Times New Roman" panose="02020603050405020304" pitchFamily="18" charset="0"/>
                        </a:rPr>
                        <a:t>Score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600" dirty="0">
                          <a:effectLst/>
                          <a:latin typeface="Times New Roman" panose="02020603050405020304" pitchFamily="18" charset="0"/>
                          <a:ea typeface="Times New Roman" panose="02020603050405020304" pitchFamily="18" charset="0"/>
                          <a:cs typeface="Mangal" panose="02040503050203030202" pitchFamily="18" charset="0"/>
                        </a:rPr>
                        <a:t>User</a:t>
                      </a:r>
                      <a:endParaRPr lang="en-IN"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Score increases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The score increases as the bird keeps passing through the pipes until there is no collision.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98968931"/>
                  </a:ext>
                </a:extLst>
              </a:tr>
            </a:tbl>
          </a:graphicData>
        </a:graphic>
      </p:graphicFrame>
    </p:spTree>
    <p:extLst>
      <p:ext uri="{BB962C8B-B14F-4D97-AF65-F5344CB8AC3E}">
        <p14:creationId xmlns:p14="http://schemas.microsoft.com/office/powerpoint/2010/main" val="181171570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181" y="883233"/>
            <a:ext cx="8761413" cy="706964"/>
          </a:xfrm>
        </p:spPr>
        <p:txBody>
          <a:bodyPr>
            <a:normAutofit/>
          </a:bodyPr>
          <a:lstStyle/>
          <a:p>
            <a:r>
              <a:rPr lang="en-IN" b="1" dirty="0">
                <a:solidFill>
                  <a:schemeClr val="accent2">
                    <a:lumMod val="60000"/>
                    <a:lumOff val="40000"/>
                  </a:schemeClr>
                </a:solidFill>
              </a:rPr>
              <a:t>Advantages</a:t>
            </a:r>
          </a:p>
        </p:txBody>
      </p:sp>
      <p:sp>
        <p:nvSpPr>
          <p:cNvPr id="3" name="Content Placeholder 2"/>
          <p:cNvSpPr>
            <a:spLocks noGrp="1"/>
          </p:cNvSpPr>
          <p:nvPr>
            <p:ph idx="1"/>
          </p:nvPr>
        </p:nvSpPr>
        <p:spPr>
          <a:xfrm>
            <a:off x="4282689" y="2973209"/>
            <a:ext cx="4075248" cy="3884791"/>
          </a:xfrm>
        </p:spPr>
        <p:txBody>
          <a:bodyPr>
            <a:normAutofit/>
          </a:bodyPr>
          <a:lstStyle/>
          <a:p>
            <a:pPr marL="457200" algn="just"/>
            <a:r>
              <a:rPr lang="en-IN" sz="2000" dirty="0">
                <a:solidFill>
                  <a:schemeClr val="accent4">
                    <a:lumMod val="75000"/>
                  </a:schemeClr>
                </a:solidFill>
                <a:effectLst/>
                <a:latin typeface="Bahnschrift SemiBold" panose="020B0502040204020203" pitchFamily="34" charset="0"/>
                <a:ea typeface="Times New Roman" panose="02020603050405020304" pitchFamily="18" charset="0"/>
              </a:rPr>
              <a:t>Improves mood</a:t>
            </a:r>
            <a:r>
              <a:rPr lang="en-US" sz="2000" dirty="0">
                <a:solidFill>
                  <a:schemeClr val="accent4">
                    <a:lumMod val="75000"/>
                  </a:schemeClr>
                </a:solidFill>
                <a:effectLst/>
                <a:latin typeface="Bahnschrift SemiBold" panose="020B0502040204020203" pitchFamily="34" charset="0"/>
                <a:ea typeface="Times New Roman" panose="02020603050405020304" pitchFamily="18" charset="0"/>
              </a:rPr>
              <a:t>.</a:t>
            </a:r>
          </a:p>
          <a:p>
            <a:pPr marL="457200" algn="just"/>
            <a:r>
              <a:rPr lang="en-IN" sz="2000" dirty="0">
                <a:solidFill>
                  <a:schemeClr val="accent4">
                    <a:lumMod val="75000"/>
                  </a:schemeClr>
                </a:solidFill>
                <a:effectLst/>
                <a:latin typeface="Bahnschrift SemiBold" panose="020B0502040204020203" pitchFamily="34" charset="0"/>
                <a:ea typeface="Times New Roman" panose="02020603050405020304" pitchFamily="18" charset="0"/>
              </a:rPr>
              <a:t>Boosts your brain power.</a:t>
            </a:r>
          </a:p>
          <a:p>
            <a:pPr marL="457200" algn="just"/>
            <a:r>
              <a:rPr lang="en-IN" sz="2000" dirty="0">
                <a:solidFill>
                  <a:schemeClr val="accent4">
                    <a:lumMod val="75000"/>
                  </a:schemeClr>
                </a:solidFill>
                <a:latin typeface="Bahnschrift SemiBold" panose="020B0502040204020203" pitchFamily="34" charset="0"/>
                <a:ea typeface="Times New Roman" panose="02020603050405020304" pitchFamily="18" charset="0"/>
              </a:rPr>
              <a:t>Helps kids with Autism.</a:t>
            </a:r>
          </a:p>
          <a:p>
            <a:pPr marL="457200" algn="just"/>
            <a:r>
              <a:rPr lang="en-IN" sz="2000" dirty="0">
                <a:solidFill>
                  <a:schemeClr val="accent4">
                    <a:lumMod val="75000"/>
                  </a:schemeClr>
                </a:solidFill>
                <a:effectLst/>
                <a:latin typeface="Bahnschrift SemiBold" panose="020B0502040204020203" pitchFamily="34" charset="0"/>
                <a:ea typeface="Times New Roman" panose="02020603050405020304" pitchFamily="18" charset="0"/>
              </a:rPr>
              <a:t>Improves Dexterity.</a:t>
            </a:r>
          </a:p>
          <a:p>
            <a:pPr marL="457200" algn="just"/>
            <a:r>
              <a:rPr lang="en-IN" sz="2000" dirty="0">
                <a:solidFill>
                  <a:schemeClr val="accent4">
                    <a:lumMod val="75000"/>
                  </a:schemeClr>
                </a:solidFill>
                <a:effectLst/>
                <a:latin typeface="Bahnschrift SemiBold" panose="020B0502040204020203" pitchFamily="34" charset="0"/>
                <a:ea typeface="Times New Roman" panose="02020603050405020304" pitchFamily="18" charset="0"/>
              </a:rPr>
              <a:t>Improves problem solving.</a:t>
            </a:r>
          </a:p>
          <a:p>
            <a:pPr marL="457200" algn="just"/>
            <a:r>
              <a:rPr lang="en-IN" sz="2000" dirty="0">
                <a:solidFill>
                  <a:schemeClr val="accent4">
                    <a:lumMod val="75000"/>
                  </a:schemeClr>
                </a:solidFill>
                <a:effectLst/>
                <a:latin typeface="Bahnschrift SemiBold" panose="020B0502040204020203" pitchFamily="34" charset="0"/>
                <a:ea typeface="Times New Roman" panose="02020603050405020304" pitchFamily="18" charset="0"/>
              </a:rPr>
              <a:t>Improves</a:t>
            </a:r>
            <a:r>
              <a:rPr lang="en-IN" sz="2000" dirty="0">
                <a:solidFill>
                  <a:schemeClr val="accent4">
                    <a:lumMod val="75000"/>
                  </a:schemeClr>
                </a:solidFill>
                <a:latin typeface="Bahnschrift SemiBold" panose="020B0502040204020203" pitchFamily="34" charset="0"/>
                <a:ea typeface="Times New Roman" panose="02020603050405020304" pitchFamily="18" charset="0"/>
              </a:rPr>
              <a:t> concentration.</a:t>
            </a:r>
            <a:endParaRPr lang="en-IN" sz="2000" dirty="0">
              <a:solidFill>
                <a:schemeClr val="accent4">
                  <a:lumMod val="75000"/>
                </a:schemeClr>
              </a:solidFill>
              <a:effectLst/>
              <a:latin typeface="Bahnschrift SemiBold"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125064767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CAB1-AFB4-4F52-A9A1-2270F16B22A4}"/>
              </a:ext>
            </a:extLst>
          </p:cNvPr>
          <p:cNvSpPr>
            <a:spLocks noGrp="1"/>
          </p:cNvSpPr>
          <p:nvPr>
            <p:ph type="title"/>
          </p:nvPr>
        </p:nvSpPr>
        <p:spPr/>
        <p:txBody>
          <a:bodyPr/>
          <a:lstStyle/>
          <a:p>
            <a:r>
              <a:rPr lang="en-IN" b="1" dirty="0">
                <a:solidFill>
                  <a:schemeClr val="accent2">
                    <a:lumMod val="60000"/>
                    <a:lumOff val="40000"/>
                  </a:schemeClr>
                </a:solidFill>
              </a:rPr>
              <a:t>Requirement Traceability Table</a:t>
            </a:r>
            <a:endParaRPr lang="en-IN" dirty="0"/>
          </a:p>
        </p:txBody>
      </p:sp>
      <p:graphicFrame>
        <p:nvGraphicFramePr>
          <p:cNvPr id="20" name="Content Placeholder 19">
            <a:extLst>
              <a:ext uri="{FF2B5EF4-FFF2-40B4-BE49-F238E27FC236}">
                <a16:creationId xmlns:a16="http://schemas.microsoft.com/office/drawing/2014/main" id="{6108CFE5-BD0E-4CCD-BDC3-7B175A40AEFD}"/>
              </a:ext>
            </a:extLst>
          </p:cNvPr>
          <p:cNvGraphicFramePr>
            <a:graphicFrameLocks noGrp="1"/>
          </p:cNvGraphicFramePr>
          <p:nvPr>
            <p:ph idx="1"/>
            <p:extLst>
              <p:ext uri="{D42A27DB-BD31-4B8C-83A1-F6EECF244321}">
                <p14:modId xmlns:p14="http://schemas.microsoft.com/office/powerpoint/2010/main" val="2704904739"/>
              </p:ext>
            </p:extLst>
          </p:nvPr>
        </p:nvGraphicFramePr>
        <p:xfrm>
          <a:off x="5211417" y="2650604"/>
          <a:ext cx="6332400" cy="3622873"/>
        </p:xfrm>
        <a:graphic>
          <a:graphicData uri="http://schemas.openxmlformats.org/drawingml/2006/table">
            <a:tbl>
              <a:tblPr firstRow="1" firstCol="1" lastRow="1" lastCol="1" bandRow="1" bandCol="1"/>
              <a:tblGrid>
                <a:gridCol w="1034576">
                  <a:extLst>
                    <a:ext uri="{9D8B030D-6E8A-4147-A177-3AD203B41FA5}">
                      <a16:colId xmlns:a16="http://schemas.microsoft.com/office/drawing/2014/main" val="54863226"/>
                    </a:ext>
                  </a:extLst>
                </a:gridCol>
                <a:gridCol w="882530">
                  <a:extLst>
                    <a:ext uri="{9D8B030D-6E8A-4147-A177-3AD203B41FA5}">
                      <a16:colId xmlns:a16="http://schemas.microsoft.com/office/drawing/2014/main" val="276725187"/>
                    </a:ext>
                  </a:extLst>
                </a:gridCol>
                <a:gridCol w="883852">
                  <a:extLst>
                    <a:ext uri="{9D8B030D-6E8A-4147-A177-3AD203B41FA5}">
                      <a16:colId xmlns:a16="http://schemas.microsoft.com/office/drawing/2014/main" val="1579692893"/>
                    </a:ext>
                  </a:extLst>
                </a:gridCol>
                <a:gridCol w="882530">
                  <a:extLst>
                    <a:ext uri="{9D8B030D-6E8A-4147-A177-3AD203B41FA5}">
                      <a16:colId xmlns:a16="http://schemas.microsoft.com/office/drawing/2014/main" val="1884794626"/>
                    </a:ext>
                  </a:extLst>
                </a:gridCol>
                <a:gridCol w="883852">
                  <a:extLst>
                    <a:ext uri="{9D8B030D-6E8A-4147-A177-3AD203B41FA5}">
                      <a16:colId xmlns:a16="http://schemas.microsoft.com/office/drawing/2014/main" val="2689679304"/>
                    </a:ext>
                  </a:extLst>
                </a:gridCol>
                <a:gridCol w="882530">
                  <a:extLst>
                    <a:ext uri="{9D8B030D-6E8A-4147-A177-3AD203B41FA5}">
                      <a16:colId xmlns:a16="http://schemas.microsoft.com/office/drawing/2014/main" val="1706315809"/>
                    </a:ext>
                  </a:extLst>
                </a:gridCol>
                <a:gridCol w="882530">
                  <a:extLst>
                    <a:ext uri="{9D8B030D-6E8A-4147-A177-3AD203B41FA5}">
                      <a16:colId xmlns:a16="http://schemas.microsoft.com/office/drawing/2014/main" val="2501570739"/>
                    </a:ext>
                  </a:extLst>
                </a:gridCol>
              </a:tblGrid>
              <a:tr h="629089">
                <a:tc>
                  <a:txBody>
                    <a:bodyPr/>
                    <a:lstStyle/>
                    <a:p>
                      <a:pPr indent="-1270" algn="ctr">
                        <a:lnSpc>
                          <a:spcPct val="150000"/>
                        </a:lnSpc>
                      </a:pPr>
                      <a:r>
                        <a:rPr lang="en-US" sz="1400" b="1" dirty="0">
                          <a:effectLst/>
                          <a:latin typeface="Times New Roman" panose="02020603050405020304" pitchFamily="18" charset="0"/>
                          <a:ea typeface="Times New Roman" panose="02020603050405020304" pitchFamily="18" charset="0"/>
                        </a:rPr>
                        <a:t>Requirement Test Case</a:t>
                      </a:r>
                      <a:endParaRPr lang="en-IN" sz="1200" dirty="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33045" indent="-1270" algn="ctr">
                        <a:lnSpc>
                          <a:spcPct val="150000"/>
                        </a:lnSpc>
                      </a:pPr>
                      <a:r>
                        <a:rPr lang="en-US" sz="1400" b="1" dirty="0">
                          <a:effectLst/>
                          <a:latin typeface="Times New Roman" panose="02020603050405020304" pitchFamily="18" charset="0"/>
                          <a:ea typeface="Times New Roman" panose="02020603050405020304" pitchFamily="18" charset="0"/>
                        </a:rPr>
                        <a:t>Req1</a:t>
                      </a:r>
                      <a:endParaRPr lang="en-IN" sz="1200" dirty="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36855" indent="-1270" algn="ctr">
                        <a:lnSpc>
                          <a:spcPct val="150000"/>
                        </a:lnSpc>
                      </a:pPr>
                      <a:r>
                        <a:rPr lang="en-US" sz="1400" b="1" dirty="0">
                          <a:effectLst/>
                          <a:latin typeface="Times New Roman" panose="02020603050405020304" pitchFamily="18" charset="0"/>
                          <a:ea typeface="Times New Roman" panose="02020603050405020304" pitchFamily="18" charset="0"/>
                        </a:rPr>
                        <a:t>Req2</a:t>
                      </a:r>
                      <a:endParaRPr lang="en-IN" sz="1200" dirty="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34315" indent="-1270" algn="ctr">
                        <a:lnSpc>
                          <a:spcPct val="150000"/>
                        </a:lnSpc>
                      </a:pPr>
                      <a:r>
                        <a:rPr lang="en-US" sz="1400" b="1" dirty="0">
                          <a:effectLst/>
                          <a:latin typeface="Times New Roman" panose="02020603050405020304" pitchFamily="18" charset="0"/>
                          <a:ea typeface="Times New Roman" panose="02020603050405020304" pitchFamily="18" charset="0"/>
                        </a:rPr>
                        <a:t>Req3</a:t>
                      </a:r>
                      <a:endParaRPr lang="en-IN" sz="1200" dirty="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37490" indent="-1270" algn="ctr">
                        <a:lnSpc>
                          <a:spcPct val="150000"/>
                        </a:lnSpc>
                      </a:pPr>
                      <a:r>
                        <a:rPr lang="en-US" sz="1400" b="1" dirty="0">
                          <a:effectLst/>
                          <a:latin typeface="Times New Roman" panose="02020603050405020304" pitchFamily="18" charset="0"/>
                          <a:ea typeface="Times New Roman" panose="02020603050405020304" pitchFamily="18" charset="0"/>
                        </a:rPr>
                        <a:t>Req4</a:t>
                      </a:r>
                      <a:endParaRPr lang="en-IN" sz="1200" dirty="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35585" indent="-1270" algn="ctr">
                        <a:lnSpc>
                          <a:spcPct val="150000"/>
                        </a:lnSpc>
                      </a:pPr>
                      <a:r>
                        <a:rPr lang="en-US" sz="1400" b="1" dirty="0">
                          <a:effectLst/>
                          <a:latin typeface="Times New Roman" panose="02020603050405020304" pitchFamily="18" charset="0"/>
                          <a:ea typeface="Times New Roman" panose="02020603050405020304" pitchFamily="18" charset="0"/>
                        </a:rPr>
                        <a:t>Req5</a:t>
                      </a:r>
                      <a:endParaRPr lang="en-IN" sz="1200" dirty="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35585" indent="-1270" algn="ctr">
                        <a:lnSpc>
                          <a:spcPct val="150000"/>
                        </a:lnSpc>
                      </a:pPr>
                      <a:r>
                        <a:rPr lang="en-US" sz="1400" b="1" dirty="0">
                          <a:effectLst/>
                          <a:latin typeface="Times New Roman" panose="02020603050405020304" pitchFamily="18" charset="0"/>
                          <a:ea typeface="Times New Roman" panose="02020603050405020304" pitchFamily="18" charset="0"/>
                        </a:rPr>
                        <a:t>Req6</a:t>
                      </a:r>
                      <a:endParaRPr lang="en-IN" sz="1200" dirty="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9276648"/>
                  </a:ext>
                </a:extLst>
              </a:tr>
              <a:tr h="513380">
                <a:tc>
                  <a:txBody>
                    <a:bodyPr/>
                    <a:lstStyle/>
                    <a:p>
                      <a:pPr indent="-1270" algn="ctr">
                        <a:lnSpc>
                          <a:spcPct val="150000"/>
                        </a:lnSpc>
                      </a:pPr>
                      <a:r>
                        <a:rPr lang="en-US" sz="1400" dirty="0">
                          <a:effectLst/>
                          <a:latin typeface="Times New Roman" panose="02020603050405020304" pitchFamily="18" charset="0"/>
                          <a:ea typeface="Times New Roman" panose="02020603050405020304" pitchFamily="18" charset="0"/>
                        </a:rPr>
                        <a:t>Test Case 1</a:t>
                      </a:r>
                      <a:endParaRPr lang="en-IN" sz="1200" dirty="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r>
                        <a:rPr lang="en-US" sz="1200">
                          <a:effectLst/>
                          <a:latin typeface="Times New Roman" panose="02020603050405020304" pitchFamily="18" charset="0"/>
                          <a:ea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r>
                        <a:rPr lang="en-US" sz="12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r>
                        <a:rPr lang="en-US" sz="12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r>
                        <a:rPr lang="en-US" sz="1200">
                          <a:effectLst/>
                          <a:latin typeface="Times New Roman" panose="02020603050405020304" pitchFamily="18" charset="0"/>
                          <a:ea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r>
                        <a:rPr lang="en-US" sz="1200">
                          <a:effectLst/>
                          <a:latin typeface="Times New Roman" panose="02020603050405020304" pitchFamily="18" charset="0"/>
                          <a:ea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r>
                        <a:rPr lang="en-US" sz="12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0110447"/>
                  </a:ext>
                </a:extLst>
              </a:tr>
              <a:tr h="505518">
                <a:tc>
                  <a:txBody>
                    <a:bodyPr/>
                    <a:lstStyle/>
                    <a:p>
                      <a:pPr indent="-1270" algn="ctr">
                        <a:lnSpc>
                          <a:spcPct val="150000"/>
                        </a:lnSpc>
                      </a:pPr>
                      <a:r>
                        <a:rPr lang="en-US" sz="1400" dirty="0">
                          <a:effectLst/>
                          <a:latin typeface="Times New Roman" panose="02020603050405020304" pitchFamily="18" charset="0"/>
                          <a:ea typeface="Times New Roman" panose="02020603050405020304" pitchFamily="18" charset="0"/>
                        </a:rPr>
                        <a:t>Test Case 2</a:t>
                      </a:r>
                      <a:endParaRPr lang="en-IN" sz="1200" dirty="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spcBef>
                          <a:spcPts val="100"/>
                        </a:spcBef>
                      </a:pPr>
                      <a:endParaRPr lang="en-US" sz="1200">
                        <a:effectLst/>
                        <a:latin typeface="Symbol" panose="05050102010706020507" pitchFamily="18" charset="2"/>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r>
                        <a:rPr lang="en-US" sz="12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r>
                        <a:rPr lang="en-US" sz="1200">
                          <a:effectLst/>
                          <a:latin typeface="Times New Roman" panose="02020603050405020304" pitchFamily="18" charset="0"/>
                          <a:ea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r>
                        <a:rPr lang="en-US" sz="1200">
                          <a:effectLst/>
                          <a:latin typeface="Times New Roman" panose="02020603050405020304" pitchFamily="18" charset="0"/>
                          <a:ea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r>
                        <a:rPr lang="en-US" sz="1200">
                          <a:effectLst/>
                          <a:latin typeface="Times New Roman" panose="02020603050405020304" pitchFamily="18" charset="0"/>
                          <a:ea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r>
                        <a:rPr lang="en-US" sz="1200">
                          <a:effectLst/>
                          <a:latin typeface="Times New Roman" panose="02020603050405020304" pitchFamily="18" charset="0"/>
                          <a:ea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2775801"/>
                  </a:ext>
                </a:extLst>
              </a:tr>
              <a:tr h="492036">
                <a:tc>
                  <a:txBody>
                    <a:bodyPr/>
                    <a:lstStyle/>
                    <a:p>
                      <a:pPr indent="-1270" algn="ctr">
                        <a:lnSpc>
                          <a:spcPct val="150000"/>
                        </a:lnSpc>
                      </a:pPr>
                      <a:r>
                        <a:rPr lang="en-US" sz="1400" dirty="0">
                          <a:effectLst/>
                          <a:latin typeface="Times New Roman" panose="02020603050405020304" pitchFamily="18" charset="0"/>
                          <a:ea typeface="Times New Roman" panose="02020603050405020304" pitchFamily="18" charset="0"/>
                        </a:rPr>
                        <a:t>Test Case 3</a:t>
                      </a:r>
                      <a:endParaRPr lang="en-IN" sz="1200" dirty="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spcBef>
                          <a:spcPts val="85"/>
                        </a:spcBef>
                      </a:pPr>
                      <a:endParaRPr lang="en-US" sz="1200">
                        <a:effectLst/>
                        <a:latin typeface="Symbol" panose="05050102010706020507" pitchFamily="18" charset="2"/>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spcBef>
                          <a:spcPts val="85"/>
                        </a:spcBef>
                      </a:pPr>
                      <a:endParaRPr lang="en-US" sz="1200">
                        <a:effectLst/>
                        <a:latin typeface="Symbol" panose="05050102010706020507" pitchFamily="18" charset="2"/>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r>
                        <a:rPr lang="en-US" sz="1200">
                          <a:effectLst/>
                          <a:latin typeface="Times New Roman" panose="02020603050405020304" pitchFamily="18" charset="0"/>
                          <a:ea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r>
                        <a:rPr lang="en-US" sz="1200">
                          <a:effectLst/>
                          <a:latin typeface="Times New Roman" panose="02020603050405020304" pitchFamily="18" charset="0"/>
                          <a:ea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r>
                        <a:rPr lang="en-US" sz="1200">
                          <a:effectLst/>
                          <a:latin typeface="Times New Roman" panose="02020603050405020304" pitchFamily="18" charset="0"/>
                          <a:ea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r>
                        <a:rPr lang="en-US" sz="1200">
                          <a:effectLst/>
                          <a:latin typeface="Times New Roman" panose="02020603050405020304" pitchFamily="18" charset="0"/>
                          <a:ea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8163758"/>
                  </a:ext>
                </a:extLst>
              </a:tr>
              <a:tr h="495407">
                <a:tc>
                  <a:txBody>
                    <a:bodyPr/>
                    <a:lstStyle/>
                    <a:p>
                      <a:pPr indent="-1270" algn="ctr">
                        <a:lnSpc>
                          <a:spcPct val="150000"/>
                        </a:lnSpc>
                      </a:pPr>
                      <a:r>
                        <a:rPr lang="en-US" sz="1400" dirty="0">
                          <a:effectLst/>
                          <a:latin typeface="Times New Roman" panose="02020603050405020304" pitchFamily="18" charset="0"/>
                          <a:ea typeface="Times New Roman" panose="02020603050405020304" pitchFamily="18" charset="0"/>
                        </a:rPr>
                        <a:t>Test Case 4</a:t>
                      </a:r>
                      <a:endParaRPr lang="en-IN" sz="1200" dirty="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spcBef>
                          <a:spcPts val="85"/>
                        </a:spcBef>
                      </a:pPr>
                      <a:endParaRPr lang="en-US" sz="1200">
                        <a:effectLst/>
                        <a:latin typeface="Symbol" panose="05050102010706020507" pitchFamily="18" charset="2"/>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spcBef>
                          <a:spcPts val="85"/>
                        </a:spcBef>
                      </a:pPr>
                      <a:endParaRPr lang="en-US" sz="1200">
                        <a:effectLst/>
                        <a:latin typeface="Symbol" panose="05050102010706020507" pitchFamily="18" charset="2"/>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r>
                        <a:rPr lang="en-US" sz="12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r>
                        <a:rPr lang="en-US" sz="1200">
                          <a:effectLst/>
                          <a:latin typeface="Times New Roman" panose="02020603050405020304" pitchFamily="18" charset="0"/>
                          <a:ea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r>
                        <a:rPr lang="en-US" sz="1200">
                          <a:effectLst/>
                          <a:latin typeface="Times New Roman" panose="02020603050405020304" pitchFamily="18" charset="0"/>
                          <a:ea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r>
                        <a:rPr lang="en-US" sz="1200">
                          <a:effectLst/>
                          <a:latin typeface="Times New Roman" panose="02020603050405020304" pitchFamily="18" charset="0"/>
                          <a:ea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4840785"/>
                  </a:ext>
                </a:extLst>
              </a:tr>
              <a:tr h="492036">
                <a:tc>
                  <a:txBody>
                    <a:bodyPr/>
                    <a:lstStyle/>
                    <a:p>
                      <a:pPr indent="-1270" algn="ctr">
                        <a:lnSpc>
                          <a:spcPct val="150000"/>
                        </a:lnSpc>
                      </a:pPr>
                      <a:r>
                        <a:rPr lang="en-US" sz="1400" dirty="0">
                          <a:effectLst/>
                          <a:latin typeface="Times New Roman" panose="02020603050405020304" pitchFamily="18" charset="0"/>
                          <a:ea typeface="Times New Roman" panose="02020603050405020304" pitchFamily="18" charset="0"/>
                        </a:rPr>
                        <a:t>Test Case 5</a:t>
                      </a:r>
                      <a:endParaRPr lang="en-IN" sz="1200" dirty="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spcBef>
                          <a:spcPts val="85"/>
                        </a:spcBef>
                      </a:pPr>
                      <a:endParaRPr lang="en-US" sz="1200">
                        <a:effectLst/>
                        <a:latin typeface="Symbol" panose="05050102010706020507" pitchFamily="18" charset="2"/>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spcBef>
                          <a:spcPts val="85"/>
                        </a:spcBef>
                      </a:pPr>
                      <a:endParaRPr lang="en-US" sz="1200">
                        <a:effectLst/>
                        <a:latin typeface="Symbol" panose="05050102010706020507" pitchFamily="18" charset="2"/>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spcBef>
                          <a:spcPts val="85"/>
                        </a:spcBef>
                      </a:pPr>
                      <a:endParaRPr lang="en-US" sz="1200">
                        <a:effectLst/>
                        <a:latin typeface="Symbol" panose="05050102010706020507" pitchFamily="18" charset="2"/>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spcBef>
                          <a:spcPts val="85"/>
                        </a:spcBef>
                      </a:pPr>
                      <a:endParaRPr lang="en-US" sz="1200">
                        <a:effectLst/>
                        <a:latin typeface="Symbol" panose="05050102010706020507" pitchFamily="18" charset="2"/>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r>
                        <a:rPr lang="en-US" sz="1200">
                          <a:effectLst/>
                          <a:latin typeface="Times New Roman" panose="02020603050405020304" pitchFamily="18" charset="0"/>
                          <a:ea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r>
                        <a:rPr lang="en-US" sz="1200">
                          <a:effectLst/>
                          <a:latin typeface="Times New Roman" panose="02020603050405020304" pitchFamily="18" charset="0"/>
                          <a:ea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614652"/>
                  </a:ext>
                </a:extLst>
              </a:tr>
              <a:tr h="495407">
                <a:tc>
                  <a:txBody>
                    <a:bodyPr/>
                    <a:lstStyle/>
                    <a:p>
                      <a:pPr indent="-1270" algn="ctr">
                        <a:lnSpc>
                          <a:spcPct val="150000"/>
                        </a:lnSpc>
                      </a:pPr>
                      <a:r>
                        <a:rPr lang="en-US" sz="1400" dirty="0">
                          <a:effectLst/>
                          <a:latin typeface="Times New Roman" panose="02020603050405020304" pitchFamily="18" charset="0"/>
                          <a:ea typeface="Times New Roman" panose="02020603050405020304" pitchFamily="18" charset="0"/>
                        </a:rPr>
                        <a:t>Test Case 6</a:t>
                      </a:r>
                      <a:endParaRPr lang="en-IN" sz="1200" dirty="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spcBef>
                          <a:spcPts val="85"/>
                        </a:spcBef>
                      </a:pPr>
                      <a:endParaRPr lang="en-US" sz="1200">
                        <a:effectLst/>
                        <a:latin typeface="Symbol" panose="05050102010706020507" pitchFamily="18" charset="2"/>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spcBef>
                          <a:spcPts val="85"/>
                        </a:spcBef>
                      </a:pPr>
                      <a:endParaRPr lang="en-US" sz="1200">
                        <a:effectLst/>
                        <a:latin typeface="Symbol" panose="05050102010706020507" pitchFamily="18" charset="2"/>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spcBef>
                          <a:spcPts val="85"/>
                        </a:spcBef>
                      </a:pPr>
                      <a:endParaRPr lang="en-US" sz="1200" dirty="0">
                        <a:effectLst/>
                        <a:latin typeface="Symbol" panose="05050102010706020507" pitchFamily="18" charset="2"/>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spcBef>
                          <a:spcPts val="85"/>
                        </a:spcBef>
                      </a:pPr>
                      <a:endParaRPr lang="en-US" sz="1200" dirty="0">
                        <a:effectLst/>
                        <a:latin typeface="Symbol" panose="05050102010706020507" pitchFamily="18" charset="2"/>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spcBef>
                          <a:spcPts val="85"/>
                        </a:spcBef>
                      </a:pPr>
                      <a:endParaRPr lang="en-US" sz="1200" dirty="0">
                        <a:effectLst/>
                        <a:latin typeface="Symbol" panose="05050102010706020507" pitchFamily="18" charset="2"/>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spcBef>
                          <a:spcPts val="85"/>
                        </a:spcBef>
                      </a:pPr>
                      <a:endParaRPr lang="en-US" sz="1200" dirty="0">
                        <a:effectLst/>
                        <a:latin typeface="Symbol" panose="05050102010706020507" pitchFamily="18" charset="2"/>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3971258"/>
                  </a:ext>
                </a:extLst>
              </a:tr>
            </a:tbl>
          </a:graphicData>
        </a:graphic>
      </p:graphicFrame>
      <p:pic>
        <p:nvPicPr>
          <p:cNvPr id="21" name="Graphic 12" descr="Checkmark">
            <a:extLst>
              <a:ext uri="{FF2B5EF4-FFF2-40B4-BE49-F238E27FC236}">
                <a16:creationId xmlns:a16="http://schemas.microsoft.com/office/drawing/2014/main" id="{901F6E1D-B3C6-4E52-9645-AE6B08E94FF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16397" y="5904614"/>
            <a:ext cx="271463" cy="271462"/>
          </a:xfrm>
          <a:prstGeom prst="rect">
            <a:avLst/>
          </a:prstGeom>
        </p:spPr>
      </p:pic>
      <p:pic>
        <p:nvPicPr>
          <p:cNvPr id="22" name="Graphic 14" descr="Checkmark">
            <a:extLst>
              <a:ext uri="{FF2B5EF4-FFF2-40B4-BE49-F238E27FC236}">
                <a16:creationId xmlns:a16="http://schemas.microsoft.com/office/drawing/2014/main" id="{8E068C0F-5202-4026-BCA2-00E6D3B6F80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17809" y="5904614"/>
            <a:ext cx="271463" cy="271462"/>
          </a:xfrm>
          <a:prstGeom prst="rect">
            <a:avLst/>
          </a:prstGeom>
        </p:spPr>
      </p:pic>
      <p:pic>
        <p:nvPicPr>
          <p:cNvPr id="23" name="Graphic 15" descr="Checkmark">
            <a:extLst>
              <a:ext uri="{FF2B5EF4-FFF2-40B4-BE49-F238E27FC236}">
                <a16:creationId xmlns:a16="http://schemas.microsoft.com/office/drawing/2014/main" id="{A9DE09A6-36FC-4D84-9608-60937AF79E1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83489" y="5904614"/>
            <a:ext cx="271463" cy="271462"/>
          </a:xfrm>
          <a:prstGeom prst="rect">
            <a:avLst/>
          </a:prstGeom>
        </p:spPr>
      </p:pic>
      <p:pic>
        <p:nvPicPr>
          <p:cNvPr id="24" name="Graphic 16" descr="Checkmark">
            <a:extLst>
              <a:ext uri="{FF2B5EF4-FFF2-40B4-BE49-F238E27FC236}">
                <a16:creationId xmlns:a16="http://schemas.microsoft.com/office/drawing/2014/main" id="{6FD7B1B8-3763-4E2F-9E68-28D99711394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41885" y="5904614"/>
            <a:ext cx="271463" cy="271462"/>
          </a:xfrm>
          <a:prstGeom prst="rect">
            <a:avLst/>
          </a:prstGeom>
        </p:spPr>
      </p:pic>
      <p:pic>
        <p:nvPicPr>
          <p:cNvPr id="25" name="Graphic 18" descr="Checkmark">
            <a:extLst>
              <a:ext uri="{FF2B5EF4-FFF2-40B4-BE49-F238E27FC236}">
                <a16:creationId xmlns:a16="http://schemas.microsoft.com/office/drawing/2014/main" id="{2B2E16F9-BCD5-4A17-BBDC-4DC2C0DC5B4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83489" y="5383232"/>
            <a:ext cx="271463" cy="271462"/>
          </a:xfrm>
          <a:prstGeom prst="rect">
            <a:avLst/>
          </a:prstGeom>
        </p:spPr>
      </p:pic>
      <p:pic>
        <p:nvPicPr>
          <p:cNvPr id="26" name="Graphic 24" descr="Checkmark">
            <a:extLst>
              <a:ext uri="{FF2B5EF4-FFF2-40B4-BE49-F238E27FC236}">
                <a16:creationId xmlns:a16="http://schemas.microsoft.com/office/drawing/2014/main" id="{43C8A9CA-54AC-4433-B237-C3810F1E980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43312" y="5383232"/>
            <a:ext cx="271463" cy="271462"/>
          </a:xfrm>
          <a:prstGeom prst="rect">
            <a:avLst/>
          </a:prstGeom>
        </p:spPr>
      </p:pic>
      <p:pic>
        <p:nvPicPr>
          <p:cNvPr id="27" name="Graphic 22" descr="Checkmark">
            <a:extLst>
              <a:ext uri="{FF2B5EF4-FFF2-40B4-BE49-F238E27FC236}">
                <a16:creationId xmlns:a16="http://schemas.microsoft.com/office/drawing/2014/main" id="{6DA071F1-B005-4CD3-BF88-93932AE6891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45266" y="5906520"/>
            <a:ext cx="271463" cy="271462"/>
          </a:xfrm>
          <a:prstGeom prst="rect">
            <a:avLst/>
          </a:prstGeom>
        </p:spPr>
      </p:pic>
      <p:pic>
        <p:nvPicPr>
          <p:cNvPr id="28" name="Graphic 21" descr="Checkmark">
            <a:extLst>
              <a:ext uri="{FF2B5EF4-FFF2-40B4-BE49-F238E27FC236}">
                <a16:creationId xmlns:a16="http://schemas.microsoft.com/office/drawing/2014/main" id="{96175B39-A6DC-4C3A-8B24-C9403BE843F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45266" y="5383232"/>
            <a:ext cx="271463" cy="271462"/>
          </a:xfrm>
          <a:prstGeom prst="rect">
            <a:avLst/>
          </a:prstGeom>
        </p:spPr>
      </p:pic>
      <p:pic>
        <p:nvPicPr>
          <p:cNvPr id="29" name="Graphic 20" descr="Checkmark">
            <a:extLst>
              <a:ext uri="{FF2B5EF4-FFF2-40B4-BE49-F238E27FC236}">
                <a16:creationId xmlns:a16="http://schemas.microsoft.com/office/drawing/2014/main" id="{EE8A3657-98C0-495E-B4AA-8FB2724AFBE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45267" y="4926613"/>
            <a:ext cx="271463" cy="271462"/>
          </a:xfrm>
          <a:prstGeom prst="rect">
            <a:avLst/>
          </a:prstGeom>
        </p:spPr>
      </p:pic>
      <p:pic>
        <p:nvPicPr>
          <p:cNvPr id="30" name="Graphic 26" descr="Checkmark">
            <a:extLst>
              <a:ext uri="{FF2B5EF4-FFF2-40B4-BE49-F238E27FC236}">
                <a16:creationId xmlns:a16="http://schemas.microsoft.com/office/drawing/2014/main" id="{1FD7C781-C7E6-4AEE-A729-34B6A35C6E0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45267" y="4405231"/>
            <a:ext cx="271463" cy="271462"/>
          </a:xfrm>
          <a:prstGeom prst="rect">
            <a:avLst/>
          </a:prstGeom>
        </p:spPr>
      </p:pic>
      <p:pic>
        <p:nvPicPr>
          <p:cNvPr id="31" name="Graphic 27" descr="Checkmark">
            <a:extLst>
              <a:ext uri="{FF2B5EF4-FFF2-40B4-BE49-F238E27FC236}">
                <a16:creationId xmlns:a16="http://schemas.microsoft.com/office/drawing/2014/main" id="{FAAA7E80-1296-410E-A3F4-F597C40139E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0945" y="5904614"/>
            <a:ext cx="271463" cy="271462"/>
          </a:xfrm>
          <a:prstGeom prst="rect">
            <a:avLst/>
          </a:prstGeom>
        </p:spPr>
      </p:pic>
      <p:pic>
        <p:nvPicPr>
          <p:cNvPr id="32" name="Graphic 28" descr="Checkmark">
            <a:extLst>
              <a:ext uri="{FF2B5EF4-FFF2-40B4-BE49-F238E27FC236}">
                <a16:creationId xmlns:a16="http://schemas.microsoft.com/office/drawing/2014/main" id="{DC8820AE-A500-468B-9188-AF69756E349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0946" y="5383232"/>
            <a:ext cx="271463" cy="271462"/>
          </a:xfrm>
          <a:prstGeom prst="rect">
            <a:avLst/>
          </a:prstGeom>
        </p:spPr>
      </p:pic>
      <p:pic>
        <p:nvPicPr>
          <p:cNvPr id="33" name="Graphic 30" descr="Checkmark">
            <a:extLst>
              <a:ext uri="{FF2B5EF4-FFF2-40B4-BE49-F238E27FC236}">
                <a16:creationId xmlns:a16="http://schemas.microsoft.com/office/drawing/2014/main" id="{B23C6835-9A99-44B0-9C68-389F4D22DC2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0947" y="4926613"/>
            <a:ext cx="271463" cy="271462"/>
          </a:xfrm>
          <a:prstGeom prst="rect">
            <a:avLst/>
          </a:prstGeom>
        </p:spPr>
      </p:pic>
      <p:pic>
        <p:nvPicPr>
          <p:cNvPr id="34" name="Graphic 31" descr="Checkmark">
            <a:extLst>
              <a:ext uri="{FF2B5EF4-FFF2-40B4-BE49-F238E27FC236}">
                <a16:creationId xmlns:a16="http://schemas.microsoft.com/office/drawing/2014/main" id="{765E3B38-6EFF-4160-A65B-8C160FC9A4F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0947" y="4405231"/>
            <a:ext cx="271463" cy="271462"/>
          </a:xfrm>
          <a:prstGeom prst="rect">
            <a:avLst/>
          </a:prstGeom>
        </p:spPr>
      </p:pic>
      <p:pic>
        <p:nvPicPr>
          <p:cNvPr id="35" name="Graphic 32" descr="Checkmark">
            <a:extLst>
              <a:ext uri="{FF2B5EF4-FFF2-40B4-BE49-F238E27FC236}">
                <a16:creationId xmlns:a16="http://schemas.microsoft.com/office/drawing/2014/main" id="{3C534A26-85B3-4FE2-9208-F07A6ED6207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0948" y="3881187"/>
            <a:ext cx="271463" cy="271462"/>
          </a:xfrm>
          <a:prstGeom prst="rect">
            <a:avLst/>
          </a:prstGeom>
        </p:spPr>
      </p:pic>
      <p:sp>
        <p:nvSpPr>
          <p:cNvPr id="36" name="TextBox 35">
            <a:extLst>
              <a:ext uri="{FF2B5EF4-FFF2-40B4-BE49-F238E27FC236}">
                <a16:creationId xmlns:a16="http://schemas.microsoft.com/office/drawing/2014/main" id="{0E09CED2-0CAE-4B5D-93D5-E81DE832515A}"/>
              </a:ext>
            </a:extLst>
          </p:cNvPr>
          <p:cNvSpPr txBox="1"/>
          <p:nvPr/>
        </p:nvSpPr>
        <p:spPr>
          <a:xfrm>
            <a:off x="906824" y="2714947"/>
            <a:ext cx="3634452" cy="3325398"/>
          </a:xfrm>
          <a:prstGeom prst="rect">
            <a:avLst/>
          </a:prstGeom>
          <a:noFill/>
        </p:spPr>
        <p:txBody>
          <a:bodyPr wrap="square" rtlCol="0">
            <a:spAutoFit/>
          </a:bodyPr>
          <a:lstStyle/>
          <a:p>
            <a:pPr>
              <a:lnSpc>
                <a:spcPct val="200000"/>
              </a:lnSpc>
            </a:pPr>
            <a:r>
              <a:rPr lang="en-US" sz="1800" b="1" dirty="0">
                <a:solidFill>
                  <a:schemeClr val="accent4">
                    <a:lumMod val="75000"/>
                  </a:schemeClr>
                </a:solidFill>
                <a:latin typeface="Bahnschrift SemiBold" panose="020B0502040204020203" pitchFamily="34" charset="0"/>
              </a:rPr>
              <a:t>Req1 = 2D Animation</a:t>
            </a:r>
          </a:p>
          <a:p>
            <a:pPr>
              <a:lnSpc>
                <a:spcPct val="200000"/>
              </a:lnSpc>
            </a:pPr>
            <a:r>
              <a:rPr lang="en-US" sz="1800" b="1" dirty="0">
                <a:solidFill>
                  <a:schemeClr val="accent4">
                    <a:lumMod val="75000"/>
                  </a:schemeClr>
                </a:solidFill>
                <a:latin typeface="Bahnschrift SemiBold" panose="020B0502040204020203" pitchFamily="34" charset="0"/>
              </a:rPr>
              <a:t>Req2 = Objectives Selection</a:t>
            </a:r>
          </a:p>
          <a:p>
            <a:pPr>
              <a:lnSpc>
                <a:spcPct val="200000"/>
              </a:lnSpc>
            </a:pPr>
            <a:r>
              <a:rPr lang="en-US" sz="1800" b="1" dirty="0">
                <a:solidFill>
                  <a:schemeClr val="accent4">
                    <a:lumMod val="75000"/>
                  </a:schemeClr>
                </a:solidFill>
                <a:latin typeface="Bahnschrift SemiBold" panose="020B0502040204020203" pitchFamily="34" charset="0"/>
              </a:rPr>
              <a:t>Req3 = Moving wall</a:t>
            </a:r>
          </a:p>
          <a:p>
            <a:pPr>
              <a:lnSpc>
                <a:spcPct val="200000"/>
              </a:lnSpc>
            </a:pPr>
            <a:r>
              <a:rPr lang="en-US" sz="1800" b="1" dirty="0">
                <a:solidFill>
                  <a:schemeClr val="accent4">
                    <a:lumMod val="75000"/>
                  </a:schemeClr>
                </a:solidFill>
                <a:latin typeface="Bahnschrift SemiBold" panose="020B0502040204020203" pitchFamily="34" charset="0"/>
              </a:rPr>
              <a:t>Req4 = Collision Detection</a:t>
            </a:r>
          </a:p>
          <a:p>
            <a:pPr>
              <a:lnSpc>
                <a:spcPct val="200000"/>
              </a:lnSpc>
            </a:pPr>
            <a:r>
              <a:rPr lang="en-US" sz="1800" b="1" dirty="0">
                <a:solidFill>
                  <a:schemeClr val="accent4">
                    <a:lumMod val="75000"/>
                  </a:schemeClr>
                </a:solidFill>
                <a:latin typeface="Bahnschrift SemiBold" panose="020B0502040204020203" pitchFamily="34" charset="0"/>
              </a:rPr>
              <a:t>Req5 = Moving Background</a:t>
            </a:r>
          </a:p>
          <a:p>
            <a:pPr>
              <a:lnSpc>
                <a:spcPct val="200000"/>
              </a:lnSpc>
            </a:pPr>
            <a:r>
              <a:rPr lang="en-US" sz="1800" b="1" dirty="0">
                <a:solidFill>
                  <a:schemeClr val="accent4">
                    <a:lumMod val="75000"/>
                  </a:schemeClr>
                </a:solidFill>
                <a:latin typeface="Bahnschrift SemiBold" panose="020B0502040204020203" pitchFamily="34" charset="0"/>
              </a:rPr>
              <a:t>Req6 = Score Counting</a:t>
            </a:r>
          </a:p>
        </p:txBody>
      </p:sp>
      <p:pic>
        <p:nvPicPr>
          <p:cNvPr id="1039" name="Graphic 12" descr="Checkmark">
            <a:extLst>
              <a:ext uri="{FF2B5EF4-FFF2-40B4-BE49-F238E27FC236}">
                <a16:creationId xmlns:a16="http://schemas.microsoft.com/office/drawing/2014/main" id="{386D0AAC-7E30-4BEF-832C-70D61CF5E1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4285" b="-13095"/>
          <a:stretch>
            <a:fillRect/>
          </a:stretch>
        </p:blipFill>
        <p:spPr bwMode="auto">
          <a:xfrm>
            <a:off x="0" y="0"/>
            <a:ext cx="274638" cy="274638"/>
          </a:xfrm>
          <a:prstGeom prst="rect">
            <a:avLst/>
          </a:prstGeom>
          <a:noFill/>
          <a:extLst>
            <a:ext uri="{909E8E84-426E-40DD-AFC4-6F175D3DCCD1}">
              <a14:hiddenFill xmlns:a14="http://schemas.microsoft.com/office/drawing/2010/main">
                <a:solidFill>
                  <a:srgbClr val="FFFFFF"/>
                </a:solidFill>
              </a14:hiddenFill>
            </a:ext>
          </a:extLst>
        </p:spPr>
      </p:pic>
      <p:pic>
        <p:nvPicPr>
          <p:cNvPr id="1038" name="Graphic 14" descr="Checkmark">
            <a:extLst>
              <a:ext uri="{FF2B5EF4-FFF2-40B4-BE49-F238E27FC236}">
                <a16:creationId xmlns:a16="http://schemas.microsoft.com/office/drawing/2014/main" id="{018815CF-8493-4E09-8F24-67C1547DE5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4285" b="-13095"/>
          <a:stretch>
            <a:fillRect/>
          </a:stretch>
        </p:blipFill>
        <p:spPr bwMode="auto">
          <a:xfrm>
            <a:off x="0" y="0"/>
            <a:ext cx="274638" cy="274638"/>
          </a:xfrm>
          <a:prstGeom prst="rect">
            <a:avLst/>
          </a:prstGeom>
          <a:noFill/>
          <a:extLst>
            <a:ext uri="{909E8E84-426E-40DD-AFC4-6F175D3DCCD1}">
              <a14:hiddenFill xmlns:a14="http://schemas.microsoft.com/office/drawing/2010/main">
                <a:solidFill>
                  <a:srgbClr val="FFFFFF"/>
                </a:solidFill>
              </a14:hiddenFill>
            </a:ext>
          </a:extLst>
        </p:spPr>
      </p:pic>
      <p:pic>
        <p:nvPicPr>
          <p:cNvPr id="1037" name="Graphic 15" descr="Checkmark">
            <a:extLst>
              <a:ext uri="{FF2B5EF4-FFF2-40B4-BE49-F238E27FC236}">
                <a16:creationId xmlns:a16="http://schemas.microsoft.com/office/drawing/2014/main" id="{B9184CF9-ED59-4CB5-9EF5-0BADDBC944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4285" b="-13095"/>
          <a:stretch>
            <a:fillRect/>
          </a:stretch>
        </p:blipFill>
        <p:spPr bwMode="auto">
          <a:xfrm>
            <a:off x="0" y="0"/>
            <a:ext cx="274638" cy="274638"/>
          </a:xfrm>
          <a:prstGeom prst="rect">
            <a:avLst/>
          </a:prstGeom>
          <a:noFill/>
          <a:extLst>
            <a:ext uri="{909E8E84-426E-40DD-AFC4-6F175D3DCCD1}">
              <a14:hiddenFill xmlns:a14="http://schemas.microsoft.com/office/drawing/2010/main">
                <a:solidFill>
                  <a:srgbClr val="FFFFFF"/>
                </a:solidFill>
              </a14:hiddenFill>
            </a:ext>
          </a:extLst>
        </p:spPr>
      </p:pic>
      <p:pic>
        <p:nvPicPr>
          <p:cNvPr id="1036" name="Graphic 16" descr="Checkmark">
            <a:extLst>
              <a:ext uri="{FF2B5EF4-FFF2-40B4-BE49-F238E27FC236}">
                <a16:creationId xmlns:a16="http://schemas.microsoft.com/office/drawing/2014/main" id="{B37F2100-433F-4D2B-807C-1FF337BBAB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4285" b="-13095"/>
          <a:stretch>
            <a:fillRect/>
          </a:stretch>
        </p:blipFill>
        <p:spPr bwMode="auto">
          <a:xfrm>
            <a:off x="0" y="0"/>
            <a:ext cx="274638" cy="274638"/>
          </a:xfrm>
          <a:prstGeom prst="rect">
            <a:avLst/>
          </a:prstGeom>
          <a:noFill/>
          <a:extLst>
            <a:ext uri="{909E8E84-426E-40DD-AFC4-6F175D3DCCD1}">
              <a14:hiddenFill xmlns:a14="http://schemas.microsoft.com/office/drawing/2010/main">
                <a:solidFill>
                  <a:srgbClr val="FFFFFF"/>
                </a:solidFill>
              </a14:hiddenFill>
            </a:ext>
          </a:extLst>
        </p:spPr>
      </p:pic>
      <p:pic>
        <p:nvPicPr>
          <p:cNvPr id="1035" name="Graphic 18" descr="Checkmark">
            <a:extLst>
              <a:ext uri="{FF2B5EF4-FFF2-40B4-BE49-F238E27FC236}">
                <a16:creationId xmlns:a16="http://schemas.microsoft.com/office/drawing/2014/main" id="{59969C7F-B2C0-4FF8-AF30-B79687D7A4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4285" b="-13095"/>
          <a:stretch>
            <a:fillRect/>
          </a:stretch>
        </p:blipFill>
        <p:spPr bwMode="auto">
          <a:xfrm>
            <a:off x="0" y="0"/>
            <a:ext cx="274638" cy="274638"/>
          </a:xfrm>
          <a:prstGeom prst="rect">
            <a:avLst/>
          </a:prstGeom>
          <a:noFill/>
          <a:extLst>
            <a:ext uri="{909E8E84-426E-40DD-AFC4-6F175D3DCCD1}">
              <a14:hiddenFill xmlns:a14="http://schemas.microsoft.com/office/drawing/2010/main">
                <a:solidFill>
                  <a:srgbClr val="FFFFFF"/>
                </a:solidFill>
              </a14:hiddenFill>
            </a:ext>
          </a:extLst>
        </p:spPr>
      </p:pic>
      <p:pic>
        <p:nvPicPr>
          <p:cNvPr id="1034" name="Graphic 24" descr="Checkmark">
            <a:extLst>
              <a:ext uri="{FF2B5EF4-FFF2-40B4-BE49-F238E27FC236}">
                <a16:creationId xmlns:a16="http://schemas.microsoft.com/office/drawing/2014/main" id="{6645C0D4-5B3F-4129-A429-60D3B217FF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4285" b="-13095"/>
          <a:stretch>
            <a:fillRect/>
          </a:stretch>
        </p:blipFill>
        <p:spPr bwMode="auto">
          <a:xfrm>
            <a:off x="0" y="0"/>
            <a:ext cx="274638" cy="274638"/>
          </a:xfrm>
          <a:prstGeom prst="rect">
            <a:avLst/>
          </a:prstGeom>
          <a:noFill/>
          <a:extLst>
            <a:ext uri="{909E8E84-426E-40DD-AFC4-6F175D3DCCD1}">
              <a14:hiddenFill xmlns:a14="http://schemas.microsoft.com/office/drawing/2010/main">
                <a:solidFill>
                  <a:srgbClr val="FFFFFF"/>
                </a:solidFill>
              </a14:hiddenFill>
            </a:ext>
          </a:extLst>
        </p:spPr>
      </p:pic>
      <p:pic>
        <p:nvPicPr>
          <p:cNvPr id="1033" name="Graphic 22" descr="Checkmark">
            <a:extLst>
              <a:ext uri="{FF2B5EF4-FFF2-40B4-BE49-F238E27FC236}">
                <a16:creationId xmlns:a16="http://schemas.microsoft.com/office/drawing/2014/main" id="{B032D23B-002E-4A98-8E76-74C4DCD5C0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4285" b="-13095"/>
          <a:stretch>
            <a:fillRect/>
          </a:stretch>
        </p:blipFill>
        <p:spPr bwMode="auto">
          <a:xfrm>
            <a:off x="0" y="0"/>
            <a:ext cx="274638" cy="2746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Graphic 21" descr="Checkmark">
            <a:extLst>
              <a:ext uri="{FF2B5EF4-FFF2-40B4-BE49-F238E27FC236}">
                <a16:creationId xmlns:a16="http://schemas.microsoft.com/office/drawing/2014/main" id="{C253CE65-CAF1-4CE1-9FBF-343752ED5B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4285" b="-13095"/>
          <a:stretch>
            <a:fillRect/>
          </a:stretch>
        </p:blipFill>
        <p:spPr bwMode="auto">
          <a:xfrm>
            <a:off x="0" y="0"/>
            <a:ext cx="274638" cy="274638"/>
          </a:xfrm>
          <a:prstGeom prst="rect">
            <a:avLst/>
          </a:prstGeom>
          <a:noFill/>
          <a:extLst>
            <a:ext uri="{909E8E84-426E-40DD-AFC4-6F175D3DCCD1}">
              <a14:hiddenFill xmlns:a14="http://schemas.microsoft.com/office/drawing/2010/main">
                <a:solidFill>
                  <a:srgbClr val="FFFFFF"/>
                </a:solidFill>
              </a14:hiddenFill>
            </a:ext>
          </a:extLst>
        </p:spPr>
      </p:pic>
      <p:pic>
        <p:nvPicPr>
          <p:cNvPr id="1031" name="Graphic 20" descr="Checkmark">
            <a:extLst>
              <a:ext uri="{FF2B5EF4-FFF2-40B4-BE49-F238E27FC236}">
                <a16:creationId xmlns:a16="http://schemas.microsoft.com/office/drawing/2014/main" id="{D204F8C7-0F3F-4B2C-9870-01E2404049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4285" b="-13095"/>
          <a:stretch>
            <a:fillRect/>
          </a:stretch>
        </p:blipFill>
        <p:spPr bwMode="auto">
          <a:xfrm>
            <a:off x="0" y="0"/>
            <a:ext cx="274638" cy="2746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Graphic 26" descr="Checkmark">
            <a:extLst>
              <a:ext uri="{FF2B5EF4-FFF2-40B4-BE49-F238E27FC236}">
                <a16:creationId xmlns:a16="http://schemas.microsoft.com/office/drawing/2014/main" id="{FF90A675-B132-45A1-ADED-528AC7103E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4285" b="-13095"/>
          <a:stretch>
            <a:fillRect/>
          </a:stretch>
        </p:blipFill>
        <p:spPr bwMode="auto">
          <a:xfrm>
            <a:off x="0" y="0"/>
            <a:ext cx="274638" cy="274638"/>
          </a:xfrm>
          <a:prstGeom prst="rect">
            <a:avLst/>
          </a:prstGeom>
          <a:noFill/>
          <a:extLst>
            <a:ext uri="{909E8E84-426E-40DD-AFC4-6F175D3DCCD1}">
              <a14:hiddenFill xmlns:a14="http://schemas.microsoft.com/office/drawing/2010/main">
                <a:solidFill>
                  <a:srgbClr val="FFFFFF"/>
                </a:solidFill>
              </a14:hiddenFill>
            </a:ext>
          </a:extLst>
        </p:spPr>
      </p:pic>
      <p:pic>
        <p:nvPicPr>
          <p:cNvPr id="1029" name="Graphic 27" descr="Checkmark">
            <a:extLst>
              <a:ext uri="{FF2B5EF4-FFF2-40B4-BE49-F238E27FC236}">
                <a16:creationId xmlns:a16="http://schemas.microsoft.com/office/drawing/2014/main" id="{3510A245-5F9B-43F2-9A58-9F35D9FED1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4285" b="-13095"/>
          <a:stretch>
            <a:fillRect/>
          </a:stretch>
        </p:blipFill>
        <p:spPr bwMode="auto">
          <a:xfrm>
            <a:off x="0" y="0"/>
            <a:ext cx="274638" cy="2746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Graphic 28" descr="Checkmark">
            <a:extLst>
              <a:ext uri="{FF2B5EF4-FFF2-40B4-BE49-F238E27FC236}">
                <a16:creationId xmlns:a16="http://schemas.microsoft.com/office/drawing/2014/main" id="{7E6017F9-A1EF-4DB3-A582-5E97C0E829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4285" b="-13095"/>
          <a:stretch>
            <a:fillRect/>
          </a:stretch>
        </p:blipFill>
        <p:spPr bwMode="auto">
          <a:xfrm>
            <a:off x="0" y="0"/>
            <a:ext cx="274638" cy="274638"/>
          </a:xfrm>
          <a:prstGeom prst="rect">
            <a:avLst/>
          </a:prstGeom>
          <a:noFill/>
          <a:extLst>
            <a:ext uri="{909E8E84-426E-40DD-AFC4-6F175D3DCCD1}">
              <a14:hiddenFill xmlns:a14="http://schemas.microsoft.com/office/drawing/2010/main">
                <a:solidFill>
                  <a:srgbClr val="FFFFFF"/>
                </a:solidFill>
              </a14:hiddenFill>
            </a:ext>
          </a:extLst>
        </p:spPr>
      </p:pic>
      <p:pic>
        <p:nvPicPr>
          <p:cNvPr id="1027" name="Graphic 30" descr="Checkmark">
            <a:extLst>
              <a:ext uri="{FF2B5EF4-FFF2-40B4-BE49-F238E27FC236}">
                <a16:creationId xmlns:a16="http://schemas.microsoft.com/office/drawing/2014/main" id="{D4CB772C-0756-4295-93E5-21ABE39BCA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4285" b="-13095"/>
          <a:stretch>
            <a:fillRect/>
          </a:stretch>
        </p:blipFill>
        <p:spPr bwMode="auto">
          <a:xfrm>
            <a:off x="0" y="0"/>
            <a:ext cx="274638" cy="274638"/>
          </a:xfrm>
          <a:prstGeom prst="rect">
            <a:avLst/>
          </a:prstGeom>
          <a:noFill/>
          <a:extLst>
            <a:ext uri="{909E8E84-426E-40DD-AFC4-6F175D3DCCD1}">
              <a14:hiddenFill xmlns:a14="http://schemas.microsoft.com/office/drawing/2010/main">
                <a:solidFill>
                  <a:srgbClr val="FFFFFF"/>
                </a:solidFill>
              </a14:hiddenFill>
            </a:ext>
          </a:extLst>
        </p:spPr>
      </p:pic>
      <p:pic>
        <p:nvPicPr>
          <p:cNvPr id="1026" name="Graphic 31" descr="Checkmark">
            <a:extLst>
              <a:ext uri="{FF2B5EF4-FFF2-40B4-BE49-F238E27FC236}">
                <a16:creationId xmlns:a16="http://schemas.microsoft.com/office/drawing/2014/main" id="{091BB132-4E17-4F54-BB00-6B46733566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4285" b="-13095"/>
          <a:stretch>
            <a:fillRect/>
          </a:stretch>
        </p:blipFill>
        <p:spPr bwMode="auto">
          <a:xfrm>
            <a:off x="0" y="0"/>
            <a:ext cx="274638" cy="274638"/>
          </a:xfrm>
          <a:prstGeom prst="rect">
            <a:avLst/>
          </a:prstGeom>
          <a:noFill/>
          <a:extLst>
            <a:ext uri="{909E8E84-426E-40DD-AFC4-6F175D3DCCD1}">
              <a14:hiddenFill xmlns:a14="http://schemas.microsoft.com/office/drawing/2010/main">
                <a:solidFill>
                  <a:srgbClr val="FFFFFF"/>
                </a:solidFill>
              </a14:hiddenFill>
            </a:ext>
          </a:extLst>
        </p:spPr>
      </p:pic>
      <p:pic>
        <p:nvPicPr>
          <p:cNvPr id="1025" name="Graphic 32" descr="Checkmark">
            <a:extLst>
              <a:ext uri="{FF2B5EF4-FFF2-40B4-BE49-F238E27FC236}">
                <a16:creationId xmlns:a16="http://schemas.microsoft.com/office/drawing/2014/main" id="{74C0D20F-4F80-4CDA-9D64-55DF72A47A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4285" b="-13095"/>
          <a:stretch>
            <a:fillRect/>
          </a:stretch>
        </p:blipFill>
        <p:spPr bwMode="auto">
          <a:xfrm>
            <a:off x="0" y="0"/>
            <a:ext cx="274638" cy="274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84381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1282-AF47-4A07-B96F-4B5E9BC5194A}"/>
              </a:ext>
            </a:extLst>
          </p:cNvPr>
          <p:cNvSpPr>
            <a:spLocks noGrp="1"/>
          </p:cNvSpPr>
          <p:nvPr>
            <p:ph type="title"/>
          </p:nvPr>
        </p:nvSpPr>
        <p:spPr/>
        <p:txBody>
          <a:bodyPr/>
          <a:lstStyle/>
          <a:p>
            <a:r>
              <a:rPr lang="en-IN" b="1">
                <a:solidFill>
                  <a:schemeClr val="accent2">
                    <a:lumMod val="60000"/>
                    <a:lumOff val="40000"/>
                  </a:schemeClr>
                </a:solidFill>
              </a:rPr>
              <a:t>Screen Layout</a:t>
            </a:r>
            <a:endParaRPr lang="en-IN" dirty="0"/>
          </a:p>
        </p:txBody>
      </p:sp>
      <p:sp>
        <p:nvSpPr>
          <p:cNvPr id="5" name="TextBox 4">
            <a:extLst>
              <a:ext uri="{FF2B5EF4-FFF2-40B4-BE49-F238E27FC236}">
                <a16:creationId xmlns:a16="http://schemas.microsoft.com/office/drawing/2014/main" id="{1CD77611-6412-4F0E-850D-5AC2C66310D9}"/>
              </a:ext>
            </a:extLst>
          </p:cNvPr>
          <p:cNvSpPr txBox="1"/>
          <p:nvPr/>
        </p:nvSpPr>
        <p:spPr>
          <a:xfrm>
            <a:off x="2029366" y="2593098"/>
            <a:ext cx="2101594" cy="369332"/>
          </a:xfrm>
          <a:prstGeom prst="rect">
            <a:avLst/>
          </a:prstGeom>
          <a:noFill/>
        </p:spPr>
        <p:txBody>
          <a:bodyPr wrap="square" rtlCol="0">
            <a:spAutoFit/>
          </a:bodyPr>
          <a:lstStyle/>
          <a:p>
            <a:r>
              <a:rPr lang="en-US" sz="1800" dirty="0">
                <a:solidFill>
                  <a:schemeClr val="accent4">
                    <a:lumMod val="75000"/>
                  </a:schemeClr>
                </a:solidFill>
                <a:effectLst/>
                <a:latin typeface="Bahnschrift SemiBold" panose="020B0502040204020203" pitchFamily="34" charset="0"/>
                <a:ea typeface="Times New Roman" panose="02020603050405020304" pitchFamily="18" charset="0"/>
              </a:rPr>
              <a:t>1. </a:t>
            </a:r>
            <a:r>
              <a:rPr lang="en-US" dirty="0">
                <a:solidFill>
                  <a:schemeClr val="accent4">
                    <a:lumMod val="75000"/>
                  </a:schemeClr>
                </a:solidFill>
                <a:latin typeface="Bahnschrift SemiBold" panose="020B0502040204020203" pitchFamily="34" charset="0"/>
                <a:ea typeface="Times New Roman" panose="02020603050405020304" pitchFamily="18" charset="0"/>
              </a:rPr>
              <a:t>Flying Bird</a:t>
            </a:r>
            <a:endParaRPr lang="en-IN" dirty="0"/>
          </a:p>
        </p:txBody>
      </p:sp>
      <p:sp>
        <p:nvSpPr>
          <p:cNvPr id="6" name="TextBox 5">
            <a:extLst>
              <a:ext uri="{FF2B5EF4-FFF2-40B4-BE49-F238E27FC236}">
                <a16:creationId xmlns:a16="http://schemas.microsoft.com/office/drawing/2014/main" id="{B05D3CEE-572F-4AF6-9B78-9804D2B0075F}"/>
              </a:ext>
            </a:extLst>
          </p:cNvPr>
          <p:cNvSpPr txBox="1"/>
          <p:nvPr/>
        </p:nvSpPr>
        <p:spPr>
          <a:xfrm>
            <a:off x="5141119" y="2593098"/>
            <a:ext cx="2101594" cy="369332"/>
          </a:xfrm>
          <a:prstGeom prst="rect">
            <a:avLst/>
          </a:prstGeom>
          <a:noFill/>
        </p:spPr>
        <p:txBody>
          <a:bodyPr wrap="square" rtlCol="0">
            <a:spAutoFit/>
          </a:bodyPr>
          <a:lstStyle/>
          <a:p>
            <a:r>
              <a:rPr lang="en-US" sz="1800" dirty="0">
                <a:solidFill>
                  <a:schemeClr val="accent4">
                    <a:lumMod val="75000"/>
                  </a:schemeClr>
                </a:solidFill>
                <a:effectLst/>
                <a:latin typeface="Bahnschrift SemiBold" panose="020B0502040204020203" pitchFamily="34" charset="0"/>
                <a:ea typeface="Times New Roman" panose="02020603050405020304" pitchFamily="18" charset="0"/>
              </a:rPr>
              <a:t>2. Before Collision</a:t>
            </a:r>
            <a:endParaRPr lang="en-IN" dirty="0"/>
          </a:p>
        </p:txBody>
      </p:sp>
      <p:sp>
        <p:nvSpPr>
          <p:cNvPr id="7" name="TextBox 6">
            <a:extLst>
              <a:ext uri="{FF2B5EF4-FFF2-40B4-BE49-F238E27FC236}">
                <a16:creationId xmlns:a16="http://schemas.microsoft.com/office/drawing/2014/main" id="{885F793E-35F6-4A17-AB64-75806C73043E}"/>
              </a:ext>
            </a:extLst>
          </p:cNvPr>
          <p:cNvSpPr txBox="1"/>
          <p:nvPr/>
        </p:nvSpPr>
        <p:spPr>
          <a:xfrm>
            <a:off x="8510219" y="2593098"/>
            <a:ext cx="2101594" cy="369332"/>
          </a:xfrm>
          <a:prstGeom prst="rect">
            <a:avLst/>
          </a:prstGeom>
          <a:noFill/>
        </p:spPr>
        <p:txBody>
          <a:bodyPr wrap="square" rtlCol="0">
            <a:spAutoFit/>
          </a:bodyPr>
          <a:lstStyle/>
          <a:p>
            <a:r>
              <a:rPr lang="en-US" sz="1800" dirty="0">
                <a:solidFill>
                  <a:schemeClr val="accent4">
                    <a:lumMod val="75000"/>
                  </a:schemeClr>
                </a:solidFill>
                <a:effectLst/>
                <a:latin typeface="Bahnschrift SemiBold" panose="020B0502040204020203" pitchFamily="34" charset="0"/>
                <a:ea typeface="Times New Roman" panose="02020603050405020304" pitchFamily="18" charset="0"/>
              </a:rPr>
              <a:t>3. After Collision</a:t>
            </a:r>
            <a:endParaRPr lang="en-IN" dirty="0"/>
          </a:p>
        </p:txBody>
      </p:sp>
      <p:pic>
        <p:nvPicPr>
          <p:cNvPr id="8" name="Picture 7">
            <a:extLst>
              <a:ext uri="{FF2B5EF4-FFF2-40B4-BE49-F238E27FC236}">
                <a16:creationId xmlns:a16="http://schemas.microsoft.com/office/drawing/2014/main" id="{6847799D-7F9F-4CCD-ADE1-B97C85725E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255" y="3202605"/>
            <a:ext cx="1857522" cy="3117983"/>
          </a:xfrm>
          <a:prstGeom prst="rect">
            <a:avLst/>
          </a:prstGeom>
          <a:ln w="76200">
            <a:solidFill>
              <a:schemeClr val="tx1"/>
            </a:solidFill>
          </a:ln>
        </p:spPr>
      </p:pic>
      <p:pic>
        <p:nvPicPr>
          <p:cNvPr id="9" name="Picture 8">
            <a:extLst>
              <a:ext uri="{FF2B5EF4-FFF2-40B4-BE49-F238E27FC236}">
                <a16:creationId xmlns:a16="http://schemas.microsoft.com/office/drawing/2014/main" id="{59D3F41D-457D-42E7-8C3A-E4162053E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1100" y="3202606"/>
            <a:ext cx="1861633" cy="3117982"/>
          </a:xfrm>
          <a:prstGeom prst="rect">
            <a:avLst/>
          </a:prstGeom>
          <a:ln w="76200">
            <a:solidFill>
              <a:schemeClr val="tx1"/>
            </a:solidFill>
          </a:ln>
        </p:spPr>
      </p:pic>
      <p:pic>
        <p:nvPicPr>
          <p:cNvPr id="10" name="Picture 9">
            <a:extLst>
              <a:ext uri="{FF2B5EF4-FFF2-40B4-BE49-F238E27FC236}">
                <a16:creationId xmlns:a16="http://schemas.microsoft.com/office/drawing/2014/main" id="{D531E00D-345E-4362-9FA8-1E72D09E01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2837" y="3202605"/>
            <a:ext cx="1868741" cy="3117982"/>
          </a:xfrm>
          <a:prstGeom prst="rect">
            <a:avLst/>
          </a:prstGeom>
          <a:ln w="76200">
            <a:solidFill>
              <a:schemeClr val="tx1"/>
            </a:solidFill>
          </a:ln>
        </p:spPr>
      </p:pic>
    </p:spTree>
    <p:extLst>
      <p:ext uri="{BB962C8B-B14F-4D97-AF65-F5344CB8AC3E}">
        <p14:creationId xmlns:p14="http://schemas.microsoft.com/office/powerpoint/2010/main" val="175670010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518" y="923426"/>
            <a:ext cx="8761413" cy="706964"/>
          </a:xfrm>
        </p:spPr>
        <p:txBody>
          <a:bodyPr/>
          <a:lstStyle/>
          <a:p>
            <a:r>
              <a:rPr lang="en-IN" b="1" dirty="0">
                <a:solidFill>
                  <a:schemeClr val="accent2">
                    <a:lumMod val="60000"/>
                    <a:lumOff val="40000"/>
                  </a:schemeClr>
                </a:solidFill>
              </a:rPr>
              <a:t>Future Enhancement </a:t>
            </a:r>
          </a:p>
        </p:txBody>
      </p:sp>
      <p:sp>
        <p:nvSpPr>
          <p:cNvPr id="3" name="Content Placeholder 2"/>
          <p:cNvSpPr>
            <a:spLocks noGrp="1"/>
          </p:cNvSpPr>
          <p:nvPr>
            <p:ph idx="1"/>
          </p:nvPr>
        </p:nvSpPr>
        <p:spPr>
          <a:xfrm>
            <a:off x="609600" y="2698327"/>
            <a:ext cx="10988842" cy="3472729"/>
          </a:xfrm>
        </p:spPr>
        <p:txBody>
          <a:bodyPr>
            <a:normAutofit/>
          </a:bodyPr>
          <a:lstStyle/>
          <a:p>
            <a:pPr marL="457200" algn="just">
              <a:lnSpc>
                <a:spcPct val="150000"/>
              </a:lnSpc>
            </a:pPr>
            <a:r>
              <a:rPr lang="en-US" sz="1800" dirty="0">
                <a:solidFill>
                  <a:schemeClr val="accent4">
                    <a:lumMod val="75000"/>
                  </a:schemeClr>
                </a:solidFill>
                <a:effectLst/>
                <a:latin typeface="Bahnschrift SemiBold" panose="020B0502040204020203" pitchFamily="34" charset="0"/>
                <a:ea typeface="Times New Roman" panose="02020603050405020304" pitchFamily="18" charset="0"/>
              </a:rPr>
              <a:t>Bird skins and backgrounds will change according to the levels and preferences of the user.</a:t>
            </a:r>
          </a:p>
          <a:p>
            <a:pPr marL="457200" algn="just">
              <a:lnSpc>
                <a:spcPct val="150000"/>
              </a:lnSpc>
            </a:pPr>
            <a:r>
              <a:rPr lang="en-US" sz="1800" dirty="0">
                <a:solidFill>
                  <a:schemeClr val="accent4">
                    <a:lumMod val="75000"/>
                  </a:schemeClr>
                </a:solidFill>
                <a:effectLst/>
                <a:latin typeface="Bahnschrift SemiBold" panose="020B0502040204020203" pitchFamily="34" charset="0"/>
                <a:ea typeface="Times New Roman" panose="02020603050405020304" pitchFamily="18" charset="0"/>
              </a:rPr>
              <a:t>The status and history will be saved and will be displayed flexibly on a graph where the user can see his or her full performance.</a:t>
            </a:r>
          </a:p>
          <a:p>
            <a:pPr marL="457200" algn="just">
              <a:lnSpc>
                <a:spcPct val="150000"/>
              </a:lnSpc>
            </a:pPr>
            <a:r>
              <a:rPr lang="en-US" sz="1800" dirty="0">
                <a:solidFill>
                  <a:schemeClr val="accent4">
                    <a:lumMod val="75000"/>
                  </a:schemeClr>
                </a:solidFill>
                <a:effectLst/>
                <a:latin typeface="Bahnschrift SemiBold" panose="020B0502040204020203" pitchFamily="34" charset="0"/>
                <a:ea typeface="Times New Roman" panose="02020603050405020304" pitchFamily="18" charset="0"/>
              </a:rPr>
              <a:t>Pause and Resume </a:t>
            </a:r>
          </a:p>
        </p:txBody>
      </p:sp>
    </p:spTree>
    <p:extLst>
      <p:ext uri="{BB962C8B-B14F-4D97-AF65-F5344CB8AC3E}">
        <p14:creationId xmlns:p14="http://schemas.microsoft.com/office/powerpoint/2010/main" val="359477165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471" y="923427"/>
            <a:ext cx="8761413" cy="706964"/>
          </a:xfrm>
        </p:spPr>
        <p:txBody>
          <a:bodyPr/>
          <a:lstStyle/>
          <a:p>
            <a:r>
              <a:rPr lang="en-IN" b="1" dirty="0">
                <a:solidFill>
                  <a:schemeClr val="accent2">
                    <a:lumMod val="60000"/>
                    <a:lumOff val="40000"/>
                  </a:schemeClr>
                </a:solidFill>
              </a:rPr>
              <a:t>Conclusion</a:t>
            </a:r>
          </a:p>
        </p:txBody>
      </p:sp>
      <p:sp>
        <p:nvSpPr>
          <p:cNvPr id="3" name="Content Placeholder 2"/>
          <p:cNvSpPr>
            <a:spLocks noGrp="1"/>
          </p:cNvSpPr>
          <p:nvPr>
            <p:ph idx="1"/>
          </p:nvPr>
        </p:nvSpPr>
        <p:spPr>
          <a:xfrm>
            <a:off x="1715293" y="2614863"/>
            <a:ext cx="8761413" cy="3641558"/>
          </a:xfrm>
        </p:spPr>
        <p:txBody>
          <a:bodyPr>
            <a:noAutofit/>
          </a:bodyPr>
          <a:lstStyle/>
          <a:p>
            <a:pPr marL="114300" indent="0" algn="just">
              <a:lnSpc>
                <a:spcPct val="150000"/>
              </a:lnSpc>
              <a:buNone/>
            </a:pPr>
            <a:r>
              <a:rPr lang="en-US" sz="2000" dirty="0">
                <a:solidFill>
                  <a:schemeClr val="accent4">
                    <a:lumMod val="75000"/>
                  </a:schemeClr>
                </a:solidFill>
                <a:effectLst/>
                <a:latin typeface="Bahnschrift SemiBold" panose="020B0502040204020203" pitchFamily="34" charset="0"/>
                <a:ea typeface="Times New Roman" panose="02020603050405020304" pitchFamily="18" charset="0"/>
              </a:rPr>
              <a:t>	Games are a type of media that is often associated with negative health effects. However, when games are played with balance and consideration, they are an effective source of stress relief and a source of mental health development and community development. Mobile games themselves are a form of modern entertainment. </a:t>
            </a:r>
            <a:endParaRPr lang="en-IN" sz="2000" dirty="0">
              <a:solidFill>
                <a:schemeClr val="accent4">
                  <a:lumMod val="75000"/>
                </a:schemeClr>
              </a:solidFill>
              <a:effectLst/>
              <a:latin typeface="Bahnschrift SemiBold"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134037575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6713-3F67-4E68-915D-A475C0B66A0C}"/>
              </a:ext>
            </a:extLst>
          </p:cNvPr>
          <p:cNvSpPr>
            <a:spLocks noGrp="1"/>
          </p:cNvSpPr>
          <p:nvPr>
            <p:ph type="title"/>
          </p:nvPr>
        </p:nvSpPr>
        <p:spPr/>
        <p:txBody>
          <a:bodyPr/>
          <a:lstStyle/>
          <a:p>
            <a:r>
              <a:rPr lang="en-IN" b="1" dirty="0">
                <a:solidFill>
                  <a:schemeClr val="accent2">
                    <a:lumMod val="60000"/>
                    <a:lumOff val="40000"/>
                  </a:schemeClr>
                </a:solidFill>
              </a:rPr>
              <a:t>Take Away</a:t>
            </a:r>
            <a:endParaRPr lang="en-IN" dirty="0"/>
          </a:p>
        </p:txBody>
      </p:sp>
      <p:sp>
        <p:nvSpPr>
          <p:cNvPr id="3" name="Content Placeholder 2">
            <a:extLst>
              <a:ext uri="{FF2B5EF4-FFF2-40B4-BE49-F238E27FC236}">
                <a16:creationId xmlns:a16="http://schemas.microsoft.com/office/drawing/2014/main" id="{CFDD91EB-5D41-4D3C-999A-12EE1C3138DE}"/>
              </a:ext>
            </a:extLst>
          </p:cNvPr>
          <p:cNvSpPr txBox="1">
            <a:spLocks/>
          </p:cNvSpPr>
          <p:nvPr/>
        </p:nvSpPr>
        <p:spPr>
          <a:xfrm>
            <a:off x="845736" y="3052126"/>
            <a:ext cx="10500527" cy="2562611"/>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150000"/>
              </a:lnSpc>
              <a:buFont typeface="Arial" panose="020B0604020202020204" pitchFamily="34" charset="0"/>
              <a:buChar char="•"/>
            </a:pPr>
            <a:r>
              <a:rPr lang="en-IN" dirty="0">
                <a:solidFill>
                  <a:schemeClr val="accent4">
                    <a:lumMod val="75000"/>
                  </a:schemeClr>
                </a:solidFill>
                <a:latin typeface="Bahnschrift SemiBold" panose="020B0502040204020203" pitchFamily="34" charset="0"/>
              </a:rPr>
              <a:t>Improved knowledge in JAVA.</a:t>
            </a:r>
          </a:p>
          <a:p>
            <a:pPr>
              <a:lnSpc>
                <a:spcPct val="150000"/>
              </a:lnSpc>
              <a:buFont typeface="Arial" panose="020B0604020202020204" pitchFamily="34" charset="0"/>
              <a:buChar char="•"/>
            </a:pPr>
            <a:r>
              <a:rPr lang="en-IN" dirty="0">
                <a:solidFill>
                  <a:schemeClr val="accent4">
                    <a:lumMod val="75000"/>
                  </a:schemeClr>
                </a:solidFill>
                <a:latin typeface="Bahnschrift SemiBold" panose="020B0502040204020203" pitchFamily="34" charset="0"/>
              </a:rPr>
              <a:t>Explored </a:t>
            </a:r>
            <a:r>
              <a:rPr lang="en-IN" dirty="0" err="1">
                <a:solidFill>
                  <a:schemeClr val="accent4">
                    <a:lumMod val="75000"/>
                  </a:schemeClr>
                </a:solidFill>
                <a:latin typeface="Bahnschrift SemiBold" panose="020B0502040204020203" pitchFamily="34" charset="0"/>
              </a:rPr>
              <a:t>libGDX</a:t>
            </a:r>
            <a:r>
              <a:rPr lang="en-IN" dirty="0">
                <a:solidFill>
                  <a:schemeClr val="accent4">
                    <a:lumMod val="75000"/>
                  </a:schemeClr>
                </a:solidFill>
                <a:latin typeface="Bahnschrift SemiBold" panose="020B0502040204020203" pitchFamily="34" charset="0"/>
              </a:rPr>
              <a:t> game development framework.</a:t>
            </a:r>
          </a:p>
          <a:p>
            <a:pPr>
              <a:lnSpc>
                <a:spcPct val="150000"/>
              </a:lnSpc>
              <a:buFont typeface="Arial" panose="020B0604020202020204" pitchFamily="34" charset="0"/>
              <a:buChar char="•"/>
            </a:pPr>
            <a:r>
              <a:rPr lang="en-IN" dirty="0">
                <a:solidFill>
                  <a:schemeClr val="accent4">
                    <a:lumMod val="75000"/>
                  </a:schemeClr>
                </a:solidFill>
                <a:latin typeface="Bahnschrift SemiBold" panose="020B0502040204020203" pitchFamily="34" charset="0"/>
              </a:rPr>
              <a:t>Project Management Skills.</a:t>
            </a:r>
          </a:p>
          <a:p>
            <a:pPr>
              <a:lnSpc>
                <a:spcPct val="150000"/>
              </a:lnSpc>
              <a:buFont typeface="Arial" panose="020B0604020202020204" pitchFamily="34" charset="0"/>
              <a:buChar char="•"/>
            </a:pPr>
            <a:r>
              <a:rPr lang="en-IN" dirty="0">
                <a:solidFill>
                  <a:schemeClr val="accent4">
                    <a:lumMod val="75000"/>
                  </a:schemeClr>
                </a:solidFill>
                <a:latin typeface="Bahnschrift SemiBold" panose="020B0502040204020203" pitchFamily="34" charset="0"/>
              </a:rPr>
              <a:t>Experience of weekly report submission.</a:t>
            </a:r>
          </a:p>
        </p:txBody>
      </p:sp>
    </p:spTree>
    <p:extLst>
      <p:ext uri="{BB962C8B-B14F-4D97-AF65-F5344CB8AC3E}">
        <p14:creationId xmlns:p14="http://schemas.microsoft.com/office/powerpoint/2010/main" val="181279974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05389" y="1899138"/>
            <a:ext cx="6581221" cy="4270549"/>
          </a:xfrm>
        </p:spPr>
        <p:txBody>
          <a:bodyPr>
            <a:normAutofit/>
          </a:bodyPr>
          <a:lstStyle/>
          <a:p>
            <a:r>
              <a:rPr lang="en-IN" sz="8800" dirty="0">
                <a:solidFill>
                  <a:schemeClr val="accent4">
                    <a:lumMod val="75000"/>
                  </a:schemeClr>
                </a:solidFill>
              </a:rPr>
              <a:t>Thank you !</a:t>
            </a:r>
          </a:p>
        </p:txBody>
      </p:sp>
    </p:spTree>
    <p:extLst>
      <p:ext uri="{BB962C8B-B14F-4D97-AF65-F5344CB8AC3E}">
        <p14:creationId xmlns:p14="http://schemas.microsoft.com/office/powerpoint/2010/main" val="150207689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0E537-D5E5-4BA3-8441-94671F10FE8D}"/>
              </a:ext>
            </a:extLst>
          </p:cNvPr>
          <p:cNvSpPr>
            <a:spLocks noGrp="1"/>
          </p:cNvSpPr>
          <p:nvPr>
            <p:ph type="title"/>
          </p:nvPr>
        </p:nvSpPr>
        <p:spPr/>
        <p:txBody>
          <a:bodyPr/>
          <a:lstStyle/>
          <a:p>
            <a:r>
              <a:rPr lang="en-IN" b="1" dirty="0">
                <a:solidFill>
                  <a:schemeClr val="accent1">
                    <a:lumMod val="40000"/>
                    <a:lumOff val="60000"/>
                  </a:schemeClr>
                </a:solidFill>
              </a:rPr>
              <a:t>INTROUCTION</a:t>
            </a:r>
            <a:endParaRPr lang="en-IN" dirty="0"/>
          </a:p>
        </p:txBody>
      </p:sp>
      <p:sp>
        <p:nvSpPr>
          <p:cNvPr id="3" name="Content Placeholder 2">
            <a:extLst>
              <a:ext uri="{FF2B5EF4-FFF2-40B4-BE49-F238E27FC236}">
                <a16:creationId xmlns:a16="http://schemas.microsoft.com/office/drawing/2014/main" id="{8F0F6091-4C40-4C71-B68F-A375B667AE4E}"/>
              </a:ext>
            </a:extLst>
          </p:cNvPr>
          <p:cNvSpPr>
            <a:spLocks noGrp="1"/>
          </p:cNvSpPr>
          <p:nvPr>
            <p:ph idx="1"/>
          </p:nvPr>
        </p:nvSpPr>
        <p:spPr>
          <a:xfrm>
            <a:off x="792480" y="2630237"/>
            <a:ext cx="10607039" cy="3524584"/>
          </a:xfrm>
        </p:spPr>
        <p:txBody>
          <a:bodyPr>
            <a:normAutofit/>
          </a:bodyPr>
          <a:lstStyle/>
          <a:p>
            <a:pPr algn="just">
              <a:lnSpc>
                <a:spcPct val="200000"/>
              </a:lnSpc>
            </a:pPr>
            <a:r>
              <a:rPr lang="en-US" dirty="0">
                <a:solidFill>
                  <a:schemeClr val="accent4">
                    <a:lumMod val="75000"/>
                  </a:schemeClr>
                </a:solidFill>
                <a:latin typeface="Bahnschrift SemiBold" panose="020B0502040204020203" pitchFamily="34" charset="0"/>
              </a:rPr>
              <a:t>Flappy Bird was an arcade style game developed by Dong Nguyen. Although the game was based on 2D Graphics and was very popular on both Android and iOS platforms. The purpose of the game is simple, try flying a bird, called “</a:t>
            </a:r>
            <a:r>
              <a:rPr lang="en-US" dirty="0" err="1">
                <a:solidFill>
                  <a:schemeClr val="accent4">
                    <a:lumMod val="75000"/>
                  </a:schemeClr>
                </a:solidFill>
                <a:latin typeface="Bahnschrift SemiBold" panose="020B0502040204020203" pitchFamily="34" charset="0"/>
              </a:rPr>
              <a:t>Faby</a:t>
            </a:r>
            <a:r>
              <a:rPr lang="en-US" dirty="0">
                <a:solidFill>
                  <a:schemeClr val="accent4">
                    <a:lumMod val="75000"/>
                  </a:schemeClr>
                </a:solidFill>
                <a:latin typeface="Bahnschrift SemiBold" panose="020B0502040204020203" pitchFamily="34" charset="0"/>
              </a:rPr>
              <a:t>”. between the green pipes without hitting them.</a:t>
            </a:r>
          </a:p>
          <a:p>
            <a:pPr algn="just">
              <a:lnSpc>
                <a:spcPct val="200000"/>
              </a:lnSpc>
            </a:pPr>
            <a:r>
              <a:rPr lang="en-US" dirty="0">
                <a:solidFill>
                  <a:schemeClr val="accent4">
                    <a:lumMod val="75000"/>
                  </a:schemeClr>
                </a:solidFill>
                <a:latin typeface="Bahnschrift SemiBold" panose="020B0502040204020203" pitchFamily="34" charset="0"/>
              </a:rPr>
              <a:t>Due to its addictive nature, the game developer has suspended the game on both channels (Google Play Store and App Store)</a:t>
            </a:r>
          </a:p>
        </p:txBody>
      </p:sp>
    </p:spTree>
    <p:extLst>
      <p:ext uri="{BB962C8B-B14F-4D97-AF65-F5344CB8AC3E}">
        <p14:creationId xmlns:p14="http://schemas.microsoft.com/office/powerpoint/2010/main" val="152923203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706964"/>
          </a:xfrm>
        </p:spPr>
        <p:txBody>
          <a:bodyPr>
            <a:normAutofit/>
          </a:bodyPr>
          <a:lstStyle/>
          <a:p>
            <a:r>
              <a:rPr lang="en-IN" b="1" dirty="0">
                <a:solidFill>
                  <a:schemeClr val="accent1">
                    <a:lumMod val="40000"/>
                    <a:lumOff val="60000"/>
                  </a:schemeClr>
                </a:solidFill>
              </a:rPr>
              <a:t>Project Abstract</a:t>
            </a:r>
          </a:p>
        </p:txBody>
      </p:sp>
      <p:sp>
        <p:nvSpPr>
          <p:cNvPr id="3" name="Content Placeholder 2"/>
          <p:cNvSpPr>
            <a:spLocks noGrp="1"/>
          </p:cNvSpPr>
          <p:nvPr>
            <p:ph idx="1"/>
          </p:nvPr>
        </p:nvSpPr>
        <p:spPr>
          <a:xfrm>
            <a:off x="864026" y="2390273"/>
            <a:ext cx="10463948" cy="4315327"/>
          </a:xfrm>
        </p:spPr>
        <p:txBody>
          <a:bodyPr>
            <a:noAutofit/>
          </a:bodyPr>
          <a:lstStyle/>
          <a:p>
            <a:pPr>
              <a:lnSpc>
                <a:spcPct val="150000"/>
              </a:lnSpc>
            </a:pPr>
            <a:r>
              <a:rPr lang="en-US" dirty="0">
                <a:solidFill>
                  <a:schemeClr val="accent4">
                    <a:lumMod val="75000"/>
                  </a:schemeClr>
                </a:solidFill>
                <a:latin typeface="Bahnschrift SemiBold" panose="020B0502040204020203" pitchFamily="34" charset="0"/>
              </a:rPr>
              <a:t>This project is a fully functional gaming application that runs a gaming object called flappy bird which should successfully manage the following objectives:</a:t>
            </a:r>
          </a:p>
          <a:p>
            <a:pPr lvl="2">
              <a:lnSpc>
                <a:spcPct val="150000"/>
              </a:lnSpc>
              <a:buFont typeface="Arial" panose="020B0604020202020204" pitchFamily="34" charset="0"/>
              <a:buChar char="•"/>
            </a:pPr>
            <a:r>
              <a:rPr lang="en-US" sz="1800" dirty="0">
                <a:solidFill>
                  <a:schemeClr val="accent4">
                    <a:lumMod val="75000"/>
                  </a:schemeClr>
                </a:solidFill>
                <a:latin typeface="Bahnschrift SemiBold" panose="020B0502040204020203" pitchFamily="34" charset="0"/>
              </a:rPr>
              <a:t>Moving Pipes</a:t>
            </a:r>
          </a:p>
          <a:p>
            <a:pPr lvl="2">
              <a:lnSpc>
                <a:spcPct val="150000"/>
              </a:lnSpc>
              <a:buFont typeface="Arial" panose="020B0604020202020204" pitchFamily="34" charset="0"/>
              <a:buChar char="•"/>
            </a:pPr>
            <a:r>
              <a:rPr lang="en-US" sz="1800" dirty="0">
                <a:solidFill>
                  <a:schemeClr val="accent4">
                    <a:lumMod val="75000"/>
                  </a:schemeClr>
                </a:solidFill>
                <a:latin typeface="Bahnschrift SemiBold" panose="020B0502040204020203" pitchFamily="34" charset="0"/>
              </a:rPr>
              <a:t>Score Counting</a:t>
            </a:r>
          </a:p>
          <a:p>
            <a:pPr lvl="2">
              <a:lnSpc>
                <a:spcPct val="150000"/>
              </a:lnSpc>
              <a:buFont typeface="Arial" panose="020B0604020202020204" pitchFamily="34" charset="0"/>
              <a:buChar char="•"/>
            </a:pPr>
            <a:r>
              <a:rPr lang="en-US" sz="1800" dirty="0">
                <a:solidFill>
                  <a:schemeClr val="accent4">
                    <a:lumMod val="75000"/>
                  </a:schemeClr>
                </a:solidFill>
                <a:latin typeface="Bahnschrift SemiBold" panose="020B0502040204020203" pitchFamily="34" charset="0"/>
              </a:rPr>
              <a:t>Collision detection</a:t>
            </a:r>
          </a:p>
          <a:p>
            <a:pPr>
              <a:lnSpc>
                <a:spcPct val="150000"/>
              </a:lnSpc>
            </a:pPr>
            <a:r>
              <a:rPr lang="en-US" dirty="0">
                <a:solidFill>
                  <a:schemeClr val="accent4">
                    <a:lumMod val="75000"/>
                  </a:schemeClr>
                </a:solidFill>
                <a:latin typeface="Bahnschrift SemiBold" panose="020B0502040204020203" pitchFamily="34" charset="0"/>
              </a:rPr>
              <a:t>This project is a side scroll game based on 2D Graphics.</a:t>
            </a:r>
          </a:p>
          <a:p>
            <a:pPr>
              <a:lnSpc>
                <a:spcPct val="150000"/>
              </a:lnSpc>
            </a:pPr>
            <a:r>
              <a:rPr lang="en-US" dirty="0">
                <a:solidFill>
                  <a:schemeClr val="accent4">
                    <a:lumMod val="75000"/>
                  </a:schemeClr>
                </a:solidFill>
                <a:latin typeface="Bahnschrift SemiBold" panose="020B0502040204020203" pitchFamily="34" charset="0"/>
              </a:rPr>
              <a:t>The goal of this project is to control the bird, avoid and pass as many obstacles as possible. This will run indefinitely until the bird hits an obstacle or the ground.</a:t>
            </a:r>
          </a:p>
          <a:p>
            <a:pPr marL="0" indent="0">
              <a:lnSpc>
                <a:spcPct val="150000"/>
              </a:lnSpc>
              <a:buNone/>
            </a:pPr>
            <a:endParaRPr lang="en-IN" dirty="0">
              <a:solidFill>
                <a:schemeClr val="accent4">
                  <a:lumMod val="75000"/>
                </a:schemeClr>
              </a:solidFill>
              <a:latin typeface="Bahnschrift SemiBold" panose="020B0502040204020203" pitchFamily="34" charset="0"/>
            </a:endParaRPr>
          </a:p>
        </p:txBody>
      </p:sp>
    </p:spTree>
    <p:extLst>
      <p:ext uri="{BB962C8B-B14F-4D97-AF65-F5344CB8AC3E}">
        <p14:creationId xmlns:p14="http://schemas.microsoft.com/office/powerpoint/2010/main" val="295214504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2BC79-B26A-42BA-863C-FD79B2063C7E}"/>
              </a:ext>
            </a:extLst>
          </p:cNvPr>
          <p:cNvSpPr>
            <a:spLocks noGrp="1"/>
          </p:cNvSpPr>
          <p:nvPr>
            <p:ph type="title"/>
          </p:nvPr>
        </p:nvSpPr>
        <p:spPr/>
        <p:txBody>
          <a:bodyPr/>
          <a:lstStyle/>
          <a:p>
            <a:r>
              <a:rPr lang="en-IN" b="1" dirty="0">
                <a:solidFill>
                  <a:schemeClr val="accent2">
                    <a:lumMod val="60000"/>
                    <a:lumOff val="40000"/>
                  </a:schemeClr>
                </a:solidFill>
              </a:rPr>
              <a:t>Existing System</a:t>
            </a:r>
            <a:endParaRPr lang="en-IN" dirty="0"/>
          </a:p>
        </p:txBody>
      </p:sp>
      <p:sp>
        <p:nvSpPr>
          <p:cNvPr id="3" name="Content Placeholder 2">
            <a:extLst>
              <a:ext uri="{FF2B5EF4-FFF2-40B4-BE49-F238E27FC236}">
                <a16:creationId xmlns:a16="http://schemas.microsoft.com/office/drawing/2014/main" id="{9DD7E608-77C1-4C24-82EF-628A11711E55}"/>
              </a:ext>
            </a:extLst>
          </p:cNvPr>
          <p:cNvSpPr>
            <a:spLocks noGrp="1"/>
          </p:cNvSpPr>
          <p:nvPr>
            <p:ph idx="1"/>
          </p:nvPr>
        </p:nvSpPr>
        <p:spPr>
          <a:xfrm>
            <a:off x="1154954" y="2603499"/>
            <a:ext cx="9689509" cy="3636879"/>
          </a:xfrm>
        </p:spPr>
        <p:txBody>
          <a:bodyPr>
            <a:normAutofit/>
          </a:bodyPr>
          <a:lstStyle/>
          <a:p>
            <a:pPr algn="just">
              <a:lnSpc>
                <a:spcPct val="150000"/>
              </a:lnSpc>
            </a:pPr>
            <a:r>
              <a:rPr lang="en-US" dirty="0">
                <a:solidFill>
                  <a:schemeClr val="accent4">
                    <a:lumMod val="75000"/>
                  </a:schemeClr>
                </a:solidFill>
                <a:latin typeface="Bahnschrift SemiBold" panose="020B0502040204020203" pitchFamily="34" charset="0"/>
              </a:rPr>
              <a:t>In the existing system, the player controls the </a:t>
            </a:r>
            <a:r>
              <a:rPr lang="en-US" dirty="0" err="1">
                <a:solidFill>
                  <a:schemeClr val="accent4">
                    <a:lumMod val="75000"/>
                  </a:schemeClr>
                </a:solidFill>
                <a:latin typeface="Bahnschrift SemiBold" panose="020B0502040204020203" pitchFamily="34" charset="0"/>
              </a:rPr>
              <a:t>Faby</a:t>
            </a:r>
            <a:r>
              <a:rPr lang="en-US" dirty="0">
                <a:solidFill>
                  <a:schemeClr val="accent4">
                    <a:lumMod val="75000"/>
                  </a:schemeClr>
                </a:solidFill>
                <a:latin typeface="Bahnschrift SemiBold" panose="020B0502040204020203" pitchFamily="34" charset="0"/>
              </a:rPr>
              <a:t> bird, moving continuously to the right. The player is tasked with navigating </a:t>
            </a:r>
            <a:r>
              <a:rPr lang="en-US" dirty="0" err="1">
                <a:solidFill>
                  <a:schemeClr val="accent4">
                    <a:lumMod val="75000"/>
                  </a:schemeClr>
                </a:solidFill>
                <a:latin typeface="Bahnschrift SemiBold" panose="020B0502040204020203" pitchFamily="34" charset="0"/>
              </a:rPr>
              <a:t>Faby</a:t>
            </a:r>
            <a:r>
              <a:rPr lang="en-US" dirty="0">
                <a:solidFill>
                  <a:schemeClr val="accent4">
                    <a:lumMod val="75000"/>
                  </a:schemeClr>
                </a:solidFill>
                <a:latin typeface="Bahnschrift SemiBold" panose="020B0502040204020203" pitchFamily="34" charset="0"/>
              </a:rPr>
              <a:t> with a pair of pipelines with equal spaces placed on a random high point.</a:t>
            </a:r>
          </a:p>
          <a:p>
            <a:pPr algn="just">
              <a:lnSpc>
                <a:spcPct val="150000"/>
              </a:lnSpc>
            </a:pPr>
            <a:r>
              <a:rPr lang="en-US" dirty="0" err="1">
                <a:solidFill>
                  <a:schemeClr val="accent4">
                    <a:lumMod val="75000"/>
                  </a:schemeClr>
                </a:solidFill>
                <a:latin typeface="Bahnschrift SemiBold" panose="020B0502040204020203" pitchFamily="34" charset="0"/>
              </a:rPr>
              <a:t>Faby</a:t>
            </a:r>
            <a:r>
              <a:rPr lang="en-US" dirty="0">
                <a:solidFill>
                  <a:schemeClr val="accent4">
                    <a:lumMod val="75000"/>
                  </a:schemeClr>
                </a:solidFill>
                <a:latin typeface="Bahnschrift SemiBold" panose="020B0502040204020203" pitchFamily="34" charset="0"/>
              </a:rPr>
              <a:t> goes down automatically and only up when the player touches the touch screen. </a:t>
            </a:r>
          </a:p>
          <a:p>
            <a:pPr algn="just">
              <a:lnSpc>
                <a:spcPct val="150000"/>
              </a:lnSpc>
            </a:pPr>
            <a:r>
              <a:rPr lang="en-US" dirty="0">
                <a:solidFill>
                  <a:schemeClr val="accent4">
                    <a:lumMod val="75000"/>
                  </a:schemeClr>
                </a:solidFill>
                <a:latin typeface="Bahnschrift SemiBold" panose="020B0502040204020203" pitchFamily="34" charset="0"/>
              </a:rPr>
              <a:t>Each successful pass with a pair of pipes rewards the player with one point. </a:t>
            </a:r>
          </a:p>
          <a:p>
            <a:pPr algn="just">
              <a:lnSpc>
                <a:spcPct val="150000"/>
              </a:lnSpc>
            </a:pPr>
            <a:r>
              <a:rPr lang="en-US" dirty="0">
                <a:solidFill>
                  <a:schemeClr val="accent4">
                    <a:lumMod val="75000"/>
                  </a:schemeClr>
                </a:solidFill>
                <a:latin typeface="Bahnschrift SemiBold" panose="020B0502040204020203" pitchFamily="34" charset="0"/>
              </a:rPr>
              <a:t>A collision with a pipe or a floor ends the game.</a:t>
            </a:r>
            <a:endParaRPr lang="en-IN" dirty="0">
              <a:solidFill>
                <a:schemeClr val="accent4">
                  <a:lumMod val="75000"/>
                </a:schemeClr>
              </a:solidFill>
              <a:latin typeface="Bahnschrift SemiBold" panose="020B0502040204020203" pitchFamily="34" charset="0"/>
            </a:endParaRPr>
          </a:p>
          <a:p>
            <a:pPr marL="0" indent="0" algn="just">
              <a:buNone/>
            </a:pPr>
            <a:endParaRPr lang="en-IN" dirty="0"/>
          </a:p>
        </p:txBody>
      </p:sp>
    </p:spTree>
    <p:extLst>
      <p:ext uri="{BB962C8B-B14F-4D97-AF65-F5344CB8AC3E}">
        <p14:creationId xmlns:p14="http://schemas.microsoft.com/office/powerpoint/2010/main" val="426523384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A5FB0-BD9D-4C04-BED5-9725A7333CB7}"/>
              </a:ext>
            </a:extLst>
          </p:cNvPr>
          <p:cNvSpPr>
            <a:spLocks noGrp="1"/>
          </p:cNvSpPr>
          <p:nvPr>
            <p:ph type="title"/>
          </p:nvPr>
        </p:nvSpPr>
        <p:spPr/>
        <p:txBody>
          <a:bodyPr/>
          <a:lstStyle/>
          <a:p>
            <a:r>
              <a:rPr lang="en-IN" b="1" dirty="0">
                <a:solidFill>
                  <a:schemeClr val="accent2">
                    <a:lumMod val="60000"/>
                    <a:lumOff val="40000"/>
                  </a:schemeClr>
                </a:solidFill>
              </a:rPr>
              <a:t>Disadvantages of Existing System</a:t>
            </a:r>
            <a:endParaRPr lang="en-IN" dirty="0"/>
          </a:p>
        </p:txBody>
      </p:sp>
      <p:sp>
        <p:nvSpPr>
          <p:cNvPr id="3" name="Content Placeholder 2">
            <a:extLst>
              <a:ext uri="{FF2B5EF4-FFF2-40B4-BE49-F238E27FC236}">
                <a16:creationId xmlns:a16="http://schemas.microsoft.com/office/drawing/2014/main" id="{5EE80818-C783-4D46-BEDB-8FD59C6BE45B}"/>
              </a:ext>
            </a:extLst>
          </p:cNvPr>
          <p:cNvSpPr>
            <a:spLocks noGrp="1"/>
          </p:cNvSpPr>
          <p:nvPr>
            <p:ph idx="1"/>
          </p:nvPr>
        </p:nvSpPr>
        <p:spPr/>
        <p:txBody>
          <a:bodyPr/>
          <a:lstStyle/>
          <a:p>
            <a:pPr>
              <a:lnSpc>
                <a:spcPct val="200000"/>
              </a:lnSpc>
            </a:pPr>
            <a:r>
              <a:rPr lang="en-US" dirty="0">
                <a:solidFill>
                  <a:schemeClr val="accent4">
                    <a:lumMod val="75000"/>
                  </a:schemeClr>
                </a:solidFill>
                <a:latin typeface="Bahnschrift SemiBold" panose="020B0502040204020203" pitchFamily="34" charset="0"/>
              </a:rPr>
              <a:t>It quickly becomes addictive.</a:t>
            </a:r>
          </a:p>
          <a:p>
            <a:pPr>
              <a:lnSpc>
                <a:spcPct val="200000"/>
              </a:lnSpc>
            </a:pPr>
            <a:r>
              <a:rPr lang="en-US" dirty="0">
                <a:solidFill>
                  <a:schemeClr val="accent4">
                    <a:lumMod val="75000"/>
                  </a:schemeClr>
                </a:solidFill>
                <a:latin typeface="Bahnschrift SemiBold" panose="020B0502040204020203" pitchFamily="34" charset="0"/>
              </a:rPr>
              <a:t>Frustrating when you start trying to compete.</a:t>
            </a:r>
            <a:endParaRPr lang="en-IN" dirty="0">
              <a:solidFill>
                <a:schemeClr val="accent4">
                  <a:lumMod val="75000"/>
                </a:schemeClr>
              </a:solidFill>
              <a:latin typeface="Bahnschrift SemiBold" panose="020B0502040204020203" pitchFamily="34" charset="0"/>
            </a:endParaRPr>
          </a:p>
          <a:p>
            <a:pPr>
              <a:lnSpc>
                <a:spcPct val="200000"/>
              </a:lnSpc>
            </a:pPr>
            <a:r>
              <a:rPr lang="en-US" dirty="0">
                <a:solidFill>
                  <a:schemeClr val="accent4">
                    <a:lumMod val="75000"/>
                  </a:schemeClr>
                </a:solidFill>
                <a:latin typeface="Bahnschrift SemiBold" panose="020B0502040204020203" pitchFamily="34" charset="0"/>
              </a:rPr>
              <a:t>Frustration can also cause violence or aggressive behavior.</a:t>
            </a:r>
          </a:p>
        </p:txBody>
      </p:sp>
    </p:spTree>
    <p:extLst>
      <p:ext uri="{BB962C8B-B14F-4D97-AF65-F5344CB8AC3E}">
        <p14:creationId xmlns:p14="http://schemas.microsoft.com/office/powerpoint/2010/main" val="179967756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E9F39-A537-4D3B-83CC-D49F6AEE255F}"/>
              </a:ext>
            </a:extLst>
          </p:cNvPr>
          <p:cNvSpPr>
            <a:spLocks noGrp="1"/>
          </p:cNvSpPr>
          <p:nvPr>
            <p:ph type="title"/>
          </p:nvPr>
        </p:nvSpPr>
        <p:spPr/>
        <p:txBody>
          <a:bodyPr/>
          <a:lstStyle/>
          <a:p>
            <a:r>
              <a:rPr lang="en-IN" b="1" dirty="0">
                <a:solidFill>
                  <a:schemeClr val="accent2">
                    <a:lumMod val="60000"/>
                    <a:lumOff val="40000"/>
                  </a:schemeClr>
                </a:solidFill>
              </a:rPr>
              <a:t>Proposed System</a:t>
            </a:r>
            <a:endParaRPr lang="en-IN" dirty="0"/>
          </a:p>
        </p:txBody>
      </p:sp>
      <p:sp>
        <p:nvSpPr>
          <p:cNvPr id="3" name="Content Placeholder 2">
            <a:extLst>
              <a:ext uri="{FF2B5EF4-FFF2-40B4-BE49-F238E27FC236}">
                <a16:creationId xmlns:a16="http://schemas.microsoft.com/office/drawing/2014/main" id="{B2FD25B0-09CF-4472-BE4F-342F18D5BFEE}"/>
              </a:ext>
            </a:extLst>
          </p:cNvPr>
          <p:cNvSpPr>
            <a:spLocks noGrp="1"/>
          </p:cNvSpPr>
          <p:nvPr>
            <p:ph idx="1"/>
          </p:nvPr>
        </p:nvSpPr>
        <p:spPr>
          <a:xfrm>
            <a:off x="1154954" y="2892258"/>
            <a:ext cx="9946183" cy="3416300"/>
          </a:xfrm>
        </p:spPr>
        <p:txBody>
          <a:bodyPr/>
          <a:lstStyle/>
          <a:p>
            <a:pPr marL="0" indent="0" algn="just">
              <a:lnSpc>
                <a:spcPct val="150000"/>
              </a:lnSpc>
              <a:buNone/>
            </a:pPr>
            <a:r>
              <a:rPr lang="en-US" dirty="0">
                <a:solidFill>
                  <a:schemeClr val="accent4">
                    <a:lumMod val="75000"/>
                  </a:schemeClr>
                </a:solidFill>
                <a:latin typeface="Bahnschrift SemiBold" panose="020B0502040204020203" pitchFamily="34" charset="0"/>
              </a:rPr>
              <a:t>In the proposed game design, as soon as the game begins, obstacles will keep appearing from the right side of the screen and move leftwards which will make bird seem to be flying in the forward direction.</a:t>
            </a:r>
          </a:p>
          <a:p>
            <a:pPr marL="0" indent="0" algn="just">
              <a:lnSpc>
                <a:spcPct val="150000"/>
              </a:lnSpc>
              <a:buNone/>
            </a:pPr>
            <a:r>
              <a:rPr lang="en-US" dirty="0">
                <a:solidFill>
                  <a:schemeClr val="accent4">
                    <a:lumMod val="75000"/>
                  </a:schemeClr>
                </a:solidFill>
                <a:latin typeface="Bahnschrift SemiBold" panose="020B0502040204020203" pitchFamily="34" charset="0"/>
              </a:rPr>
              <a:t>The goal of this game would be to control the bird, dodging and passing it through as many obstacles as possible.</a:t>
            </a:r>
          </a:p>
          <a:p>
            <a:pPr marL="0" indent="0" algn="just">
              <a:lnSpc>
                <a:spcPct val="150000"/>
              </a:lnSpc>
              <a:buNone/>
            </a:pPr>
            <a:r>
              <a:rPr lang="en-US" dirty="0">
                <a:solidFill>
                  <a:schemeClr val="accent4">
                    <a:lumMod val="75000"/>
                  </a:schemeClr>
                </a:solidFill>
                <a:latin typeface="Bahnschrift SemiBold" panose="020B0502040204020203" pitchFamily="34" charset="0"/>
              </a:rPr>
              <a:t>Try to add time limitations in the game </a:t>
            </a:r>
            <a:r>
              <a:rPr lang="en-US" sz="1800" dirty="0">
                <a:solidFill>
                  <a:schemeClr val="accent4">
                    <a:lumMod val="75000"/>
                  </a:schemeClr>
                </a:solidFill>
                <a:effectLst/>
                <a:latin typeface="Bahnschrift SemiBold" panose="020B0502040204020203" pitchFamily="34" charset="0"/>
                <a:ea typeface="Times New Roman" panose="02020603050405020304" pitchFamily="18" charset="0"/>
              </a:rPr>
              <a:t>for every day so that the users should not get too addicted to this game.</a:t>
            </a:r>
            <a:endParaRPr lang="en-IN" dirty="0"/>
          </a:p>
        </p:txBody>
      </p:sp>
    </p:spTree>
    <p:extLst>
      <p:ext uri="{BB962C8B-B14F-4D97-AF65-F5344CB8AC3E}">
        <p14:creationId xmlns:p14="http://schemas.microsoft.com/office/powerpoint/2010/main" val="159046301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192" y="892642"/>
            <a:ext cx="8839151" cy="706964"/>
          </a:xfrm>
        </p:spPr>
        <p:txBody>
          <a:bodyPr/>
          <a:lstStyle/>
          <a:p>
            <a:r>
              <a:rPr lang="en-IN" b="1" dirty="0">
                <a:solidFill>
                  <a:schemeClr val="accent2">
                    <a:lumMod val="60000"/>
                    <a:lumOff val="40000"/>
                  </a:schemeClr>
                </a:solidFill>
              </a:rPr>
              <a:t>Technical Requirements</a:t>
            </a:r>
          </a:p>
        </p:txBody>
      </p:sp>
      <p:sp>
        <p:nvSpPr>
          <p:cNvPr id="3" name="Text Placeholder 2"/>
          <p:cNvSpPr>
            <a:spLocks noGrp="1"/>
          </p:cNvSpPr>
          <p:nvPr>
            <p:ph type="body" idx="1"/>
          </p:nvPr>
        </p:nvSpPr>
        <p:spPr>
          <a:xfrm>
            <a:off x="1141410" y="2129052"/>
            <a:ext cx="3196899" cy="1231212"/>
          </a:xfrm>
        </p:spPr>
        <p:txBody>
          <a:bodyPr/>
          <a:lstStyle/>
          <a:p>
            <a:r>
              <a:rPr lang="en-IN" sz="2800" b="1" dirty="0">
                <a:solidFill>
                  <a:srgbClr val="0070C0"/>
                </a:solidFill>
                <a:latin typeface="Bahnschrift" panose="020B0502040204020203" pitchFamily="34" charset="0"/>
              </a:rPr>
              <a:t>Software used for development</a:t>
            </a:r>
          </a:p>
        </p:txBody>
      </p:sp>
      <p:sp>
        <p:nvSpPr>
          <p:cNvPr id="4" name="Text Placeholder 3"/>
          <p:cNvSpPr>
            <a:spLocks noGrp="1"/>
          </p:cNvSpPr>
          <p:nvPr>
            <p:ph type="body" sz="half" idx="15"/>
          </p:nvPr>
        </p:nvSpPr>
        <p:spPr>
          <a:xfrm>
            <a:off x="1127918" y="3712190"/>
            <a:ext cx="3208735" cy="2920621"/>
          </a:xfrm>
        </p:spPr>
        <p:txBody>
          <a:bodyPr>
            <a:normAutofit/>
          </a:bodyPr>
          <a:lstStyle/>
          <a:p>
            <a:pPr marL="285750" indent="-285750">
              <a:buClr>
                <a:srgbClr val="0070C0"/>
              </a:buClr>
              <a:buFont typeface="Wingdings" panose="05000000000000000000" pitchFamily="2" charset="2"/>
              <a:buChar char="q"/>
            </a:pPr>
            <a:r>
              <a:rPr lang="en-IN" sz="2000" b="1" dirty="0" err="1">
                <a:solidFill>
                  <a:schemeClr val="accent4">
                    <a:lumMod val="75000"/>
                  </a:schemeClr>
                </a:solidFill>
                <a:latin typeface="Bahnschrift SemiBold" panose="020B0502040204020203" pitchFamily="34" charset="0"/>
              </a:rPr>
              <a:t>libGDX</a:t>
            </a:r>
            <a:endParaRPr lang="en-IN" sz="2000" b="1" dirty="0">
              <a:solidFill>
                <a:schemeClr val="accent4">
                  <a:lumMod val="75000"/>
                </a:schemeClr>
              </a:solidFill>
              <a:latin typeface="Bahnschrift SemiBold" panose="020B0502040204020203" pitchFamily="34" charset="0"/>
            </a:endParaRPr>
          </a:p>
          <a:p>
            <a:pPr marL="285750" indent="-285750">
              <a:buClr>
                <a:srgbClr val="0070C0"/>
              </a:buClr>
              <a:buFont typeface="Wingdings" panose="05000000000000000000" pitchFamily="2" charset="2"/>
              <a:buChar char="q"/>
            </a:pPr>
            <a:r>
              <a:rPr lang="en-IN" sz="2000" b="1" dirty="0">
                <a:solidFill>
                  <a:schemeClr val="accent4">
                    <a:lumMod val="75000"/>
                  </a:schemeClr>
                </a:solidFill>
                <a:latin typeface="Bahnschrift SemiBold" panose="020B0502040204020203" pitchFamily="34" charset="0"/>
              </a:rPr>
              <a:t>Android Studio</a:t>
            </a:r>
          </a:p>
        </p:txBody>
      </p:sp>
      <p:sp>
        <p:nvSpPr>
          <p:cNvPr id="5" name="Text Placeholder 4"/>
          <p:cNvSpPr>
            <a:spLocks noGrp="1"/>
          </p:cNvSpPr>
          <p:nvPr>
            <p:ph type="body" sz="quarter" idx="3"/>
          </p:nvPr>
        </p:nvSpPr>
        <p:spPr>
          <a:xfrm>
            <a:off x="4514766" y="2129052"/>
            <a:ext cx="3184385" cy="1234383"/>
          </a:xfrm>
        </p:spPr>
        <p:txBody>
          <a:bodyPr/>
          <a:lstStyle/>
          <a:p>
            <a:r>
              <a:rPr lang="en-IN" sz="2800" b="1" dirty="0">
                <a:solidFill>
                  <a:srgbClr val="0070C0"/>
                </a:solidFill>
                <a:latin typeface="Bahnschrift" panose="020B0502040204020203" pitchFamily="34" charset="0"/>
              </a:rPr>
              <a:t>Hardware requirements</a:t>
            </a:r>
          </a:p>
        </p:txBody>
      </p:sp>
      <p:sp>
        <p:nvSpPr>
          <p:cNvPr id="6" name="Text Placeholder 5"/>
          <p:cNvSpPr>
            <a:spLocks noGrp="1"/>
          </p:cNvSpPr>
          <p:nvPr>
            <p:ph type="body" sz="half" idx="16"/>
          </p:nvPr>
        </p:nvSpPr>
        <p:spPr>
          <a:xfrm>
            <a:off x="4505075" y="3712190"/>
            <a:ext cx="3195830" cy="2079009"/>
          </a:xfrm>
        </p:spPr>
        <p:txBody>
          <a:bodyPr>
            <a:normAutofit/>
          </a:bodyPr>
          <a:lstStyle/>
          <a:p>
            <a:r>
              <a:rPr lang="en-IN" sz="2000" b="1" dirty="0">
                <a:solidFill>
                  <a:schemeClr val="accent4">
                    <a:lumMod val="75000"/>
                  </a:schemeClr>
                </a:solidFill>
                <a:latin typeface="Bahnschrift SemiBold" panose="020B0502040204020203" pitchFamily="34" charset="0"/>
              </a:rPr>
              <a:t>Minimum Requirements:- </a:t>
            </a:r>
          </a:p>
          <a:p>
            <a:pPr marL="285750" indent="-285750">
              <a:buFont typeface="Wingdings" panose="05000000000000000000" pitchFamily="2" charset="2"/>
              <a:buChar char="q"/>
            </a:pPr>
            <a:r>
              <a:rPr lang="en-IN" sz="2000" b="1">
                <a:solidFill>
                  <a:schemeClr val="accent4">
                    <a:lumMod val="75000"/>
                  </a:schemeClr>
                </a:solidFill>
                <a:latin typeface="Bahnschrift SemiBold" panose="020B0502040204020203" pitchFamily="34" charset="0"/>
              </a:rPr>
              <a:t>Pentium </a:t>
            </a:r>
            <a:r>
              <a:rPr lang="en-IN" sz="2000" b="1" dirty="0">
                <a:solidFill>
                  <a:schemeClr val="accent4">
                    <a:lumMod val="75000"/>
                  </a:schemeClr>
                </a:solidFill>
                <a:latin typeface="Bahnschrift SemiBold" panose="020B0502040204020203" pitchFamily="34" charset="0"/>
              </a:rPr>
              <a:t>processor</a:t>
            </a:r>
          </a:p>
          <a:p>
            <a:pPr marL="285750" indent="-285750">
              <a:buFont typeface="Wingdings" panose="05000000000000000000" pitchFamily="2" charset="2"/>
              <a:buChar char="q"/>
            </a:pPr>
            <a:r>
              <a:rPr lang="en-IN" sz="2000" b="1" dirty="0">
                <a:solidFill>
                  <a:schemeClr val="accent4">
                    <a:lumMod val="75000"/>
                  </a:schemeClr>
                </a:solidFill>
                <a:latin typeface="Bahnschrift SemiBold" panose="020B0502040204020203" pitchFamily="34" charset="0"/>
              </a:rPr>
              <a:t>4GB RAM</a:t>
            </a:r>
          </a:p>
          <a:p>
            <a:pPr marL="285750" indent="-285750">
              <a:buFont typeface="Wingdings" panose="05000000000000000000" pitchFamily="2" charset="2"/>
              <a:buChar char="q"/>
            </a:pPr>
            <a:r>
              <a:rPr lang="en-IN" sz="2000" b="1" dirty="0">
                <a:solidFill>
                  <a:schemeClr val="accent4">
                    <a:lumMod val="75000"/>
                  </a:schemeClr>
                </a:solidFill>
                <a:latin typeface="Bahnschrift SemiBold" panose="020B0502040204020203" pitchFamily="34" charset="0"/>
              </a:rPr>
              <a:t>Processor speed of 300 MHZ and above</a:t>
            </a:r>
          </a:p>
        </p:txBody>
      </p:sp>
      <p:sp>
        <p:nvSpPr>
          <p:cNvPr id="7" name="Text Placeholder 6"/>
          <p:cNvSpPr>
            <a:spLocks noGrp="1"/>
          </p:cNvSpPr>
          <p:nvPr>
            <p:ph type="body" sz="quarter" idx="13"/>
          </p:nvPr>
        </p:nvSpPr>
        <p:spPr>
          <a:xfrm>
            <a:off x="7852442" y="2514600"/>
            <a:ext cx="3194968" cy="845663"/>
          </a:xfrm>
        </p:spPr>
        <p:txBody>
          <a:bodyPr/>
          <a:lstStyle/>
          <a:p>
            <a:r>
              <a:rPr lang="en-IN" sz="2800" b="1" dirty="0">
                <a:solidFill>
                  <a:srgbClr val="0070C0"/>
                </a:solidFill>
                <a:latin typeface="Bahnschrift" panose="020B0502040204020203" pitchFamily="34" charset="0"/>
              </a:rPr>
              <a:t>System requirements</a:t>
            </a:r>
          </a:p>
        </p:txBody>
      </p:sp>
      <p:sp>
        <p:nvSpPr>
          <p:cNvPr id="8" name="Text Placeholder 7"/>
          <p:cNvSpPr>
            <a:spLocks noGrp="1"/>
          </p:cNvSpPr>
          <p:nvPr>
            <p:ph type="body" sz="half" idx="17"/>
          </p:nvPr>
        </p:nvSpPr>
        <p:spPr>
          <a:xfrm>
            <a:off x="7852442" y="3712191"/>
            <a:ext cx="3194968" cy="2079008"/>
          </a:xfrm>
        </p:spPr>
        <p:txBody>
          <a:bodyPr>
            <a:normAutofit/>
          </a:bodyPr>
          <a:lstStyle/>
          <a:p>
            <a:pPr marL="285750" indent="-285750">
              <a:buFont typeface="Wingdings" panose="05000000000000000000" pitchFamily="2" charset="2"/>
              <a:buChar char="q"/>
            </a:pPr>
            <a:r>
              <a:rPr lang="en-IN" sz="2000" b="1" dirty="0">
                <a:solidFill>
                  <a:schemeClr val="accent4">
                    <a:lumMod val="75000"/>
                  </a:schemeClr>
                </a:solidFill>
                <a:latin typeface="Bahnschrift SemiBold" panose="020B0502040204020203" pitchFamily="34" charset="0"/>
              </a:rPr>
              <a:t>An android device</a:t>
            </a:r>
          </a:p>
        </p:txBody>
      </p:sp>
    </p:spTree>
    <p:extLst>
      <p:ext uri="{BB962C8B-B14F-4D97-AF65-F5344CB8AC3E}">
        <p14:creationId xmlns:p14="http://schemas.microsoft.com/office/powerpoint/2010/main" val="180221438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464" y="973668"/>
            <a:ext cx="8780903" cy="706964"/>
          </a:xfrm>
        </p:spPr>
        <p:txBody>
          <a:bodyPr/>
          <a:lstStyle/>
          <a:p>
            <a:r>
              <a:rPr lang="en-IN" b="1" dirty="0">
                <a:solidFill>
                  <a:schemeClr val="accent2">
                    <a:lumMod val="60000"/>
                    <a:lumOff val="40000"/>
                  </a:schemeClr>
                </a:solidFill>
                <a:latin typeface="Bahnschrift" panose="020B0502040204020203" pitchFamily="34" charset="0"/>
              </a:rPr>
              <a:t>Use Case Diagram</a:t>
            </a:r>
          </a:p>
        </p:txBody>
      </p:sp>
      <p:pic>
        <p:nvPicPr>
          <p:cNvPr id="6" name="Content Placeholder 5">
            <a:extLst>
              <a:ext uri="{FF2B5EF4-FFF2-40B4-BE49-F238E27FC236}">
                <a16:creationId xmlns:a16="http://schemas.microsoft.com/office/drawing/2014/main" id="{46304305-FBE1-4652-B1F3-0923E4C7F83A}"/>
              </a:ext>
            </a:extLst>
          </p:cNvPr>
          <p:cNvPicPr>
            <a:picLocks noGrp="1" noChangeAspect="1"/>
          </p:cNvPicPr>
          <p:nvPr>
            <p:ph idx="1"/>
          </p:nvPr>
        </p:nvPicPr>
        <p:blipFill>
          <a:blip r:embed="rId2"/>
          <a:stretch>
            <a:fillRect/>
          </a:stretch>
        </p:blipFill>
        <p:spPr>
          <a:xfrm>
            <a:off x="3434230" y="2420570"/>
            <a:ext cx="5323539" cy="4437430"/>
          </a:xfrm>
        </p:spPr>
      </p:pic>
    </p:spTree>
    <p:extLst>
      <p:ext uri="{BB962C8B-B14F-4D97-AF65-F5344CB8AC3E}">
        <p14:creationId xmlns:p14="http://schemas.microsoft.com/office/powerpoint/2010/main" val="375170267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ADC06-9D2E-4E01-B0B3-D2AA71A38407}"/>
              </a:ext>
            </a:extLst>
          </p:cNvPr>
          <p:cNvSpPr>
            <a:spLocks noGrp="1"/>
          </p:cNvSpPr>
          <p:nvPr>
            <p:ph type="title"/>
          </p:nvPr>
        </p:nvSpPr>
        <p:spPr/>
        <p:txBody>
          <a:bodyPr/>
          <a:lstStyle/>
          <a:p>
            <a:r>
              <a:rPr lang="en-IN" b="1" dirty="0">
                <a:solidFill>
                  <a:schemeClr val="accent2">
                    <a:lumMod val="60000"/>
                    <a:lumOff val="40000"/>
                  </a:schemeClr>
                </a:solidFill>
                <a:latin typeface="Bahnschrift" panose="020B0502040204020203" pitchFamily="34" charset="0"/>
              </a:rPr>
              <a:t>Flowchart</a:t>
            </a:r>
            <a:endParaRPr lang="en-IN" dirty="0"/>
          </a:p>
        </p:txBody>
      </p:sp>
      <p:pic>
        <p:nvPicPr>
          <p:cNvPr id="5" name="Content Placeholder 4">
            <a:extLst>
              <a:ext uri="{FF2B5EF4-FFF2-40B4-BE49-F238E27FC236}">
                <a16:creationId xmlns:a16="http://schemas.microsoft.com/office/drawing/2014/main" id="{E25310FF-3EC6-4696-B373-5DE884D218F8}"/>
              </a:ext>
            </a:extLst>
          </p:cNvPr>
          <p:cNvPicPr>
            <a:picLocks noGrp="1" noChangeAspect="1"/>
          </p:cNvPicPr>
          <p:nvPr>
            <p:ph idx="1"/>
          </p:nvPr>
        </p:nvPicPr>
        <p:blipFill>
          <a:blip r:embed="rId2"/>
          <a:stretch>
            <a:fillRect/>
          </a:stretch>
        </p:blipFill>
        <p:spPr>
          <a:xfrm>
            <a:off x="4780229" y="2367280"/>
            <a:ext cx="2387970" cy="4389120"/>
          </a:xfrm>
        </p:spPr>
      </p:pic>
    </p:spTree>
    <p:extLst>
      <p:ext uri="{BB962C8B-B14F-4D97-AF65-F5344CB8AC3E}">
        <p14:creationId xmlns:p14="http://schemas.microsoft.com/office/powerpoint/2010/main" val="32349619"/>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3566</TotalTime>
  <Words>778</Words>
  <Application>Microsoft Office PowerPoint</Application>
  <PresentationFormat>Widescreen</PresentationFormat>
  <Paragraphs>135</Paragraphs>
  <Slides>17</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Arial</vt:lpstr>
      <vt:lpstr>Arial Black</vt:lpstr>
      <vt:lpstr>Arial Rounded MT Bold</vt:lpstr>
      <vt:lpstr>Bahnschrift</vt:lpstr>
      <vt:lpstr>Bahnschrift SemiBold</vt:lpstr>
      <vt:lpstr>Calibri</vt:lpstr>
      <vt:lpstr>Century Gothic</vt:lpstr>
      <vt:lpstr>Symbol</vt:lpstr>
      <vt:lpstr>Times New Roman</vt:lpstr>
      <vt:lpstr>Wingdings</vt:lpstr>
      <vt:lpstr>Wingdings 3</vt:lpstr>
      <vt:lpstr>Ion Boardroom</vt:lpstr>
      <vt:lpstr>Flappy Bird Clone (Android game application)</vt:lpstr>
      <vt:lpstr>INTROUCTION</vt:lpstr>
      <vt:lpstr>Project Abstract</vt:lpstr>
      <vt:lpstr>Existing System</vt:lpstr>
      <vt:lpstr>Disadvantages of Existing System</vt:lpstr>
      <vt:lpstr>Proposed System</vt:lpstr>
      <vt:lpstr>Technical Requirements</vt:lpstr>
      <vt:lpstr>Use Case Diagram</vt:lpstr>
      <vt:lpstr>Flowchart</vt:lpstr>
      <vt:lpstr>Event Table</vt:lpstr>
      <vt:lpstr>Advantages</vt:lpstr>
      <vt:lpstr>Requirement Traceability Table</vt:lpstr>
      <vt:lpstr>Screen Layout</vt:lpstr>
      <vt:lpstr>Future Enhancement </vt:lpstr>
      <vt:lpstr>Conclusion</vt:lpstr>
      <vt:lpstr>Take Away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Daniel Sivaprasad</cp:lastModifiedBy>
  <cp:revision>152</cp:revision>
  <dcterms:created xsi:type="dcterms:W3CDTF">2020-09-27T14:41:09Z</dcterms:created>
  <dcterms:modified xsi:type="dcterms:W3CDTF">2022-03-10T18:17:58Z</dcterms:modified>
</cp:coreProperties>
</file>