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62" r:id="rId3"/>
    <p:sldId id="257" r:id="rId4"/>
    <p:sldId id="259" r:id="rId5"/>
    <p:sldId id="272" r:id="rId6"/>
    <p:sldId id="260" r:id="rId7"/>
    <p:sldId id="261" r:id="rId8"/>
    <p:sldId id="263" r:id="rId9"/>
    <p:sldId id="273" r:id="rId10"/>
    <p:sldId id="274" r:id="rId11"/>
    <p:sldId id="275" r:id="rId12"/>
    <p:sldId id="276" r:id="rId13"/>
    <p:sldId id="264" r:id="rId14"/>
    <p:sldId id="266" r:id="rId15"/>
    <p:sldId id="267" r:id="rId16"/>
    <p:sldId id="268" r:id="rId17"/>
    <p:sldId id="270" r:id="rId18"/>
    <p:sldId id="265" r:id="rId19"/>
    <p:sldId id="271"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B02"/>
    <a:srgbClr val="A6761C"/>
    <a:srgbClr val="DA5E00"/>
    <a:srgbClr val="159D74"/>
    <a:srgbClr val="5DA110"/>
    <a:srgbClr val="7772B6"/>
    <a:srgbClr val="F22B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27"/>
    <p:restoredTop sz="86164"/>
  </p:normalViewPr>
  <p:slideViewPr>
    <p:cSldViewPr snapToGrid="0">
      <p:cViewPr varScale="1">
        <p:scale>
          <a:sx n="104" d="100"/>
          <a:sy n="104" d="100"/>
        </p:scale>
        <p:origin x="1024" y="200"/>
      </p:cViewPr>
      <p:guideLst/>
    </p:cSldViewPr>
  </p:slideViewPr>
  <p:notesTextViewPr>
    <p:cViewPr>
      <p:scale>
        <a:sx n="1" d="1"/>
        <a:sy n="1" d="1"/>
      </p:scale>
      <p:origin x="0" y="-15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67DA4-22A3-154A-8AA8-474E5046D65F}" type="datetimeFigureOut">
              <a:rPr lang="en-US" smtClean="0"/>
              <a:t>3/27/25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0BB05-1A40-7940-B1E7-8C801852C64E}" type="slidenum">
              <a:rPr lang="en-US" smtClean="0"/>
              <a:t>‹#›</a:t>
            </a:fld>
            <a:endParaRPr lang="en-US"/>
          </a:p>
        </p:txBody>
      </p:sp>
    </p:spTree>
    <p:extLst>
      <p:ext uri="{BB962C8B-B14F-4D97-AF65-F5344CB8AC3E}">
        <p14:creationId xmlns:p14="http://schemas.microsoft.com/office/powerpoint/2010/main" val="1317347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Should cross compare Ellen’s histogram method with the IFT method for #3</a:t>
            </a:r>
          </a:p>
          <a:p>
            <a:pPr marL="171450" indent="-171450">
              <a:buFont typeface="Arial" panose="020B0604020202020204" pitchFamily="34" charset="0"/>
              <a:buChar char="•"/>
            </a:pPr>
            <a:r>
              <a:rPr lang="en-US" dirty="0"/>
              <a:t>Idea from Ellen about GUI for manual pixel labeling – see if we can figure out what it’s called</a:t>
            </a:r>
          </a:p>
        </p:txBody>
      </p:sp>
      <p:sp>
        <p:nvSpPr>
          <p:cNvPr id="4" name="Slide Number Placeholder 3"/>
          <p:cNvSpPr>
            <a:spLocks noGrp="1"/>
          </p:cNvSpPr>
          <p:nvPr>
            <p:ph type="sldNum" sz="quarter" idx="5"/>
          </p:nvPr>
        </p:nvSpPr>
        <p:spPr/>
        <p:txBody>
          <a:bodyPr/>
          <a:lstStyle/>
          <a:p>
            <a:fld id="{F8B0BB05-1A40-7940-B1E7-8C801852C64E}" type="slidenum">
              <a:rPr lang="en-US" smtClean="0"/>
              <a:t>1</a:t>
            </a:fld>
            <a:endParaRPr lang="en-US"/>
          </a:p>
        </p:txBody>
      </p:sp>
    </p:spTree>
    <p:extLst>
      <p:ext uri="{BB962C8B-B14F-4D97-AF65-F5344CB8AC3E}">
        <p14:creationId xmlns:p14="http://schemas.microsoft.com/office/powerpoint/2010/main" val="165436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3</a:t>
            </a:fld>
            <a:endParaRPr lang="en-US"/>
          </a:p>
        </p:txBody>
      </p:sp>
    </p:spTree>
    <p:extLst>
      <p:ext uri="{BB962C8B-B14F-4D97-AF65-F5344CB8AC3E}">
        <p14:creationId xmlns:p14="http://schemas.microsoft.com/office/powerpoint/2010/main" val="175512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5</a:t>
            </a:fld>
            <a:endParaRPr lang="en-US"/>
          </a:p>
        </p:txBody>
      </p:sp>
    </p:spTree>
    <p:extLst>
      <p:ext uri="{BB962C8B-B14F-4D97-AF65-F5344CB8AC3E}">
        <p14:creationId xmlns:p14="http://schemas.microsoft.com/office/powerpoint/2010/main" val="370202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200" b="1" dirty="0">
                <a:latin typeface="Helvetica Neue" panose="02000503000000020004" pitchFamily="2" charset="0"/>
                <a:ea typeface="Helvetica Neue" panose="02000503000000020004" pitchFamily="2" charset="0"/>
                <a:cs typeface="Helvetica Neue" panose="02000503000000020004" pitchFamily="2" charset="0"/>
              </a:rPr>
              <a:t>Additional tests</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dirty="0">
                <a:latin typeface="Helvetica Neue" panose="02000503000000020004" pitchFamily="2" charset="0"/>
                <a:ea typeface="Helvetica Neue" panose="02000503000000020004" pitchFamily="2" charset="0"/>
                <a:cs typeface="Helvetica Neue" panose="02000503000000020004" pitchFamily="2" charset="0"/>
              </a:rPr>
              <a:t>The above experiments focus on shape variation with true ice floes. Another function of the ratios could be considered the question of screening false positives. However, that type of screening may be best at a different stage in the algorithm.</a:t>
            </a:r>
          </a:p>
          <a:p>
            <a:pPr marL="0" indent="0">
              <a:buFont typeface="Arial" panose="020B0604020202020204" pitchFamily="34" charset="0"/>
              <a:buNone/>
            </a:pP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b="1" dirty="0">
                <a:latin typeface="Helvetica Neue" panose="02000503000000020004" pitchFamily="2" charset="0"/>
                <a:ea typeface="Helvetica Neue" panose="02000503000000020004" pitchFamily="2" charset="0"/>
                <a:cs typeface="Helvetica Neue" panose="02000503000000020004" pitchFamily="2" charset="0"/>
              </a:rPr>
              <a:t>Notes</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dirty="0">
                <a:latin typeface="Helvetica Neue" panose="02000503000000020004" pitchFamily="2" charset="0"/>
                <a:ea typeface="Helvetica Neue" panose="02000503000000020004" pitchFamily="2" charset="0"/>
                <a:cs typeface="Helvetica Neue" panose="02000503000000020004" pitchFamily="2" charset="0"/>
              </a:rPr>
              <a:t>Open experiment design question: how many labeled images should be left out of the parameter fitting, threshold estimation, etc. tests for testing at the end?</a:t>
            </a:r>
          </a:p>
          <a:p>
            <a:pPr marL="0" indent="0">
              <a:buFont typeface="Arial" panose="020B0604020202020204" pitchFamily="34" charset="0"/>
              <a:buNone/>
            </a:pPr>
            <a:r>
              <a:rPr lang="en-US" sz="1200" dirty="0">
                <a:latin typeface="Helvetica Neue" panose="02000503000000020004" pitchFamily="2" charset="0"/>
                <a:ea typeface="Helvetica Neue" panose="02000503000000020004" pitchFamily="2" charset="0"/>
                <a:cs typeface="Helvetica Neue" panose="02000503000000020004" pitchFamily="2" charset="0"/>
              </a:rPr>
              <a:t>Check default settings for box plot. What are the percentiles shown by the whiskers?</a:t>
            </a:r>
          </a:p>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10</a:t>
            </a:fld>
            <a:endParaRPr lang="en-US"/>
          </a:p>
        </p:txBody>
      </p:sp>
    </p:spTree>
    <p:extLst>
      <p:ext uri="{BB962C8B-B14F-4D97-AF65-F5344CB8AC3E}">
        <p14:creationId xmlns:p14="http://schemas.microsoft.com/office/powerpoint/2010/main" val="3169247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9B7E3-4D76-3369-E29E-E86F341B1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63817D-0367-5035-37C0-AF0EAB1E4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EC8C6-3A57-3E73-1F1A-0B1689265933}"/>
              </a:ext>
            </a:extLst>
          </p:cNvPr>
          <p:cNvSpPr>
            <a:spLocks noGrp="1"/>
          </p:cNvSpPr>
          <p:nvPr>
            <p:ph type="body" idx="1"/>
          </p:nvPr>
        </p:nvSpPr>
        <p:spPr/>
        <p:txBody>
          <a:bodyPr/>
          <a:lstStyle/>
          <a:p>
            <a:pPr marL="0" indent="0">
              <a:buFont typeface="Arial" panose="020B0604020202020204" pitchFamily="34" charset="0"/>
              <a:buNone/>
            </a:pPr>
            <a:r>
              <a:rPr lang="en-US" sz="1200" b="1" dirty="0">
                <a:latin typeface="Helvetica Neue" panose="02000503000000020004" pitchFamily="2" charset="0"/>
                <a:ea typeface="Helvetica Neue" panose="02000503000000020004" pitchFamily="2" charset="0"/>
                <a:cs typeface="Helvetica Neue" panose="02000503000000020004" pitchFamily="2" charset="0"/>
              </a:rPr>
              <a:t>Additional tests</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dirty="0">
                <a:latin typeface="Helvetica Neue" panose="02000503000000020004" pitchFamily="2" charset="0"/>
                <a:ea typeface="Helvetica Neue" panose="02000503000000020004" pitchFamily="2" charset="0"/>
                <a:cs typeface="Helvetica Neue" panose="02000503000000020004" pitchFamily="2" charset="0"/>
              </a:rPr>
              <a:t>The above experiments focus on shape variation with true ice floes. Another function of the ratios could be considered the question of screening false positives. However, that type of screening may be best at a different stage in the algorithm.</a:t>
            </a:r>
          </a:p>
          <a:p>
            <a:pPr marL="0" indent="0">
              <a:buFont typeface="Arial" panose="020B0604020202020204" pitchFamily="34" charset="0"/>
              <a:buNone/>
            </a:pP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b="1" dirty="0">
                <a:latin typeface="Helvetica Neue" panose="02000503000000020004" pitchFamily="2" charset="0"/>
                <a:ea typeface="Helvetica Neue" panose="02000503000000020004" pitchFamily="2" charset="0"/>
                <a:cs typeface="Helvetica Neue" panose="02000503000000020004" pitchFamily="2" charset="0"/>
              </a:rPr>
              <a:t>Notes</a:t>
            </a:r>
            <a:endParaRPr lang="en-US" sz="12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200" dirty="0">
                <a:latin typeface="Helvetica Neue" panose="02000503000000020004" pitchFamily="2" charset="0"/>
                <a:ea typeface="Helvetica Neue" panose="02000503000000020004" pitchFamily="2" charset="0"/>
                <a:cs typeface="Helvetica Neue" panose="02000503000000020004" pitchFamily="2" charset="0"/>
              </a:rPr>
              <a:t>Open experiment design question: how many labeled images should be left out of the parameter fitting, threshold estimation, etc. tests for testing at the end?</a:t>
            </a:r>
          </a:p>
          <a:p>
            <a:r>
              <a:rPr lang="en-US" dirty="0"/>
              <a:t>Also, it’s not clear in the paper what the percentages are calculated relative to.</a:t>
            </a:r>
          </a:p>
        </p:txBody>
      </p:sp>
      <p:sp>
        <p:nvSpPr>
          <p:cNvPr id="4" name="Slide Number Placeholder 3">
            <a:extLst>
              <a:ext uri="{FF2B5EF4-FFF2-40B4-BE49-F238E27FC236}">
                <a16:creationId xmlns:a16="http://schemas.microsoft.com/office/drawing/2014/main" id="{6037F9E8-C35D-80F9-DCD0-3B12B948ED0F}"/>
              </a:ext>
            </a:extLst>
          </p:cNvPr>
          <p:cNvSpPr>
            <a:spLocks noGrp="1"/>
          </p:cNvSpPr>
          <p:nvPr>
            <p:ph type="sldNum" sz="quarter" idx="5"/>
          </p:nvPr>
        </p:nvSpPr>
        <p:spPr/>
        <p:txBody>
          <a:bodyPr/>
          <a:lstStyle/>
          <a:p>
            <a:fld id="{F8B0BB05-1A40-7940-B1E7-8C801852C64E}" type="slidenum">
              <a:rPr lang="en-US" smtClean="0"/>
              <a:t>11</a:t>
            </a:fld>
            <a:endParaRPr lang="en-US"/>
          </a:p>
        </p:txBody>
      </p:sp>
    </p:spTree>
    <p:extLst>
      <p:ext uri="{BB962C8B-B14F-4D97-AF65-F5344CB8AC3E}">
        <p14:creationId xmlns:p14="http://schemas.microsoft.com/office/powerpoint/2010/main" val="2872114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3DAB7-011C-35D7-6A44-671E61BD2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5530D7-421C-FE7F-EA09-E7CAEC061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74390-9752-BEDC-1FD6-9DE1072817FA}"/>
              </a:ext>
            </a:extLst>
          </p:cNvPr>
          <p:cNvSpPr>
            <a:spLocks noGrp="1"/>
          </p:cNvSpPr>
          <p:nvPr>
            <p:ph type="body" idx="1"/>
          </p:nvPr>
        </p:nvSpPr>
        <p:spPr/>
        <p:txBody>
          <a:bodyPr/>
          <a:lstStyle/>
          <a:p>
            <a:r>
              <a:rPr lang="en-US" dirty="0"/>
              <a:t>Note: Units for the SD are not exactly clear in the paper.</a:t>
            </a:r>
          </a:p>
        </p:txBody>
      </p:sp>
      <p:sp>
        <p:nvSpPr>
          <p:cNvPr id="4" name="Slide Number Placeholder 3">
            <a:extLst>
              <a:ext uri="{FF2B5EF4-FFF2-40B4-BE49-F238E27FC236}">
                <a16:creationId xmlns:a16="http://schemas.microsoft.com/office/drawing/2014/main" id="{2283EB83-876C-5A73-8CF3-12096D0079DF}"/>
              </a:ext>
            </a:extLst>
          </p:cNvPr>
          <p:cNvSpPr>
            <a:spLocks noGrp="1"/>
          </p:cNvSpPr>
          <p:nvPr>
            <p:ph type="sldNum" sz="quarter" idx="5"/>
          </p:nvPr>
        </p:nvSpPr>
        <p:spPr/>
        <p:txBody>
          <a:bodyPr/>
          <a:lstStyle/>
          <a:p>
            <a:fld id="{F8B0BB05-1A40-7940-B1E7-8C801852C64E}" type="slidenum">
              <a:rPr lang="en-US" smtClean="0"/>
              <a:t>12</a:t>
            </a:fld>
            <a:endParaRPr lang="en-US"/>
          </a:p>
        </p:txBody>
      </p:sp>
    </p:spTree>
    <p:extLst>
      <p:ext uri="{BB962C8B-B14F-4D97-AF65-F5344CB8AC3E}">
        <p14:creationId xmlns:p14="http://schemas.microsoft.com/office/powerpoint/2010/main" val="383588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18</a:t>
            </a:fld>
            <a:endParaRPr lang="en-US"/>
          </a:p>
        </p:txBody>
      </p:sp>
    </p:spTree>
    <p:extLst>
      <p:ext uri="{BB962C8B-B14F-4D97-AF65-F5344CB8AC3E}">
        <p14:creationId xmlns:p14="http://schemas.microsoft.com/office/powerpoint/2010/main" val="18238102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19</a:t>
            </a:fld>
            <a:endParaRPr lang="en-US"/>
          </a:p>
        </p:txBody>
      </p:sp>
    </p:spTree>
    <p:extLst>
      <p:ext uri="{BB962C8B-B14F-4D97-AF65-F5344CB8AC3E}">
        <p14:creationId xmlns:p14="http://schemas.microsoft.com/office/powerpoint/2010/main" val="1689216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B0BB05-1A40-7940-B1E7-8C801852C64E}" type="slidenum">
              <a:rPr lang="en-US" smtClean="0"/>
              <a:t>20</a:t>
            </a:fld>
            <a:endParaRPr lang="en-US"/>
          </a:p>
        </p:txBody>
      </p:sp>
    </p:spTree>
    <p:extLst>
      <p:ext uri="{BB962C8B-B14F-4D97-AF65-F5344CB8AC3E}">
        <p14:creationId xmlns:p14="http://schemas.microsoft.com/office/powerpoint/2010/main" val="172096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F32B-5659-9A9A-60EC-FFB6678EF4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E54382-0255-1B6E-AA86-7527A6AC04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7E9830-5ABE-AFA2-CCBD-7FAF05439D85}"/>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0937BDEB-74F8-5198-62D4-2707C1FD6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9195BB-387B-EB75-3CA1-B6EEA7C23BEE}"/>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86641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D8F1-8E44-9EB6-39F9-432923AF04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50CD5A-B248-CA44-E2BD-CB241BF777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204156-46E3-DBE6-A802-5D409EE43E0B}"/>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ACB94985-94CA-8662-3C09-805235A3DE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34568-F88E-F4FD-E98D-BA23B99857FD}"/>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1319498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3D2C18-AA20-3C7B-EBB3-4FFE242CEF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A7231A-D221-335E-D2C5-2C26925A8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F349E3-F192-C49D-9371-E71FD4F118B0}"/>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BBDEFFD1-45EF-F29B-6597-7C918C784D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88126-07B7-A04B-6B40-78D6D051D5F4}"/>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3092246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B87B-432D-B611-BF63-892ABF2E59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CD6B33-CE75-3960-BE54-78E8B95101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9FD69-B623-EC2E-16F0-2EED56B6EFDC}"/>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C54CFF89-5BBE-94C0-201E-DA1E712D2C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3B094D-B51D-6C74-2A90-D1D218171C2F}"/>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2339422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789B5-11CE-5884-3A81-D06B877C7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724B51-8120-DEE1-9B9D-D88A03F9D7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819DD-3C98-738C-3387-14C3AAE2021D}"/>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72BE64DD-E27D-313C-47AD-9D4079F66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2BF1E0-5929-F2A8-2B5B-0CF891F29648}"/>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102273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3F3E-2FD3-9385-19A6-788EEFE15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4C9DD0-6000-5552-560F-1258AED250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265E76-D990-B89D-24C8-CA9C55FDC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726893-E03A-C09C-B597-2CEA0BFBE69C}"/>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6" name="Footer Placeholder 5">
            <a:extLst>
              <a:ext uri="{FF2B5EF4-FFF2-40B4-BE49-F238E27FC236}">
                <a16:creationId xmlns:a16="http://schemas.microsoft.com/office/drawing/2014/main" id="{64AAB1B1-0A67-17A4-C14F-0DBE4A8D4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385F2-5F04-198A-9E8A-63DC9FC39B56}"/>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250974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C2E0-529E-BD17-24B8-3042FE53DA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646314-75AD-8F51-2F01-23764E5DD8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BA96E-5F89-9267-1226-013E24CB59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29D692-6CFC-CA7A-12AF-7303F9BEC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5F8403-74FB-2C93-1629-10DA54D1C7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CE45B-B3E9-F393-B0A3-6938F663E4A1}"/>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8" name="Footer Placeholder 7">
            <a:extLst>
              <a:ext uri="{FF2B5EF4-FFF2-40B4-BE49-F238E27FC236}">
                <a16:creationId xmlns:a16="http://schemas.microsoft.com/office/drawing/2014/main" id="{6EC48546-1B6A-0CC9-B48F-1F572D900B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6FB7D06-243E-6C7A-B10C-4F9B4A3B34B7}"/>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80426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C2360-55BC-BEE3-79E5-EB7DFD9D0F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5B1C1F-E3EF-5622-F755-1431B17E4638}"/>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4" name="Footer Placeholder 3">
            <a:extLst>
              <a:ext uri="{FF2B5EF4-FFF2-40B4-BE49-F238E27FC236}">
                <a16:creationId xmlns:a16="http://schemas.microsoft.com/office/drawing/2014/main" id="{7E75ED16-101C-10BD-2A3B-BB0A95BDF1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A8588D-21DC-3109-D1EB-3F984BDCFCF2}"/>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3750911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3B6517-AF68-0F2D-79F1-E6023DFB33BD}"/>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3" name="Footer Placeholder 2">
            <a:extLst>
              <a:ext uri="{FF2B5EF4-FFF2-40B4-BE49-F238E27FC236}">
                <a16:creationId xmlns:a16="http://schemas.microsoft.com/office/drawing/2014/main" id="{8EF2BCBB-33EA-3AFB-0FE1-1D14FBB125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ECC9B2-1F99-CEE8-5708-A0815092DB4F}"/>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53772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884D6-3283-C5FA-2545-2EE711AFE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E43A17-2885-9860-82B8-E5819F551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CD6DAA-B24C-BBE2-4576-E6F89BDBF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701A3A-79F8-E88F-00DC-3F329688ADA1}"/>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6" name="Footer Placeholder 5">
            <a:extLst>
              <a:ext uri="{FF2B5EF4-FFF2-40B4-BE49-F238E27FC236}">
                <a16:creationId xmlns:a16="http://schemas.microsoft.com/office/drawing/2014/main" id="{615B04B7-1583-E3F3-90B1-72C8A9532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F8FE45-C1BA-0C3F-F61C-6C706DD18213}"/>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3401069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3870-F44C-CB47-7E95-83CF31512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6D047F-18E8-9E6A-A124-9AE3878995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6A2DCC-58F9-81AE-18E8-1BBDFD5E8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864A6-BFF6-1B99-0B3F-EA43E39DC610}"/>
              </a:ext>
            </a:extLst>
          </p:cNvPr>
          <p:cNvSpPr>
            <a:spLocks noGrp="1"/>
          </p:cNvSpPr>
          <p:nvPr>
            <p:ph type="dt" sz="half" idx="10"/>
          </p:nvPr>
        </p:nvSpPr>
        <p:spPr/>
        <p:txBody>
          <a:bodyPr/>
          <a:lstStyle/>
          <a:p>
            <a:fld id="{114145A5-AA52-8A41-ABE9-556E73DCBB82}" type="datetimeFigureOut">
              <a:rPr lang="en-US" smtClean="0"/>
              <a:t>3/27/25</a:t>
            </a:fld>
            <a:endParaRPr lang="en-US"/>
          </a:p>
        </p:txBody>
      </p:sp>
      <p:sp>
        <p:nvSpPr>
          <p:cNvPr id="6" name="Footer Placeholder 5">
            <a:extLst>
              <a:ext uri="{FF2B5EF4-FFF2-40B4-BE49-F238E27FC236}">
                <a16:creationId xmlns:a16="http://schemas.microsoft.com/office/drawing/2014/main" id="{CF5450EA-D6A9-4729-BE07-BAEAF04A6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2B82A4-DD6C-30B5-B7E4-A2D0CE39F44E}"/>
              </a:ext>
            </a:extLst>
          </p:cNvPr>
          <p:cNvSpPr>
            <a:spLocks noGrp="1"/>
          </p:cNvSpPr>
          <p:nvPr>
            <p:ph type="sldNum" sz="quarter" idx="12"/>
          </p:nvPr>
        </p:nvSpPr>
        <p:spPr/>
        <p:txBody>
          <a:bodyPr/>
          <a:lstStyle/>
          <a:p>
            <a:fld id="{9E060E9E-ED66-8D46-914C-E9A3F9FEB149}" type="slidenum">
              <a:rPr lang="en-US" smtClean="0"/>
              <a:t>‹#›</a:t>
            </a:fld>
            <a:endParaRPr lang="en-US"/>
          </a:p>
        </p:txBody>
      </p:sp>
    </p:spTree>
    <p:extLst>
      <p:ext uri="{BB962C8B-B14F-4D97-AF65-F5344CB8AC3E}">
        <p14:creationId xmlns:p14="http://schemas.microsoft.com/office/powerpoint/2010/main" val="10489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A86DFF-CD45-FB34-DC2B-08F448ED2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4BC1B0-9DD2-A099-96F1-C074D46EC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E255-D1A2-4E8F-570C-4973CBAF3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4145A5-AA52-8A41-ABE9-556E73DCBB82}" type="datetimeFigureOut">
              <a:rPr lang="en-US" smtClean="0"/>
              <a:t>3/27/25</a:t>
            </a:fld>
            <a:endParaRPr lang="en-US"/>
          </a:p>
        </p:txBody>
      </p:sp>
      <p:sp>
        <p:nvSpPr>
          <p:cNvPr id="5" name="Footer Placeholder 4">
            <a:extLst>
              <a:ext uri="{FF2B5EF4-FFF2-40B4-BE49-F238E27FC236}">
                <a16:creationId xmlns:a16="http://schemas.microsoft.com/office/drawing/2014/main" id="{FD8D62AC-4446-BDA1-CA6A-464980D002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E00CA5-0842-B964-E985-E542B2EC9F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060E9E-ED66-8D46-914C-E9A3F9FEB149}" type="slidenum">
              <a:rPr lang="en-US" smtClean="0"/>
              <a:t>‹#›</a:t>
            </a:fld>
            <a:endParaRPr lang="en-US"/>
          </a:p>
        </p:txBody>
      </p:sp>
    </p:spTree>
    <p:extLst>
      <p:ext uri="{BB962C8B-B14F-4D97-AF65-F5344CB8AC3E}">
        <p14:creationId xmlns:p14="http://schemas.microsoft.com/office/powerpoint/2010/main" val="294111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9B0F-8535-007B-3867-7DB3BFCF4026}"/>
              </a:ext>
            </a:extLst>
          </p:cNvPr>
          <p:cNvSpPr>
            <a:spLocks noGrp="1"/>
          </p:cNvSpPr>
          <p:nvPr>
            <p:ph type="ctrTitle"/>
          </p:nvPr>
        </p:nvSpPr>
        <p:spPr>
          <a:xfrm>
            <a:off x="362607" y="0"/>
            <a:ext cx="11466786" cy="2387600"/>
          </a:xfrm>
        </p:spPr>
        <p:txBody>
          <a:bodyPr>
            <a:normAutofit/>
          </a:bodyPr>
          <a:lstStyle/>
          <a:p>
            <a:pPr algn="l"/>
            <a:r>
              <a:rPr lang="en-US" sz="3200" dirty="0">
                <a:latin typeface="Helvetica Neue Medium" panose="02000503000000020004" pitchFamily="2" charset="0"/>
                <a:ea typeface="Helvetica Neue Medium" panose="02000503000000020004" pitchFamily="2" charset="0"/>
                <a:cs typeface="Helvetica Neue Medium" panose="02000503000000020004" pitchFamily="2" charset="0"/>
              </a:rPr>
              <a:t>Calibration and validation of the Ice Floe Tracker algorithm</a:t>
            </a:r>
          </a:p>
        </p:txBody>
      </p:sp>
      <p:sp>
        <p:nvSpPr>
          <p:cNvPr id="3" name="Subtitle 2">
            <a:extLst>
              <a:ext uri="{FF2B5EF4-FFF2-40B4-BE49-F238E27FC236}">
                <a16:creationId xmlns:a16="http://schemas.microsoft.com/office/drawing/2014/main" id="{63C94425-EF17-58F2-D32F-4A6E21BA9AF9}"/>
              </a:ext>
            </a:extLst>
          </p:cNvPr>
          <p:cNvSpPr>
            <a:spLocks noGrp="1"/>
          </p:cNvSpPr>
          <p:nvPr>
            <p:ph type="subTitle" idx="1"/>
          </p:nvPr>
        </p:nvSpPr>
        <p:spPr>
          <a:xfrm>
            <a:off x="362607" y="2387600"/>
            <a:ext cx="9144000" cy="2920124"/>
          </a:xfrm>
        </p:spPr>
        <p:txBody>
          <a:bodyPr>
            <a:normAutofit/>
          </a:bodyPr>
          <a:lstStyle/>
          <a:p>
            <a:pPr marL="342900" indent="-342900" algn="l">
              <a:buAutoNum type="arabicPeriod"/>
            </a:pPr>
            <a:r>
              <a:rPr lang="en-US" sz="1800" dirty="0">
                <a:latin typeface="Helvetica Neue" panose="02000503000000020004" pitchFamily="2" charset="0"/>
                <a:ea typeface="Helvetica Neue" panose="02000503000000020004" pitchFamily="2" charset="0"/>
                <a:cs typeface="Helvetica Neue" panose="02000503000000020004" pitchFamily="2" charset="0"/>
              </a:rPr>
              <a:t>Cloud mask</a:t>
            </a:r>
          </a:p>
          <a:p>
            <a:pPr marL="342900" indent="-342900" algn="l">
              <a:buAutoNum type="arabicPeriod"/>
            </a:pPr>
            <a:r>
              <a:rPr lang="en-US" sz="1800" dirty="0">
                <a:latin typeface="Helvetica Neue" panose="02000503000000020004" pitchFamily="2" charset="0"/>
                <a:ea typeface="Helvetica Neue" panose="02000503000000020004" pitchFamily="2" charset="0"/>
                <a:cs typeface="Helvetica Neue" panose="02000503000000020004" pitchFamily="2" charset="0"/>
              </a:rPr>
              <a:t>Preprocessing</a:t>
            </a:r>
          </a:p>
          <a:p>
            <a:pPr marL="342900" indent="-342900" algn="l">
              <a:buAutoNum type="arabicPeriod"/>
            </a:pPr>
            <a:r>
              <a:rPr lang="en-US" sz="1800" dirty="0">
                <a:latin typeface="Helvetica Neue" panose="02000503000000020004" pitchFamily="2" charset="0"/>
                <a:ea typeface="Helvetica Neue" panose="02000503000000020004" pitchFamily="2" charset="0"/>
                <a:cs typeface="Helvetica Neue" panose="02000503000000020004" pitchFamily="2" charset="0"/>
              </a:rPr>
              <a:t>Ice labeling (semantic segmentation)</a:t>
            </a:r>
          </a:p>
          <a:p>
            <a:pPr marL="342900" indent="-342900" algn="l">
              <a:buAutoNum type="arabicPeriod"/>
            </a:pPr>
            <a:r>
              <a:rPr lang="en-US" sz="1800" dirty="0">
                <a:latin typeface="Helvetica Neue" panose="02000503000000020004" pitchFamily="2" charset="0"/>
                <a:ea typeface="Helvetica Neue" panose="02000503000000020004" pitchFamily="2" charset="0"/>
                <a:cs typeface="Helvetica Neue" panose="02000503000000020004" pitchFamily="2" charset="0"/>
              </a:rPr>
              <a:t>Floe detection (object-based segmentation)</a:t>
            </a:r>
          </a:p>
          <a:p>
            <a:pPr marL="342900" indent="-342900" algn="l">
              <a:buAutoNum type="arabicPeriod"/>
            </a:pPr>
            <a:r>
              <a:rPr lang="en-US" sz="1800" dirty="0">
                <a:latin typeface="Helvetica Neue" panose="02000503000000020004" pitchFamily="2" charset="0"/>
                <a:ea typeface="Helvetica Neue" panose="02000503000000020004" pitchFamily="2" charset="0"/>
                <a:cs typeface="Helvetica Neue" panose="02000503000000020004" pitchFamily="2" charset="0"/>
              </a:rPr>
              <a:t>Tracking</a:t>
            </a:r>
          </a:p>
          <a:p>
            <a:pPr marL="342900" indent="-342900" algn="l">
              <a:buAutoNum type="arabicPeriod"/>
            </a:pP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92226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F0893-C6D1-2D05-E186-AABAA9AA4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A99C0E-5CF2-C760-E187-C35ACF2300B3}"/>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5. Tracking: Estimating best thresholds for the absolute difference ratios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5FEEB7-A7BC-7ACE-1823-691972A3F030}"/>
                  </a:ext>
                </a:extLst>
              </p:cNvPr>
              <p:cNvSpPr txBox="1">
                <a:spLocks/>
              </p:cNvSpPr>
              <p:nvPr/>
            </p:nvSpPr>
            <p:spPr>
              <a:xfrm>
                <a:off x="232560" y="681035"/>
                <a:ext cx="6240480" cy="59977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Definition of ADR</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400" dirty="0">
                    <a:latin typeface="Helvetica Neue" panose="02000503000000020004" pitchFamily="2" charset="0"/>
                    <a:ea typeface="Helvetica Neue" panose="02000503000000020004" pitchFamily="2" charset="0"/>
                    <a:cs typeface="Helvetica Neue" panose="02000503000000020004" pitchFamily="2" charset="0"/>
                  </a:rPr>
                  <a:t>For a measure </a:t>
                </a:r>
                <a:r>
                  <a:rPr lang="en-US" sz="1400" i="1" dirty="0">
                    <a:latin typeface="Helvetica Neue" panose="02000503000000020004" pitchFamily="2" charset="0"/>
                    <a:ea typeface="Helvetica Neue" panose="02000503000000020004" pitchFamily="2" charset="0"/>
                    <a:cs typeface="Helvetica Neue" panose="02000503000000020004" pitchFamily="2" charset="0"/>
                  </a:rPr>
                  <a:t>m</a:t>
                </a:r>
                <a:r>
                  <a:rPr lang="en-US" sz="1400" dirty="0">
                    <a:latin typeface="Helvetica Neue" panose="02000503000000020004" pitchFamily="2" charset="0"/>
                    <a:ea typeface="Helvetica Neue" panose="02000503000000020004" pitchFamily="2" charset="0"/>
                    <a:cs typeface="Helvetica Neue" panose="02000503000000020004" pitchFamily="2" charset="0"/>
                  </a:rPr>
                  <a:t> and a pair of floes </a:t>
                </a:r>
                <a:r>
                  <a:rPr lang="en-US" sz="1400" i="1" dirty="0">
                    <a:latin typeface="Helvetica Neue" panose="02000503000000020004" pitchFamily="2" charset="0"/>
                    <a:ea typeface="Helvetica Neue" panose="02000503000000020004" pitchFamily="2" charset="0"/>
                    <a:cs typeface="Helvetica Neue" panose="02000503000000020004" pitchFamily="2" charset="0"/>
                  </a:rPr>
                  <a:t>f, g</a:t>
                </a:r>
                <a:r>
                  <a:rPr lang="en-US" sz="1400" dirty="0">
                    <a:latin typeface="Helvetica Neue" panose="02000503000000020004" pitchFamily="2" charset="0"/>
                    <a:ea typeface="Helvetica Neue" panose="02000503000000020004" pitchFamily="2" charset="0"/>
                    <a:cs typeface="Helvetica Neue" panose="02000503000000020004" pitchFamily="2" charset="0"/>
                  </a:rPr>
                  <a:t>, we define a normalized distance</a:t>
                </a:r>
                <a:br>
                  <a:rPr lang="en-US" sz="1400"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ea typeface="Helvetica Neue" panose="02000503000000020004" pitchFamily="2" charset="0"/>
                    <a:cs typeface="Helvetica Neue" panose="02000503000000020004" pitchFamily="2" charset="0"/>
                  </a:rPr>
                </a:b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𝑨𝑫</m:t>
                      </m:r>
                      <m:sSub>
                        <m:sSub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𝑹</m:t>
                          </m:r>
                        </m:e>
                        <m:sub>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sub>
                      </m:sSub>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 </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f>
                        <m:f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𝟐</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num>
                        <m:den>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den>
                      </m:f>
                    </m:oMath>
                  </m:oMathPara>
                </a14:m>
                <a:br>
                  <a:rPr lang="en-US" sz="1400" b="1" dirty="0">
                    <a:latin typeface="Helvetica Neue" panose="02000503000000020004" pitchFamily="2" charset="0"/>
                    <a:ea typeface="Helvetica Neue" panose="02000503000000020004" pitchFamily="2" charset="0"/>
                    <a:cs typeface="Helvetica Neue" panose="02000503000000020004" pitchFamily="2" charset="0"/>
                  </a:rPr>
                </a:b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Defaults (Lopez-Acosta et al. 2019, may be different in MATLAB)</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br>
                  <a:rPr lang="en-US" sz="14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800" b="1" dirty="0">
                    <a:latin typeface="Helvetica Neue" panose="02000503000000020004" pitchFamily="2" charset="0"/>
                    <a:ea typeface="Helvetica Neue" panose="02000503000000020004" pitchFamily="2" charset="0"/>
                    <a:cs typeface="Helvetica Neue" panose="02000503000000020004" pitchFamily="2" charset="0"/>
                  </a:rPr>
                  <a:t>Experiments</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under rotation</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200" dirty="0">
                    <a:latin typeface="Helvetica Neue" panose="02000503000000020004" pitchFamily="2" charset="0"/>
                    <a:ea typeface="Helvetica Neue" panose="02000503000000020004" pitchFamily="2" charset="0"/>
                    <a:cs typeface="Helvetica Neue" panose="02000503000000020004" pitchFamily="2" charset="0"/>
                  </a:rPr>
                  <a:t>Compute max(ADR(f, rotate(f)) across range of angles and range of floe sizes. All n= 1,976 floes larger than 50 </a:t>
                </a:r>
                <a:r>
                  <a:rPr lang="en-US" sz="1200" dirty="0" err="1">
                    <a:latin typeface="Helvetica Neue" panose="02000503000000020004" pitchFamily="2" charset="0"/>
                    <a:ea typeface="Helvetica Neue" panose="02000503000000020004" pitchFamily="2" charset="0"/>
                    <a:cs typeface="Helvetica Neue" panose="02000503000000020004" pitchFamily="2" charset="0"/>
                  </a:rPr>
                  <a:t>px</a:t>
                </a:r>
                <a:r>
                  <a:rPr lang="en-US" sz="1200" dirty="0">
                    <a:latin typeface="Helvetica Neue" panose="02000503000000020004" pitchFamily="2" charset="0"/>
                    <a:ea typeface="Helvetica Neue" panose="02000503000000020004" pitchFamily="2" charset="0"/>
                    <a:cs typeface="Helvetica Neue" panose="02000503000000020004" pitchFamily="2" charset="0"/>
                  </a:rPr>
                  <a:t>, from 74 labeled images (</a:t>
                </a:r>
                <a:r>
                  <a:rPr lang="en-US" sz="1200" i="1" dirty="0">
                    <a:latin typeface="Helvetica Neue" panose="02000503000000020004" pitchFamily="2" charset="0"/>
                    <a:ea typeface="Helvetica Neue" panose="02000503000000020004" pitchFamily="2" charset="0"/>
                    <a:cs typeface="Helvetica Neue" panose="02000503000000020004" pitchFamily="2" charset="0"/>
                  </a:rPr>
                  <a:t>Aqua</a:t>
                </a:r>
                <a:r>
                  <a:rPr lang="en-US" sz="1200" dirty="0">
                    <a:latin typeface="Helvetica Neue" panose="02000503000000020004" pitchFamily="2" charset="0"/>
                    <a:ea typeface="Helvetica Neue" panose="02000503000000020004" pitchFamily="2" charset="0"/>
                    <a:cs typeface="Helvetica Neue" panose="02000503000000020004" pitchFamily="2" charset="0"/>
                  </a:rPr>
                  <a:t> only to avoid duplicates). Angles: -45 to 45, step size 3. Log-spaced bins. Only bins with at least 20 floes shown. Bins up to area 649 all have n &gt; 100. Finding: Strong dependence on area, uncertainty decreases with increasing floe size. Convex area uncertainty clearly highest.</a:t>
                </a: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between images (matched pairs)</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200" dirty="0">
                    <a:latin typeface="Helvetica Neue" panose="02000503000000020004" pitchFamily="2" charset="0"/>
                    <a:ea typeface="Helvetica Neue" panose="02000503000000020004" pitchFamily="2" charset="0"/>
                    <a:cs typeface="Helvetica Neue" panose="02000503000000020004" pitchFamily="2" charset="0"/>
                  </a:rPr>
                  <a:t>Floes paired between </a:t>
                </a:r>
                <a:r>
                  <a:rPr lang="en-US" sz="1200" i="1" dirty="0">
                    <a:latin typeface="Helvetica Neue" panose="02000503000000020004" pitchFamily="2" charset="0"/>
                    <a:ea typeface="Helvetica Neue" panose="02000503000000020004" pitchFamily="2" charset="0"/>
                    <a:cs typeface="Helvetica Neue" panose="02000503000000020004" pitchFamily="2" charset="0"/>
                  </a:rPr>
                  <a:t>Aqua </a:t>
                </a:r>
                <a:r>
                  <a:rPr lang="en-US" sz="1200" dirty="0">
                    <a:latin typeface="Helvetica Neue" panose="02000503000000020004" pitchFamily="2" charset="0"/>
                    <a:ea typeface="Helvetica Neue" panose="02000503000000020004" pitchFamily="2" charset="0"/>
                    <a:cs typeface="Helvetica Neue" panose="02000503000000020004" pitchFamily="2" charset="0"/>
                  </a:rPr>
                  <a:t>and </a:t>
                </a:r>
                <a:r>
                  <a:rPr lang="en-US" sz="1200" i="1" dirty="0">
                    <a:latin typeface="Helvetica Neue" panose="02000503000000020004" pitchFamily="2" charset="0"/>
                    <a:ea typeface="Helvetica Neue" panose="02000503000000020004" pitchFamily="2" charset="0"/>
                    <a:cs typeface="Helvetica Neue" panose="02000503000000020004" pitchFamily="2" charset="0"/>
                  </a:rPr>
                  <a:t>Terra</a:t>
                </a:r>
                <a:r>
                  <a:rPr lang="en-US" sz="1200" dirty="0">
                    <a:latin typeface="Helvetica Neue" panose="02000503000000020004" pitchFamily="2" charset="0"/>
                    <a:ea typeface="Helvetica Neue" panose="02000503000000020004" pitchFamily="2" charset="0"/>
                    <a:cs typeface="Helvetica Neue" panose="02000503000000020004" pitchFamily="2" charset="0"/>
                  </a:rPr>
                  <a:t> images from the same day based on overlap fraction; all pairs manually validated. Total floe pairs n=1,113. Bins up to area 456 have n &gt; 100; final two bins have n &lt; 20. Much larger uncertainty than from rotation. Less difference between measures. Potential drop-off in uncertainty for large floes (area &gt; 1000 px</a:t>
                </a:r>
                <a:r>
                  <a:rPr lang="en-US" sz="12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sz="1200" dirty="0">
                    <a:latin typeface="Helvetica Neue" panose="02000503000000020004" pitchFamily="2" charset="0"/>
                    <a:ea typeface="Helvetica Neue" panose="02000503000000020004" pitchFamily="2" charset="0"/>
                    <a:cs typeface="Helvetica Neue" panose="02000503000000020004" pitchFamily="2" charset="0"/>
                  </a:rPr>
                  <a:t>); tentative due to small sample size. Also note potential distinction between ~200 and 300 px</a:t>
                </a:r>
                <a:r>
                  <a:rPr lang="en-US" sz="12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sz="1200" dirty="0">
                    <a:latin typeface="Helvetica Neue" panose="02000503000000020004" pitchFamily="2" charset="0"/>
                    <a:ea typeface="Helvetica Neue" panose="02000503000000020004" pitchFamily="2" charset="0"/>
                    <a:cs typeface="Helvetica Neue" panose="02000503000000020004" pitchFamily="2" charset="0"/>
                  </a:rPr>
                  <a:t>.</a:t>
                </a: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between unmatched pairs </a:t>
                </a:r>
                <a:r>
                  <a:rPr lang="en-US" sz="1400" dirty="0">
                    <a:latin typeface="Helvetica Neue" panose="02000503000000020004" pitchFamily="2" charset="0"/>
                    <a:ea typeface="Helvetica Neue" panose="02000503000000020004" pitchFamily="2" charset="0"/>
                    <a:cs typeface="Helvetica Neue" panose="02000503000000020004" pitchFamily="2" charset="0"/>
                  </a:rPr>
                  <a:t>(next slide)</a:t>
                </a: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3" name="Content Placeholder 2">
                <a:extLst>
                  <a:ext uri="{FF2B5EF4-FFF2-40B4-BE49-F238E27FC236}">
                    <a16:creationId xmlns:a16="http://schemas.microsoft.com/office/drawing/2014/main" id="{695FEEB7-A7BC-7ACE-1823-691972A3F030}"/>
                  </a:ext>
                </a:extLst>
              </p:cNvPr>
              <p:cNvSpPr txBox="1">
                <a:spLocks noRot="1" noChangeAspect="1" noMove="1" noResize="1" noEditPoints="1" noAdjustHandles="1" noChangeArrowheads="1" noChangeShapeType="1" noTextEdit="1"/>
              </p:cNvSpPr>
              <p:nvPr/>
            </p:nvSpPr>
            <p:spPr>
              <a:xfrm>
                <a:off x="232560" y="681035"/>
                <a:ext cx="6240480" cy="5997701"/>
              </a:xfrm>
              <a:prstGeom prst="rect">
                <a:avLst/>
              </a:prstGeom>
              <a:blipFill>
                <a:blip r:embed="rId3"/>
                <a:stretch>
                  <a:fillRect l="-813" t="-633" r="-61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163EE48C-FEFB-BC77-633F-B66DD9A44CDB}"/>
              </a:ext>
            </a:extLst>
          </p:cNvPr>
          <p:cNvGraphicFramePr>
            <a:graphicFrameLocks noGrp="1"/>
          </p:cNvGraphicFramePr>
          <p:nvPr>
            <p:extLst>
              <p:ext uri="{D42A27DB-BD31-4B8C-83A1-F6EECF244321}">
                <p14:modId xmlns:p14="http://schemas.microsoft.com/office/powerpoint/2010/main" val="3334118666"/>
              </p:ext>
            </p:extLst>
          </p:nvPr>
        </p:nvGraphicFramePr>
        <p:xfrm>
          <a:off x="233210" y="2129770"/>
          <a:ext cx="5988687" cy="1097280"/>
        </p:xfrm>
        <a:graphic>
          <a:graphicData uri="http://schemas.openxmlformats.org/drawingml/2006/table">
            <a:tbl>
              <a:tblPr firstRow="1" bandRow="1">
                <a:tableStyleId>{5C22544A-7EE6-4342-B048-85BDC9FD1C3A}</a:tableStyleId>
              </a:tblPr>
              <a:tblGrid>
                <a:gridCol w="1836103">
                  <a:extLst>
                    <a:ext uri="{9D8B030D-6E8A-4147-A177-3AD203B41FA5}">
                      <a16:colId xmlns:a16="http://schemas.microsoft.com/office/drawing/2014/main" val="2032842026"/>
                    </a:ext>
                  </a:extLst>
                </a:gridCol>
                <a:gridCol w="494030">
                  <a:extLst>
                    <a:ext uri="{9D8B030D-6E8A-4147-A177-3AD203B41FA5}">
                      <a16:colId xmlns:a16="http://schemas.microsoft.com/office/drawing/2014/main" val="2891036318"/>
                    </a:ext>
                  </a:extLst>
                </a:gridCol>
                <a:gridCol w="981393">
                  <a:extLst>
                    <a:ext uri="{9D8B030D-6E8A-4147-A177-3AD203B41FA5}">
                      <a16:colId xmlns:a16="http://schemas.microsoft.com/office/drawing/2014/main" val="2952642051"/>
                    </a:ext>
                  </a:extLst>
                </a:gridCol>
                <a:gridCol w="1336993">
                  <a:extLst>
                    <a:ext uri="{9D8B030D-6E8A-4147-A177-3AD203B41FA5}">
                      <a16:colId xmlns:a16="http://schemas.microsoft.com/office/drawing/2014/main" val="361761750"/>
                    </a:ext>
                  </a:extLst>
                </a:gridCol>
                <a:gridCol w="1340168">
                  <a:extLst>
                    <a:ext uri="{9D8B030D-6E8A-4147-A177-3AD203B41FA5}">
                      <a16:colId xmlns:a16="http://schemas.microsoft.com/office/drawing/2014/main" val="651918983"/>
                    </a:ext>
                  </a:extLst>
                </a:gridCol>
              </a:tblGrid>
              <a:tr h="182587">
                <a:tc>
                  <a:txBody>
                    <a:bodyPr/>
                    <a:lstStyle/>
                    <a:p>
                      <a:r>
                        <a:rPr lang="en-US" sz="1100" b="0" i="0" baseline="0" dirty="0">
                          <a:solidFill>
                            <a:schemeClr val="tx1"/>
                          </a:solidFill>
                          <a:latin typeface="Helvetica Neue Light" panose="02000403000000020004" pitchFamily="2" charset="0"/>
                          <a:ea typeface="Helvetica Neue Light" panose="02000403000000020004" pitchFamily="2" charset="0"/>
                        </a:rPr>
                        <a:t>Floe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Convex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Major Axis 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Minor Axis 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2235104"/>
                  </a:ext>
                </a:extLst>
              </a:tr>
              <a:tr h="298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&lt;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578644"/>
                  </a:ext>
                </a:extLst>
              </a:tr>
              <a:tr h="333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&gt;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340558"/>
                  </a:ext>
                </a:extLst>
              </a:tr>
            </a:tbl>
          </a:graphicData>
        </a:graphic>
      </p:graphicFrame>
      <p:pic>
        <p:nvPicPr>
          <p:cNvPr id="12" name="Picture 11" descr="A graph of different colored and black bars&#10;&#10;AI-generated content may be incorrect.">
            <a:extLst>
              <a:ext uri="{FF2B5EF4-FFF2-40B4-BE49-F238E27FC236}">
                <a16:creationId xmlns:a16="http://schemas.microsoft.com/office/drawing/2014/main" id="{908CADD7-C878-FCAD-48E2-33A293CF3093}"/>
              </a:ext>
            </a:extLst>
          </p:cNvPr>
          <p:cNvPicPr>
            <a:picLocks noChangeAspect="1"/>
          </p:cNvPicPr>
          <p:nvPr/>
        </p:nvPicPr>
        <p:blipFill>
          <a:blip r:embed="rId4"/>
          <a:stretch>
            <a:fillRect/>
          </a:stretch>
        </p:blipFill>
        <p:spPr>
          <a:xfrm>
            <a:off x="6803136" y="3251434"/>
            <a:ext cx="5229456" cy="2614728"/>
          </a:xfrm>
          <a:prstGeom prst="rect">
            <a:avLst/>
          </a:prstGeom>
        </p:spPr>
      </p:pic>
      <p:pic>
        <p:nvPicPr>
          <p:cNvPr id="14" name="Picture 13" descr="A graph of different colored boxes&#10;&#10;AI-generated content may be incorrect.">
            <a:extLst>
              <a:ext uri="{FF2B5EF4-FFF2-40B4-BE49-F238E27FC236}">
                <a16:creationId xmlns:a16="http://schemas.microsoft.com/office/drawing/2014/main" id="{B8685EA9-26E8-EBCC-E6F6-0D819BDC212F}"/>
              </a:ext>
            </a:extLst>
          </p:cNvPr>
          <p:cNvPicPr>
            <a:picLocks noChangeAspect="1"/>
          </p:cNvPicPr>
          <p:nvPr/>
        </p:nvPicPr>
        <p:blipFill>
          <a:blip r:embed="rId5"/>
          <a:stretch>
            <a:fillRect/>
          </a:stretch>
        </p:blipFill>
        <p:spPr>
          <a:xfrm>
            <a:off x="6803136" y="688648"/>
            <a:ext cx="5228806" cy="2614403"/>
          </a:xfrm>
          <a:prstGeom prst="rect">
            <a:avLst/>
          </a:prstGeom>
        </p:spPr>
      </p:pic>
      <p:sp>
        <p:nvSpPr>
          <p:cNvPr id="15" name="TextBox 14">
            <a:extLst>
              <a:ext uri="{FF2B5EF4-FFF2-40B4-BE49-F238E27FC236}">
                <a16:creationId xmlns:a16="http://schemas.microsoft.com/office/drawing/2014/main" id="{0686210C-F6D0-D571-FE3E-B20B2CE45009}"/>
              </a:ext>
            </a:extLst>
          </p:cNvPr>
          <p:cNvSpPr txBox="1"/>
          <p:nvPr/>
        </p:nvSpPr>
        <p:spPr>
          <a:xfrm>
            <a:off x="6937248" y="5816962"/>
            <a:ext cx="5095344" cy="861774"/>
          </a:xfrm>
          <a:prstGeom prst="rect">
            <a:avLst/>
          </a:prstGeom>
          <a:noFill/>
        </p:spPr>
        <p:txBody>
          <a:bodyPr wrap="square" rtlCol="0">
            <a:spAutoFit/>
          </a:bodyPr>
          <a:lstStyle/>
          <a:p>
            <a:pPr algn="just"/>
            <a:r>
              <a:rPr lang="en-US" sz="1000" i="1" dirty="0">
                <a:latin typeface="Helvetica Neue Thin" panose="020B0403020202020204" pitchFamily="34" charset="0"/>
                <a:ea typeface="Helvetica Neue Thin" panose="020B0403020202020204" pitchFamily="34" charset="0"/>
              </a:rPr>
              <a:t>Bin boundaries are logarithmically spaced in area and are the same in each plot. Tick marks are labeled with the bin-mean area; hence small differences between top and bottom panels. Box-and-whiskers show the median (center line), 25-75 range (IQR, box width), and whiskers extend from the box to the most extreme data point within 1.5*IQR past the median.</a:t>
            </a:r>
          </a:p>
        </p:txBody>
      </p:sp>
    </p:spTree>
    <p:extLst>
      <p:ext uri="{BB962C8B-B14F-4D97-AF65-F5344CB8AC3E}">
        <p14:creationId xmlns:p14="http://schemas.microsoft.com/office/powerpoint/2010/main" val="28582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110C6-FA0F-998D-DD1D-C7EC5FC5C4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5FCB7A-48CF-9CE5-1BBB-CBFC21BDCFCA}"/>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5. Tracking: Estimating best thresholds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B310C8-0400-C85B-8C8C-3D59DC522F62}"/>
                  </a:ext>
                </a:extLst>
              </p:cNvPr>
              <p:cNvSpPr txBox="1">
                <a:spLocks/>
              </p:cNvSpPr>
              <p:nvPr/>
            </p:nvSpPr>
            <p:spPr>
              <a:xfrm>
                <a:off x="232560" y="681035"/>
                <a:ext cx="6240480" cy="599770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Definition of ADR</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400" dirty="0">
                    <a:latin typeface="Helvetica Neue" panose="02000503000000020004" pitchFamily="2" charset="0"/>
                    <a:ea typeface="Helvetica Neue" panose="02000503000000020004" pitchFamily="2" charset="0"/>
                    <a:cs typeface="Helvetica Neue" panose="02000503000000020004" pitchFamily="2" charset="0"/>
                  </a:rPr>
                  <a:t>For a measure </a:t>
                </a:r>
                <a:r>
                  <a:rPr lang="en-US" sz="1400" i="1" dirty="0">
                    <a:latin typeface="Helvetica Neue" panose="02000503000000020004" pitchFamily="2" charset="0"/>
                    <a:ea typeface="Helvetica Neue" panose="02000503000000020004" pitchFamily="2" charset="0"/>
                    <a:cs typeface="Helvetica Neue" panose="02000503000000020004" pitchFamily="2" charset="0"/>
                  </a:rPr>
                  <a:t>m</a:t>
                </a:r>
                <a:r>
                  <a:rPr lang="en-US" sz="1400" dirty="0">
                    <a:latin typeface="Helvetica Neue" panose="02000503000000020004" pitchFamily="2" charset="0"/>
                    <a:ea typeface="Helvetica Neue" panose="02000503000000020004" pitchFamily="2" charset="0"/>
                    <a:cs typeface="Helvetica Neue" panose="02000503000000020004" pitchFamily="2" charset="0"/>
                  </a:rPr>
                  <a:t> and a pair of floes </a:t>
                </a:r>
                <a:r>
                  <a:rPr lang="en-US" sz="1400" i="1" dirty="0">
                    <a:latin typeface="Helvetica Neue" panose="02000503000000020004" pitchFamily="2" charset="0"/>
                    <a:ea typeface="Helvetica Neue" panose="02000503000000020004" pitchFamily="2" charset="0"/>
                    <a:cs typeface="Helvetica Neue" panose="02000503000000020004" pitchFamily="2" charset="0"/>
                  </a:rPr>
                  <a:t>f, g</a:t>
                </a:r>
                <a:r>
                  <a:rPr lang="en-US" sz="1400" dirty="0">
                    <a:latin typeface="Helvetica Neue" panose="02000503000000020004" pitchFamily="2" charset="0"/>
                    <a:ea typeface="Helvetica Neue" panose="02000503000000020004" pitchFamily="2" charset="0"/>
                    <a:cs typeface="Helvetica Neue" panose="02000503000000020004" pitchFamily="2" charset="0"/>
                  </a:rPr>
                  <a:t>, we define a normalized distance </a:t>
                </a:r>
                <a:br>
                  <a:rPr lang="en-US" sz="1400"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ea typeface="Helvetica Neue" panose="02000503000000020004" pitchFamily="2" charset="0"/>
                    <a:cs typeface="Helvetica Neue" panose="02000503000000020004" pitchFamily="2" charset="0"/>
                  </a:rPr>
                </a:b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𝑨𝑫</m:t>
                      </m:r>
                      <m:sSub>
                        <m:sSub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𝑹</m:t>
                          </m:r>
                        </m:e>
                        <m:sub>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sub>
                      </m:sSub>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 </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f>
                        <m:f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fPr>
                        <m:num>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𝟐</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num>
                        <m:den>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d>
                            <m:dPr>
                              <m:ctrlPr>
                                <a:rPr lang="en-US" sz="1400" b="1" i="1" smtClean="0">
                                  <a:latin typeface="Cambria Math" panose="02040503050406030204" pitchFamily="18" charset="0"/>
                                  <a:ea typeface="Helvetica Neue" panose="02000503000000020004" pitchFamily="2" charset="0"/>
                                  <a:cs typeface="Helvetica Neue" panose="02000503000000020004" pitchFamily="2" charset="0"/>
                                </a:rPr>
                              </m:ctrlPr>
                            </m:dPr>
                            <m:e>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𝒇</m:t>
                              </m:r>
                            </m:e>
                          </m:d>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𝒎</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𝒈</m:t>
                          </m:r>
                          <m:r>
                            <a:rPr lang="en-US" sz="1400" b="1" i="1" smtClean="0">
                              <a:latin typeface="Cambria Math" panose="02040503050406030204" pitchFamily="18" charset="0"/>
                              <a:ea typeface="Helvetica Neue" panose="02000503000000020004" pitchFamily="2" charset="0"/>
                              <a:cs typeface="Helvetica Neue" panose="02000503000000020004" pitchFamily="2" charset="0"/>
                            </a:rPr>
                            <m:t>)</m:t>
                          </m:r>
                        </m:den>
                      </m:f>
                    </m:oMath>
                  </m:oMathPara>
                </a14:m>
                <a:br>
                  <a:rPr lang="en-US" sz="1400" b="1" dirty="0">
                    <a:latin typeface="Helvetica Neue" panose="02000503000000020004" pitchFamily="2" charset="0"/>
                    <a:ea typeface="Helvetica Neue" panose="02000503000000020004" pitchFamily="2" charset="0"/>
                    <a:cs typeface="Helvetica Neue" panose="02000503000000020004" pitchFamily="2" charset="0"/>
                  </a:rPr>
                </a:b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Defaults (Lopez-Acosta et al. 2019, may be different in MATLAB)</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sz="1400" b="1"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br>
                  <a:rPr lang="en-US" sz="1400" b="1" dirty="0">
                    <a:latin typeface="Helvetica Neue" panose="02000503000000020004" pitchFamily="2" charset="0"/>
                    <a:ea typeface="Helvetica Neue" panose="02000503000000020004" pitchFamily="2" charset="0"/>
                    <a:cs typeface="Helvetica Neue" panose="02000503000000020004" pitchFamily="2" charset="0"/>
                  </a:rPr>
                </a:b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800" b="1" dirty="0">
                    <a:latin typeface="Helvetica Neue" panose="02000503000000020004" pitchFamily="2" charset="0"/>
                    <a:ea typeface="Helvetica Neue" panose="02000503000000020004" pitchFamily="2" charset="0"/>
                    <a:cs typeface="Helvetica Neue" panose="02000503000000020004" pitchFamily="2" charset="0"/>
                  </a:rPr>
                  <a:t>Experiments</a:t>
                </a:r>
                <a:endParaRPr lang="en-US" sz="16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under rotation</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200" dirty="0">
                    <a:latin typeface="Helvetica Neue" panose="02000503000000020004" pitchFamily="2" charset="0"/>
                    <a:ea typeface="Helvetica Neue" panose="02000503000000020004" pitchFamily="2" charset="0"/>
                    <a:cs typeface="Helvetica Neue" panose="02000503000000020004" pitchFamily="2" charset="0"/>
                  </a:rPr>
                  <a:t>Strong dependence on area, uncertainty decreases with increasing floe size. Convex area uncertainty clearly highest.</a:t>
                </a: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between images (matched pairs)</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200" dirty="0">
                    <a:latin typeface="Helvetica Neue" panose="02000503000000020004" pitchFamily="2" charset="0"/>
                    <a:ea typeface="Helvetica Neue" panose="02000503000000020004" pitchFamily="2" charset="0"/>
                    <a:cs typeface="Helvetica Neue" panose="02000503000000020004" pitchFamily="2" charset="0"/>
                  </a:rPr>
                  <a:t>Much larger uncertainty than from rotation. Less difference between measures. Possible size effects ~ 300 px</a:t>
                </a:r>
                <a:r>
                  <a:rPr lang="en-US" sz="1200" baseline="30000" dirty="0">
                    <a:latin typeface="Helvetica Neue" panose="02000503000000020004" pitchFamily="2" charset="0"/>
                    <a:ea typeface="Helvetica Neue" panose="02000503000000020004" pitchFamily="2" charset="0"/>
                    <a:cs typeface="Helvetica Neue" panose="02000503000000020004" pitchFamily="2" charset="0"/>
                  </a:rPr>
                  <a:t>2</a:t>
                </a:r>
                <a:r>
                  <a:rPr lang="en-US" sz="1200" dirty="0">
                    <a:latin typeface="Helvetica Neue" panose="02000503000000020004" pitchFamily="2" charset="0"/>
                    <a:ea typeface="Helvetica Neue" panose="02000503000000020004" pitchFamily="2" charset="0"/>
                    <a:cs typeface="Helvetica Neue" panose="02000503000000020004" pitchFamily="2" charset="0"/>
                  </a:rPr>
                  <a:t>, ~1200 px</a:t>
                </a:r>
                <a:r>
                  <a:rPr lang="en-US" sz="1200" baseline="30000" dirty="0">
                    <a:latin typeface="Helvetica Neue" panose="02000503000000020004" pitchFamily="2" charset="0"/>
                    <a:ea typeface="Helvetica Neue" panose="02000503000000020004" pitchFamily="2" charset="0"/>
                    <a:cs typeface="Helvetica Neue" panose="02000503000000020004" pitchFamily="2" charset="0"/>
                  </a:rPr>
                  <a:t>2</a:t>
                </a:r>
                <a:endParaRPr lang="en-US" sz="1200" b="1" baseline="300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rabicPeriod"/>
                </a:pPr>
                <a:r>
                  <a:rPr lang="en-US" sz="1400" b="1" dirty="0">
                    <a:latin typeface="Helvetica Neue" panose="02000503000000020004" pitchFamily="2" charset="0"/>
                    <a:ea typeface="Helvetica Neue" panose="02000503000000020004" pitchFamily="2" charset="0"/>
                    <a:cs typeface="Helvetica Neue" panose="02000503000000020004" pitchFamily="2" charset="0"/>
                  </a:rPr>
                  <a:t>Variation between unmatched pairs</a:t>
                </a:r>
                <a:br>
                  <a:rPr lang="en-US" sz="1400" b="1" dirty="0">
                    <a:latin typeface="Helvetica Neue" panose="02000503000000020004" pitchFamily="2" charset="0"/>
                    <a:ea typeface="Helvetica Neue" panose="02000503000000020004" pitchFamily="2" charset="0"/>
                    <a:cs typeface="Helvetica Neue" panose="02000503000000020004" pitchFamily="2" charset="0"/>
                  </a:rPr>
                </a:br>
                <a:r>
                  <a:rPr lang="en-US" sz="1200" dirty="0">
                    <a:latin typeface="Helvetica Neue" panose="02000503000000020004" pitchFamily="2" charset="0"/>
                    <a:ea typeface="Helvetica Neue" panose="02000503000000020004" pitchFamily="2" charset="0"/>
                    <a:cs typeface="Helvetica Neue" panose="02000503000000020004" pitchFamily="2" charset="0"/>
                  </a:rPr>
                  <a:t>Divided </a:t>
                </a:r>
                <a:r>
                  <a:rPr lang="en-US" sz="1200" i="1" dirty="0">
                    <a:latin typeface="Helvetica Neue" panose="02000503000000020004" pitchFamily="2" charset="0"/>
                    <a:ea typeface="Helvetica Neue" panose="02000503000000020004" pitchFamily="2" charset="0"/>
                    <a:cs typeface="Helvetica Neue" panose="02000503000000020004" pitchFamily="2" charset="0"/>
                  </a:rPr>
                  <a:t>Aqua</a:t>
                </a:r>
                <a:r>
                  <a:rPr lang="en-US" sz="1200" dirty="0">
                    <a:latin typeface="Helvetica Neue" panose="02000503000000020004" pitchFamily="2" charset="0"/>
                    <a:ea typeface="Helvetica Neue" panose="02000503000000020004" pitchFamily="2" charset="0"/>
                    <a:cs typeface="Helvetica Neue" panose="02000503000000020004" pitchFamily="2" charset="0"/>
                  </a:rPr>
                  <a:t> floe shapes into area bins, listed all possible combinations of floes, then selected 500 from each bin at random. The randomized pairings do not show any clear area dependence. Surprisingly, the variation between matched pairs is larger than the random pairs for the small floe cases. We note also that the axis length ADRs tend to be smaller than the random pairs, and appear distinctly smaller for floes larger than 200-300 pixels. Area measures maintain substantial overlap even with very large floes.</a:t>
                </a:r>
                <a:endParaRPr lang="en-US" sz="1200" b="1"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p:sp>
            <p:nvSpPr>
              <p:cNvPr id="3" name="Content Placeholder 2">
                <a:extLst>
                  <a:ext uri="{FF2B5EF4-FFF2-40B4-BE49-F238E27FC236}">
                    <a16:creationId xmlns:a16="http://schemas.microsoft.com/office/drawing/2014/main" id="{72B310C8-0400-C85B-8C8C-3D59DC522F62}"/>
                  </a:ext>
                </a:extLst>
              </p:cNvPr>
              <p:cNvSpPr txBox="1">
                <a:spLocks noRot="1" noChangeAspect="1" noMove="1" noResize="1" noEditPoints="1" noAdjustHandles="1" noChangeArrowheads="1" noChangeShapeType="1" noTextEdit="1"/>
              </p:cNvSpPr>
              <p:nvPr/>
            </p:nvSpPr>
            <p:spPr>
              <a:xfrm>
                <a:off x="232560" y="681035"/>
                <a:ext cx="6240480" cy="5997701"/>
              </a:xfrm>
              <a:prstGeom prst="rect">
                <a:avLst/>
              </a:prstGeom>
              <a:blipFill>
                <a:blip r:embed="rId3"/>
                <a:stretch>
                  <a:fillRect l="-813" t="-633" r="-610"/>
                </a:stretch>
              </a:blipFill>
            </p:spPr>
            <p:txBody>
              <a:bodyPr/>
              <a:lstStyle/>
              <a:p>
                <a:r>
                  <a:rPr lang="en-US">
                    <a:noFill/>
                  </a:rPr>
                  <a:t> </a:t>
                </a:r>
              </a:p>
            </p:txBody>
          </p:sp>
        </mc:Fallback>
      </mc:AlternateContent>
      <p:graphicFrame>
        <p:nvGraphicFramePr>
          <p:cNvPr id="8" name="Table 7">
            <a:extLst>
              <a:ext uri="{FF2B5EF4-FFF2-40B4-BE49-F238E27FC236}">
                <a16:creationId xmlns:a16="http://schemas.microsoft.com/office/drawing/2014/main" id="{666CCF95-A125-C501-00A4-4ACA5F85A5DE}"/>
              </a:ext>
            </a:extLst>
          </p:cNvPr>
          <p:cNvGraphicFramePr>
            <a:graphicFrameLocks noGrp="1"/>
          </p:cNvGraphicFramePr>
          <p:nvPr/>
        </p:nvGraphicFramePr>
        <p:xfrm>
          <a:off x="233210" y="2129770"/>
          <a:ext cx="5988687" cy="1097280"/>
        </p:xfrm>
        <a:graphic>
          <a:graphicData uri="http://schemas.openxmlformats.org/drawingml/2006/table">
            <a:tbl>
              <a:tblPr firstRow="1" bandRow="1">
                <a:tableStyleId>{5C22544A-7EE6-4342-B048-85BDC9FD1C3A}</a:tableStyleId>
              </a:tblPr>
              <a:tblGrid>
                <a:gridCol w="1836103">
                  <a:extLst>
                    <a:ext uri="{9D8B030D-6E8A-4147-A177-3AD203B41FA5}">
                      <a16:colId xmlns:a16="http://schemas.microsoft.com/office/drawing/2014/main" val="2032842026"/>
                    </a:ext>
                  </a:extLst>
                </a:gridCol>
                <a:gridCol w="494030">
                  <a:extLst>
                    <a:ext uri="{9D8B030D-6E8A-4147-A177-3AD203B41FA5}">
                      <a16:colId xmlns:a16="http://schemas.microsoft.com/office/drawing/2014/main" val="2891036318"/>
                    </a:ext>
                  </a:extLst>
                </a:gridCol>
                <a:gridCol w="981393">
                  <a:extLst>
                    <a:ext uri="{9D8B030D-6E8A-4147-A177-3AD203B41FA5}">
                      <a16:colId xmlns:a16="http://schemas.microsoft.com/office/drawing/2014/main" val="2952642051"/>
                    </a:ext>
                  </a:extLst>
                </a:gridCol>
                <a:gridCol w="1336993">
                  <a:extLst>
                    <a:ext uri="{9D8B030D-6E8A-4147-A177-3AD203B41FA5}">
                      <a16:colId xmlns:a16="http://schemas.microsoft.com/office/drawing/2014/main" val="361761750"/>
                    </a:ext>
                  </a:extLst>
                </a:gridCol>
                <a:gridCol w="1340168">
                  <a:extLst>
                    <a:ext uri="{9D8B030D-6E8A-4147-A177-3AD203B41FA5}">
                      <a16:colId xmlns:a16="http://schemas.microsoft.com/office/drawing/2014/main" val="651918983"/>
                    </a:ext>
                  </a:extLst>
                </a:gridCol>
              </a:tblGrid>
              <a:tr h="182587">
                <a:tc>
                  <a:txBody>
                    <a:bodyPr/>
                    <a:lstStyle/>
                    <a:p>
                      <a:r>
                        <a:rPr lang="en-US" sz="1100" b="0" i="0" baseline="0" dirty="0">
                          <a:solidFill>
                            <a:schemeClr val="tx1"/>
                          </a:solidFill>
                          <a:latin typeface="Helvetica Neue Light" panose="02000403000000020004" pitchFamily="2" charset="0"/>
                          <a:ea typeface="Helvetica Neue Light" panose="02000403000000020004" pitchFamily="2" charset="0"/>
                        </a:rPr>
                        <a:t>Floe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Convex Area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Major Axis 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Minor Axis 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2235104"/>
                  </a:ext>
                </a:extLst>
              </a:tr>
              <a:tr h="298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&lt;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578644"/>
                  </a:ext>
                </a:extLst>
              </a:tr>
              <a:tr h="333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&gt;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340558"/>
                  </a:ext>
                </a:extLst>
              </a:tr>
            </a:tbl>
          </a:graphicData>
        </a:graphic>
      </p:graphicFrame>
      <p:pic>
        <p:nvPicPr>
          <p:cNvPr id="5" name="Picture 4" descr="A graph of different colored bars&#10;&#10;AI-generated content may be incorrect.">
            <a:extLst>
              <a:ext uri="{FF2B5EF4-FFF2-40B4-BE49-F238E27FC236}">
                <a16:creationId xmlns:a16="http://schemas.microsoft.com/office/drawing/2014/main" id="{64BE1EE4-233D-6938-F491-19ED141D271A}"/>
              </a:ext>
            </a:extLst>
          </p:cNvPr>
          <p:cNvPicPr>
            <a:picLocks noChangeAspect="1"/>
          </p:cNvPicPr>
          <p:nvPr/>
        </p:nvPicPr>
        <p:blipFill>
          <a:blip r:embed="rId4"/>
          <a:stretch>
            <a:fillRect/>
          </a:stretch>
        </p:blipFill>
        <p:spPr>
          <a:xfrm>
            <a:off x="6472390" y="685800"/>
            <a:ext cx="5486400" cy="2743200"/>
          </a:xfrm>
          <a:prstGeom prst="rect">
            <a:avLst/>
          </a:prstGeom>
        </p:spPr>
      </p:pic>
      <p:pic>
        <p:nvPicPr>
          <p:cNvPr id="7" name="Picture 6" descr="A graph of different colored and black lines&#10;&#10;AI-generated content may be incorrect.">
            <a:extLst>
              <a:ext uri="{FF2B5EF4-FFF2-40B4-BE49-F238E27FC236}">
                <a16:creationId xmlns:a16="http://schemas.microsoft.com/office/drawing/2014/main" id="{DC26C002-3C79-F6D6-0DEE-EF0EBC428A5B}"/>
              </a:ext>
            </a:extLst>
          </p:cNvPr>
          <p:cNvPicPr>
            <a:picLocks noChangeAspect="1"/>
          </p:cNvPicPr>
          <p:nvPr/>
        </p:nvPicPr>
        <p:blipFill>
          <a:blip r:embed="rId5"/>
          <a:stretch>
            <a:fillRect/>
          </a:stretch>
        </p:blipFill>
        <p:spPr>
          <a:xfrm>
            <a:off x="6472390" y="3429000"/>
            <a:ext cx="5486400" cy="2743200"/>
          </a:xfrm>
          <a:prstGeom prst="rect">
            <a:avLst/>
          </a:prstGeom>
        </p:spPr>
      </p:pic>
    </p:spTree>
    <p:extLst>
      <p:ext uri="{BB962C8B-B14F-4D97-AF65-F5344CB8AC3E}">
        <p14:creationId xmlns:p14="http://schemas.microsoft.com/office/powerpoint/2010/main" val="34079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ED83-4A6B-177A-5749-2008CA536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56BA2E-099A-5EFF-340D-C2525E660F24}"/>
              </a:ext>
            </a:extLst>
          </p:cNvPr>
          <p:cNvSpPr txBox="1">
            <a:spLocks/>
          </p:cNvSpPr>
          <p:nvPr/>
        </p:nvSpPr>
        <p:spPr>
          <a:xfrm>
            <a:off x="137556" y="179263"/>
            <a:ext cx="11821234"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5. Tracking: Estimating best thresholds for psi-s correlation and shape mismatch</a:t>
            </a:r>
          </a:p>
        </p:txBody>
      </p:sp>
      <p:graphicFrame>
        <p:nvGraphicFramePr>
          <p:cNvPr id="8" name="Table 7">
            <a:extLst>
              <a:ext uri="{FF2B5EF4-FFF2-40B4-BE49-F238E27FC236}">
                <a16:creationId xmlns:a16="http://schemas.microsoft.com/office/drawing/2014/main" id="{38F3476B-EE9E-C6EC-CA1B-F75047744376}"/>
              </a:ext>
            </a:extLst>
          </p:cNvPr>
          <p:cNvGraphicFramePr>
            <a:graphicFrameLocks noGrp="1"/>
          </p:cNvGraphicFramePr>
          <p:nvPr>
            <p:extLst>
              <p:ext uri="{D42A27DB-BD31-4B8C-83A1-F6EECF244321}">
                <p14:modId xmlns:p14="http://schemas.microsoft.com/office/powerpoint/2010/main" val="3513745779"/>
              </p:ext>
            </p:extLst>
          </p:nvPr>
        </p:nvGraphicFramePr>
        <p:xfrm>
          <a:off x="233210" y="2129770"/>
          <a:ext cx="3311526" cy="1097280"/>
        </p:xfrm>
        <a:graphic>
          <a:graphicData uri="http://schemas.openxmlformats.org/drawingml/2006/table">
            <a:tbl>
              <a:tblPr firstRow="1" bandRow="1">
                <a:tableStyleId>{5C22544A-7EE6-4342-B048-85BDC9FD1C3A}</a:tableStyleId>
              </a:tblPr>
              <a:tblGrid>
                <a:gridCol w="1836103">
                  <a:extLst>
                    <a:ext uri="{9D8B030D-6E8A-4147-A177-3AD203B41FA5}">
                      <a16:colId xmlns:a16="http://schemas.microsoft.com/office/drawing/2014/main" val="2032842026"/>
                    </a:ext>
                  </a:extLst>
                </a:gridCol>
                <a:gridCol w="494030">
                  <a:extLst>
                    <a:ext uri="{9D8B030D-6E8A-4147-A177-3AD203B41FA5}">
                      <a16:colId xmlns:a16="http://schemas.microsoft.com/office/drawing/2014/main" val="2891036318"/>
                    </a:ext>
                  </a:extLst>
                </a:gridCol>
                <a:gridCol w="981393">
                  <a:extLst>
                    <a:ext uri="{9D8B030D-6E8A-4147-A177-3AD203B41FA5}">
                      <a16:colId xmlns:a16="http://schemas.microsoft.com/office/drawing/2014/main" val="2952642051"/>
                    </a:ext>
                  </a:extLst>
                </a:gridCol>
              </a:tblGrid>
              <a:tr h="182587">
                <a:tc>
                  <a:txBody>
                    <a:bodyPr/>
                    <a:lstStyle/>
                    <a:p>
                      <a:r>
                        <a:rPr lang="en-US" sz="1100" b="0" i="0" baseline="0" dirty="0">
                          <a:solidFill>
                            <a:schemeClr val="tx1"/>
                          </a:solidFill>
                          <a:latin typeface="Helvetica Neue Light" panose="02000403000000020004" pitchFamily="2" charset="0"/>
                          <a:ea typeface="Helvetica Neue Light" panose="02000403000000020004" pitchFamily="2" charset="0"/>
                        </a:rPr>
                        <a:t>Floe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SD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100" b="1" i="0" dirty="0">
                          <a:solidFill>
                            <a:schemeClr val="tx1"/>
                          </a:solidFill>
                          <a:latin typeface="HELVETICA NEUE LIGHT" panose="02000403000000020004" pitchFamily="2" charset="0"/>
                          <a:ea typeface="HELVETICA NEUE LIGHT" panose="02000403000000020004" pitchFamily="2" charset="0"/>
                        </a:rPr>
                        <a:t>Psi-S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2235104"/>
                  </a:ext>
                </a:extLst>
              </a:tr>
              <a:tr h="2987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&lt;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578644"/>
                  </a:ext>
                </a:extLst>
              </a:tr>
              <a:tr h="333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dirty="0">
                          <a:solidFill>
                            <a:schemeClr val="tx1"/>
                          </a:solidFill>
                          <a:latin typeface="Helvetica Neue Light" panose="02000403000000020004" pitchFamily="2" charset="0"/>
                          <a:ea typeface="Helvetica Neue Light" panose="02000403000000020004" pitchFamily="2" charset="0"/>
                        </a:rPr>
                        <a:t>Area &gt; 1200 px</a:t>
                      </a:r>
                      <a:r>
                        <a:rPr lang="en-US" sz="1100" b="0" i="0" baseline="30000" dirty="0">
                          <a:solidFill>
                            <a:schemeClr val="tx1"/>
                          </a:solidFill>
                          <a:latin typeface="Helvetica Neue Light" panose="02000403000000020004" pitchFamily="2" charset="0"/>
                          <a:ea typeface="Helvetica Neue Light" panose="02000403000000020004" pitchFamily="2" charset="0"/>
                        </a:rPr>
                        <a:t>2</a:t>
                      </a:r>
                    </a:p>
                    <a:p>
                      <a:endParaRPr lang="en-US" sz="1050" b="0" i="0" dirty="0">
                        <a:latin typeface="Helvetica Neue Light" panose="02000403000000020004" pitchFamily="2" charset="0"/>
                        <a:ea typeface="Helvetica Neue Light" panose="02000403000000020004"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latin typeface="Helvetica Neue Light" panose="02000403000000020004" pitchFamily="2" charset="0"/>
                          <a:ea typeface="Helvetica Neue Light" panose="02000403000000020004" pitchFamily="2" charset="0"/>
                        </a:rPr>
                        <a:t>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50" b="0" i="0" dirty="0">
                          <a:solidFill>
                            <a:schemeClr val="tx1"/>
                          </a:solidFill>
                          <a:latin typeface="Helvetica Neue Light" panose="02000403000000020004" pitchFamily="2" charset="0"/>
                          <a:ea typeface="Helvetica Neue Light" panose="02000403000000020004" pitchFamily="2" charset="0"/>
                        </a:rPr>
                        <a:t>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16340558"/>
                  </a:ext>
                </a:extLst>
              </a:tr>
            </a:tbl>
          </a:graphicData>
        </a:graphic>
      </p:graphicFrame>
    </p:spTree>
    <p:extLst>
      <p:ext uri="{BB962C8B-B14F-4D97-AF65-F5344CB8AC3E}">
        <p14:creationId xmlns:p14="http://schemas.microsoft.com/office/powerpoint/2010/main" val="77610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7267-AAA7-FDAC-9E20-066AB179E836}"/>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Studies/papers that may be useful</a:t>
            </a:r>
          </a:p>
        </p:txBody>
      </p:sp>
      <p:sp>
        <p:nvSpPr>
          <p:cNvPr id="3" name="TextBox 2">
            <a:extLst>
              <a:ext uri="{FF2B5EF4-FFF2-40B4-BE49-F238E27FC236}">
                <a16:creationId xmlns:a16="http://schemas.microsoft.com/office/drawing/2014/main" id="{12D475D4-40F7-6C43-19BF-DE997CA53BF4}"/>
              </a:ext>
            </a:extLst>
          </p:cNvPr>
          <p:cNvSpPr txBox="1"/>
          <p:nvPr/>
        </p:nvSpPr>
        <p:spPr>
          <a:xfrm>
            <a:off x="137556" y="681037"/>
            <a:ext cx="7144512" cy="2893100"/>
          </a:xfrm>
          <a:prstGeom prst="rect">
            <a:avLst/>
          </a:prstGeom>
          <a:noFill/>
          <a:ln>
            <a:solidFill>
              <a:schemeClr val="tx1"/>
            </a:solidFill>
          </a:ln>
        </p:spPr>
        <p:txBody>
          <a:bodyPr wrap="square" rtlCol="0">
            <a:spAutoFit/>
          </a:bodyPr>
          <a:lstStyle/>
          <a:p>
            <a:r>
              <a:rPr lang="en-US" sz="1400" b="1" dirty="0"/>
              <a:t>On the use of daily optical imagery for sea ice velocity analysis</a:t>
            </a:r>
            <a:br>
              <a:rPr lang="en-US" sz="1400" b="1" dirty="0"/>
            </a:br>
            <a:endParaRPr lang="en-US" sz="1400" dirty="0"/>
          </a:p>
          <a:p>
            <a:pPr marL="285750" indent="-285750">
              <a:buFont typeface="Arial" panose="020B0604020202020204" pitchFamily="34" charset="0"/>
              <a:buChar char="•"/>
            </a:pPr>
            <a:r>
              <a:rPr lang="en-US" sz="1400" dirty="0"/>
              <a:t>Timescales of ice motion (hourly, daily, weekly) vs uncertainty. Analysis using meander coefficients from Alan’s work.</a:t>
            </a:r>
          </a:p>
          <a:p>
            <a:pPr marL="285750" indent="-285750">
              <a:buFont typeface="Arial" panose="020B0604020202020204" pitchFamily="34" charset="0"/>
              <a:buChar char="•"/>
            </a:pPr>
            <a:r>
              <a:rPr lang="en-US" sz="1400" dirty="0"/>
              <a:t>Available timescales for linked trajectories based on cloud cover. Potentially using Sami’s work, alternatively, just use the cloud fraction dataset (e.g. could be place to do the eval of the cloud fraction dataset). </a:t>
            </a:r>
          </a:p>
          <a:p>
            <a:pPr marL="285750" indent="-285750">
              <a:buFont typeface="Arial" panose="020B0604020202020204" pitchFamily="34" charset="0"/>
              <a:buChar char="•"/>
            </a:pPr>
            <a:r>
              <a:rPr lang="en-US" sz="1400" dirty="0"/>
              <a:t>Relationship between cloud cover, wind speed, and the observed portion of the velocity distribution.</a:t>
            </a:r>
          </a:p>
          <a:p>
            <a:pPr marL="285750" indent="-285750">
              <a:buFont typeface="Arial" panose="020B0604020202020204" pitchFamily="34" charset="0"/>
              <a:buChar char="•"/>
            </a:pPr>
            <a:endParaRPr lang="en-US" sz="1400" dirty="0"/>
          </a:p>
          <a:p>
            <a:r>
              <a:rPr lang="en-US" sz="1400" dirty="0"/>
              <a:t>This paper would help benchmark performance needs. I.e., are we getting as long of trajectories as we can given the cloud cover properties? How should we interpret our velocity distributions vs. the true distributions?</a:t>
            </a:r>
          </a:p>
        </p:txBody>
      </p:sp>
      <p:sp>
        <p:nvSpPr>
          <p:cNvPr id="4" name="TextBox 3">
            <a:extLst>
              <a:ext uri="{FF2B5EF4-FFF2-40B4-BE49-F238E27FC236}">
                <a16:creationId xmlns:a16="http://schemas.microsoft.com/office/drawing/2014/main" id="{8F66885C-6B01-F43F-07A0-667437C87880}"/>
              </a:ext>
            </a:extLst>
          </p:cNvPr>
          <p:cNvSpPr txBox="1"/>
          <p:nvPr/>
        </p:nvSpPr>
        <p:spPr>
          <a:xfrm>
            <a:off x="137556" y="3785637"/>
            <a:ext cx="7144512" cy="1600438"/>
          </a:xfrm>
          <a:prstGeom prst="rect">
            <a:avLst/>
          </a:prstGeom>
          <a:noFill/>
          <a:ln>
            <a:solidFill>
              <a:schemeClr val="tx1"/>
            </a:solidFill>
          </a:ln>
        </p:spPr>
        <p:txBody>
          <a:bodyPr wrap="square" rtlCol="0">
            <a:spAutoFit/>
          </a:bodyPr>
          <a:lstStyle/>
          <a:p>
            <a:r>
              <a:rPr lang="en-US" sz="1400" b="1" dirty="0"/>
              <a:t>Seasonality of the FSD in Arctic MIZs</a:t>
            </a:r>
            <a:endParaRPr lang="en-US" sz="1400" dirty="0"/>
          </a:p>
          <a:p>
            <a:pPr marL="285750" indent="-285750">
              <a:buFont typeface="Arial" panose="020B0604020202020204" pitchFamily="34" charset="0"/>
              <a:buChar char="•"/>
            </a:pPr>
            <a:r>
              <a:rPr lang="en-US" sz="1400" dirty="0"/>
              <a:t>Extend analysis from the </a:t>
            </a:r>
            <a:r>
              <a:rPr lang="en-US" sz="1400" i="1" dirty="0"/>
              <a:t>Annals</a:t>
            </a:r>
            <a:r>
              <a:rPr lang="en-US" sz="1400" dirty="0"/>
              <a:t> paper into the whole set of MIZs</a:t>
            </a:r>
          </a:p>
          <a:p>
            <a:pPr marL="285750" indent="-285750">
              <a:buFont typeface="Arial" panose="020B0604020202020204" pitchFamily="34" charset="0"/>
              <a:buChar char="•"/>
            </a:pPr>
            <a:r>
              <a:rPr lang="en-US" sz="1400" dirty="0"/>
              <a:t>Compute sea ice fraction, total ice area for each scene for looking at interannual variability. What fraction of the ice cover consists of identifiable ice floes?</a:t>
            </a:r>
          </a:p>
          <a:p>
            <a:pPr marL="285750" indent="-285750">
              <a:buFont typeface="Arial" panose="020B0604020202020204" pitchFamily="34" charset="0"/>
              <a:buChar char="•"/>
            </a:pPr>
            <a:r>
              <a:rPr lang="en-US" sz="1400" dirty="0"/>
              <a:t>Preconditioning: test hypothesis that the FSD in April or March is a predictor of the FSD slope in the late season</a:t>
            </a:r>
          </a:p>
          <a:p>
            <a:pPr marL="285750" indent="-285750">
              <a:buFont typeface="Arial" panose="020B0604020202020204" pitchFamily="34" charset="0"/>
              <a:buChar char="•"/>
            </a:pPr>
            <a:endParaRPr lang="en-US" sz="1400" dirty="0"/>
          </a:p>
        </p:txBody>
      </p:sp>
      <p:sp>
        <p:nvSpPr>
          <p:cNvPr id="5" name="TextBox 4">
            <a:extLst>
              <a:ext uri="{FF2B5EF4-FFF2-40B4-BE49-F238E27FC236}">
                <a16:creationId xmlns:a16="http://schemas.microsoft.com/office/drawing/2014/main" id="{C8C05E76-DAA8-E221-0CE3-53672F706BF7}"/>
              </a:ext>
            </a:extLst>
          </p:cNvPr>
          <p:cNvSpPr txBox="1"/>
          <p:nvPr/>
        </p:nvSpPr>
        <p:spPr>
          <a:xfrm>
            <a:off x="7437120" y="681037"/>
            <a:ext cx="4617324" cy="1815882"/>
          </a:xfrm>
          <a:prstGeom prst="rect">
            <a:avLst/>
          </a:prstGeom>
          <a:noFill/>
          <a:ln>
            <a:solidFill>
              <a:schemeClr val="tx1"/>
            </a:solidFill>
          </a:ln>
        </p:spPr>
        <p:txBody>
          <a:bodyPr wrap="square" rtlCol="0">
            <a:spAutoFit/>
          </a:bodyPr>
          <a:lstStyle/>
          <a:p>
            <a:r>
              <a:rPr lang="en-US" sz="1400" b="1" dirty="0"/>
              <a:t>Relative and absolute dispersion of tracked ice floes</a:t>
            </a:r>
            <a:endParaRPr lang="en-US" sz="1400" dirty="0"/>
          </a:p>
          <a:p>
            <a:pPr marL="285750" indent="-285750">
              <a:buFont typeface="Arial" panose="020B0604020202020204" pitchFamily="34" charset="0"/>
              <a:buChar char="•"/>
            </a:pPr>
            <a:r>
              <a:rPr lang="en-US" sz="1400" dirty="0"/>
              <a:t>Uncertainty analysis for limits of the interpolation step, questions of how to handle the floe position uncertainty in the dispersion calculation</a:t>
            </a:r>
          </a:p>
          <a:p>
            <a:pPr marL="285750" indent="-285750">
              <a:buFont typeface="Arial" panose="020B0604020202020204" pitchFamily="34" charset="0"/>
              <a:buChar char="•"/>
            </a:pPr>
            <a:r>
              <a:rPr lang="en-US" sz="1400" dirty="0"/>
              <a:t>Confidence intervals for the slope of the dispersion</a:t>
            </a:r>
          </a:p>
          <a:p>
            <a:pPr marL="285750" indent="-285750">
              <a:buFont typeface="Arial" panose="020B0604020202020204" pitchFamily="34" charset="0"/>
              <a:buChar char="•"/>
            </a:pPr>
            <a:r>
              <a:rPr lang="en-US" sz="1400" dirty="0"/>
              <a:t>Link between dispersion and deformation strain rates</a:t>
            </a:r>
          </a:p>
          <a:p>
            <a:pPr marL="285750" indent="-285750">
              <a:buFont typeface="Arial" panose="020B0604020202020204" pitchFamily="34" charset="0"/>
              <a:buChar char="•"/>
            </a:pPr>
            <a:r>
              <a:rPr lang="en-US" sz="1400" dirty="0"/>
              <a:t>Compare/contrast sea ice regions, with analysis of Greenland Sea vs Beaufort Sea</a:t>
            </a:r>
          </a:p>
        </p:txBody>
      </p:sp>
      <p:sp>
        <p:nvSpPr>
          <p:cNvPr id="6" name="TextBox 5">
            <a:extLst>
              <a:ext uri="{FF2B5EF4-FFF2-40B4-BE49-F238E27FC236}">
                <a16:creationId xmlns:a16="http://schemas.microsoft.com/office/drawing/2014/main" id="{BA8ED833-48E4-F9B2-C085-38D19908D428}"/>
              </a:ext>
            </a:extLst>
          </p:cNvPr>
          <p:cNvSpPr txBox="1"/>
          <p:nvPr/>
        </p:nvSpPr>
        <p:spPr>
          <a:xfrm>
            <a:off x="7876032" y="3023616"/>
            <a:ext cx="3938016" cy="3231654"/>
          </a:xfrm>
          <a:prstGeom prst="rect">
            <a:avLst/>
          </a:prstGeom>
          <a:noFill/>
        </p:spPr>
        <p:txBody>
          <a:bodyPr wrap="square" rtlCol="0">
            <a:spAutoFit/>
          </a:bodyPr>
          <a:lstStyle/>
          <a:p>
            <a:r>
              <a:rPr lang="en-US" sz="1200" dirty="0"/>
              <a:t>“We are preparing two manuscripts focused on the Lagrangian statistics of the sea ice trajectories: the first, “Sea ice dispersion mirrors underlying submesoscale ocean currents amid strong atmospheric forcing”, by Watkins, Lopez-Acosta, Kim, and Wilhelmus, focuses on the absolute dispersion of Fram Strait IFT trajectories and trajectory-based eddy detection and will be submitted to Nature Geoscience. </a:t>
            </a:r>
          </a:p>
          <a:p>
            <a:endParaRPr lang="en-US" sz="1200" dirty="0"/>
          </a:p>
          <a:p>
            <a:r>
              <a:rPr lang="en-US" sz="1200" dirty="0"/>
              <a:t>The second focuses on multi-particle statistics, including relative dispersion and structure function analysis, and includes intercomparison with multiple drifting buoy deployments. This paper has the working title “Lagrangian statistics of in-situ and remote sensing sea ice observations in the Spring- and Summertime Marginal Ice Zones” and will be submitted to The Cryosphere. “</a:t>
            </a:r>
          </a:p>
        </p:txBody>
      </p:sp>
    </p:spTree>
    <p:extLst>
      <p:ext uri="{BB962C8B-B14F-4D97-AF65-F5344CB8AC3E}">
        <p14:creationId xmlns:p14="http://schemas.microsoft.com/office/powerpoint/2010/main" val="2956690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D871-CCFC-2C51-3B8F-3B24CC4A8B75}"/>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Paper: </a:t>
            </a:r>
            <a:r>
              <a:rPr lang="en-US" sz="2400" i="1" dirty="0">
                <a:latin typeface="Helvetica Neue Medium" panose="02000503000000020004" pitchFamily="2" charset="0"/>
                <a:ea typeface="Helvetica Neue Medium" panose="02000503000000020004" pitchFamily="2" charset="0"/>
                <a:cs typeface="Helvetica Neue Medium" panose="02000503000000020004" pitchFamily="2" charset="0"/>
              </a:rPr>
              <a:t>Evaluation of sea ice segmentation with manually labeled imagery</a:t>
            </a:r>
            <a:endPar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3" name="TextBox 2">
            <a:extLst>
              <a:ext uri="{FF2B5EF4-FFF2-40B4-BE49-F238E27FC236}">
                <a16:creationId xmlns:a16="http://schemas.microsoft.com/office/drawing/2014/main" id="{B2CF321D-CBC2-CD16-F77E-69AB32D1FB28}"/>
              </a:ext>
            </a:extLst>
          </p:cNvPr>
          <p:cNvSpPr txBox="1"/>
          <p:nvPr/>
        </p:nvSpPr>
        <p:spPr>
          <a:xfrm>
            <a:off x="321733" y="787400"/>
            <a:ext cx="6858000" cy="1754326"/>
          </a:xfrm>
          <a:prstGeom prst="rect">
            <a:avLst/>
          </a:prstGeom>
          <a:noFill/>
        </p:spPr>
        <p:txBody>
          <a:bodyPr wrap="square" rtlCol="0">
            <a:spAutoFit/>
          </a:bodyPr>
          <a:lstStyle/>
          <a:p>
            <a:r>
              <a:rPr lang="en-US" dirty="0"/>
              <a:t>Using a set of manually identified sea ice floes, we carry out an experiment to test the sensitivity of a set of segmentation quality metrics to errors in object properties and sampling. As an example, we apply the best-performing metrics to a set of segmentation results from two versions of an ice floe segmentation and tracking algorithm.</a:t>
            </a:r>
          </a:p>
        </p:txBody>
      </p:sp>
    </p:spTree>
    <p:extLst>
      <p:ext uri="{BB962C8B-B14F-4D97-AF65-F5344CB8AC3E}">
        <p14:creationId xmlns:p14="http://schemas.microsoft.com/office/powerpoint/2010/main" val="8417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B90D-B999-7E43-A9CF-96B6216AC075}"/>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1. Objectives and overview</a:t>
            </a:r>
          </a:p>
        </p:txBody>
      </p:sp>
      <p:sp>
        <p:nvSpPr>
          <p:cNvPr id="3" name="Content Placeholder 2">
            <a:extLst>
              <a:ext uri="{FF2B5EF4-FFF2-40B4-BE49-F238E27FC236}">
                <a16:creationId xmlns:a16="http://schemas.microsoft.com/office/drawing/2014/main" id="{799947F0-0296-96F5-191D-EFF89F1CB446}"/>
              </a:ext>
            </a:extLst>
          </p:cNvPr>
          <p:cNvSpPr txBox="1">
            <a:spLocks/>
          </p:cNvSpPr>
          <p:nvPr/>
        </p:nvSpPr>
        <p:spPr>
          <a:xfrm>
            <a:off x="232560" y="681036"/>
            <a:ext cx="6452154"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Adapt practices from GEOBIA and computer vision to the challenge of evaluating sea ice segmentation quality</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Determine measures to use for calibration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Introduce the random sample dataset</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Test the measures with two versions of IFT</a:t>
            </a: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20984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B6E43-D676-8EB4-A952-2A4E260E24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831E2-598C-AA98-C3DC-A1D02D81BAFF}"/>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1. Data: Random sample dataset</a:t>
            </a:r>
          </a:p>
        </p:txBody>
      </p:sp>
      <p:sp>
        <p:nvSpPr>
          <p:cNvPr id="3" name="Content Placeholder 2">
            <a:extLst>
              <a:ext uri="{FF2B5EF4-FFF2-40B4-BE49-F238E27FC236}">
                <a16:creationId xmlns:a16="http://schemas.microsoft.com/office/drawing/2014/main" id="{AFD0628B-29F9-4F7C-4E30-D479044CA456}"/>
              </a:ext>
            </a:extLst>
          </p:cNvPr>
          <p:cNvSpPr txBox="1">
            <a:spLocks/>
          </p:cNvSpPr>
          <p:nvPr/>
        </p:nvSpPr>
        <p:spPr>
          <a:xfrm>
            <a:off x="232560" y="681036"/>
            <a:ext cx="6452154"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Random sampling procedure. Aim is to select random (x, y, t) triads (position and time) from the marginal ice zone (MIZ).</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MIZ defined by SIC between 15 and 85%</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Further requirement that the 100 km by 100 km square centered at (x, y) have SIF (area of pixels with &gt; 15% SIC) larger than 0.25. </a:t>
            </a:r>
          </a:p>
          <a:p>
            <a:pPr marL="342900" indent="-342900">
              <a:buFont typeface="Arial" panose="020B0604020202020204" pitchFamily="34" charset="0"/>
              <a:buAutoNum type="arabicPeriod"/>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17230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5175C-3CB8-9A27-D3F6-4D6C62B6A0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CD5824-6C3C-E9A4-190D-2B9F6CB40128}"/>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1. Data: Synthetic dataset</a:t>
            </a:r>
          </a:p>
        </p:txBody>
      </p:sp>
      <p:sp>
        <p:nvSpPr>
          <p:cNvPr id="3" name="Content Placeholder 2">
            <a:extLst>
              <a:ext uri="{FF2B5EF4-FFF2-40B4-BE49-F238E27FC236}">
                <a16:creationId xmlns:a16="http://schemas.microsoft.com/office/drawing/2014/main" id="{27964EF0-F6AE-165F-D956-1B28DAD20B1C}"/>
              </a:ext>
            </a:extLst>
          </p:cNvPr>
          <p:cNvSpPr txBox="1">
            <a:spLocks/>
          </p:cNvSpPr>
          <p:nvPr/>
        </p:nvSpPr>
        <p:spPr>
          <a:xfrm>
            <a:off x="232560" y="681036"/>
            <a:ext cx="6452154"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Adding known errors so that we can test the sensitivity of metrics.</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Sampling bias: increasing fraction of false negatives. Randomly select floes to delete. Also test sensitivity to deleting small floes vs large floes.</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Sampling bias: increasing fraction of false positives. Randomly add circles of similar sizes to blank areas of images. Test sensitivity with small vs large floes.</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Area bias: dilate floes by n pixels (n from 1 to 10 or so), erode floes by n pixels.</a:t>
            </a:r>
          </a:p>
          <a:p>
            <a:pPr marL="342900" indent="-342900">
              <a:buFont typeface="Arial" panose="020B0604020202020204" pitchFamily="34" charset="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Boundary errors: will need a way to do this. Perhaps replacing floes with shape with similar size, but not overlapping with other floes? Area change also affects the boundary. </a:t>
            </a:r>
          </a:p>
          <a:p>
            <a:pPr marL="342900" indent="-342900">
              <a:buFont typeface="Arial" panose="020B0604020202020204" pitchFamily="34" charset="0"/>
              <a:buAutoNum type="arabicPeriod"/>
            </a:pPr>
            <a:r>
              <a:rPr lang="en-US" sz="1400" dirty="0" err="1">
                <a:latin typeface="Helvetica Neue" panose="02000503000000020004" pitchFamily="2" charset="0"/>
                <a:ea typeface="Helvetica Neue" panose="02000503000000020004" pitchFamily="2" charset="0"/>
                <a:cs typeface="Helvetica Neue" panose="02000503000000020004" pitchFamily="2" charset="0"/>
              </a:rPr>
              <a:t>Oversegmentation</a:t>
            </a:r>
            <a:r>
              <a:rPr lang="en-US" sz="1400" dirty="0">
                <a:latin typeface="Helvetica Neue" panose="02000503000000020004" pitchFamily="2" charset="0"/>
                <a:ea typeface="Helvetica Neue" panose="02000503000000020004" pitchFamily="2" charset="0"/>
                <a:cs typeface="Helvetica Neue" panose="02000503000000020004" pitchFamily="2" charset="0"/>
              </a:rPr>
              <a:t> and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undersegmentation</a:t>
            </a:r>
            <a:r>
              <a:rPr lang="en-US" sz="1400" dirty="0">
                <a:latin typeface="Helvetica Neue" panose="02000503000000020004" pitchFamily="2" charset="0"/>
                <a:ea typeface="Helvetica Neue" panose="02000503000000020004" pitchFamily="2" charset="0"/>
                <a:cs typeface="Helvetica Neue" panose="02000503000000020004" pitchFamily="2" charset="0"/>
              </a:rPr>
              <a:t>. For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undersegmentation</a:t>
            </a:r>
            <a:r>
              <a:rPr lang="en-US" sz="1400" dirty="0">
                <a:latin typeface="Helvetica Neue" panose="02000503000000020004" pitchFamily="2" charset="0"/>
                <a:ea typeface="Helvetica Neue" panose="02000503000000020004" pitchFamily="2" charset="0"/>
                <a:cs typeface="Helvetica Neue" panose="02000503000000020004" pitchFamily="2" charset="0"/>
              </a:rPr>
              <a:t>, I can join objects, either through dilation or through</a:t>
            </a:r>
          </a:p>
          <a:p>
            <a:pPr marL="342900" indent="-342900">
              <a:buFont typeface="Arial" panose="020B0604020202020204" pitchFamily="34" charset="0"/>
              <a:buAutoNum type="arabicPeriod"/>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521150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8DCAE54-F743-2ED8-DE8C-770D59CEB3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17525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A620C3-8114-66E7-444B-A1BA3ED031EA}"/>
              </a:ext>
            </a:extLst>
          </p:cNvPr>
          <p:cNvSpPr txBox="1"/>
          <p:nvPr/>
        </p:nvSpPr>
        <p:spPr>
          <a:xfrm>
            <a:off x="5427133" y="186267"/>
            <a:ext cx="6654800" cy="6124754"/>
          </a:xfrm>
          <a:prstGeom prst="rect">
            <a:avLst/>
          </a:prstGeom>
          <a:noFill/>
        </p:spPr>
        <p:txBody>
          <a:bodyPr wrap="square" rtlCol="0">
            <a:spAutoFit/>
          </a:bodyPr>
          <a:lstStyle/>
          <a:p>
            <a:endParaRPr lang="en-US" sz="1400" b="1" dirty="0"/>
          </a:p>
          <a:p>
            <a:r>
              <a:rPr lang="en-US" sz="1400" b="1" dirty="0"/>
              <a:t>Bering-Chukchi Seas</a:t>
            </a:r>
            <a:r>
              <a:rPr lang="en-US" sz="1400" dirty="0"/>
              <a:t> – some edge cases, could move box slightly to the right and down, so that the right boundary goes through Wrangel Island and the lower boundary through Point Barrow.</a:t>
            </a:r>
          </a:p>
          <a:p>
            <a:endParaRPr lang="en-US" sz="1400" dirty="0"/>
          </a:p>
          <a:p>
            <a:r>
              <a:rPr lang="en-US" sz="1400" b="1" dirty="0"/>
              <a:t>Beaufort Sea</a:t>
            </a:r>
            <a:r>
              <a:rPr lang="en-US" sz="1400" dirty="0"/>
              <a:t> – shrink the box so that the eastern border is at the island, northern border doesn’t really matter much.</a:t>
            </a:r>
          </a:p>
          <a:p>
            <a:endParaRPr lang="en-US" sz="1400" b="1" dirty="0"/>
          </a:p>
          <a:p>
            <a:r>
              <a:rPr lang="en-US" sz="1400" b="1" dirty="0"/>
              <a:t>Canadian Archipelago </a:t>
            </a:r>
            <a:r>
              <a:rPr lang="en-US" sz="1400" dirty="0"/>
              <a:t> - new tile, include the Beaufort Sea images that were already analyzed.</a:t>
            </a:r>
          </a:p>
          <a:p>
            <a:endParaRPr lang="en-US" sz="1400" b="1" dirty="0"/>
          </a:p>
          <a:p>
            <a:r>
              <a:rPr lang="en-US" sz="1400" b="1" dirty="0"/>
              <a:t>Hudson Bay </a:t>
            </a:r>
            <a:r>
              <a:rPr lang="en-US" sz="1400" dirty="0"/>
              <a:t>– extend slightly to the south and east</a:t>
            </a:r>
          </a:p>
          <a:p>
            <a:endParaRPr lang="en-US" sz="1400" b="1" dirty="0"/>
          </a:p>
          <a:p>
            <a:r>
              <a:rPr lang="en-US" sz="1400" b="1" dirty="0"/>
              <a:t>Baffin Bay </a:t>
            </a:r>
            <a:r>
              <a:rPr lang="en-US" sz="1400" dirty="0"/>
              <a:t>– narrower, extend further south.</a:t>
            </a:r>
          </a:p>
          <a:p>
            <a:endParaRPr lang="en-US" sz="1400" b="1" dirty="0"/>
          </a:p>
          <a:p>
            <a:r>
              <a:rPr lang="en-US" sz="1400" b="1" dirty="0"/>
              <a:t>Greenland Sea </a:t>
            </a:r>
            <a:r>
              <a:rPr lang="en-US" sz="1400" dirty="0"/>
              <a:t>– Svalbard to the North, </a:t>
            </a:r>
            <a:r>
              <a:rPr lang="en-US" sz="1400" dirty="0" err="1"/>
              <a:t>iceland</a:t>
            </a:r>
            <a:r>
              <a:rPr lang="en-US" sz="1400" dirty="0"/>
              <a:t> to the south, Jan Mayen to the east, </a:t>
            </a:r>
            <a:endParaRPr lang="en-US" sz="1400" b="1" dirty="0"/>
          </a:p>
          <a:p>
            <a:endParaRPr lang="en-US" sz="1400" b="1" dirty="0"/>
          </a:p>
          <a:p>
            <a:r>
              <a:rPr lang="en-US" sz="1400" b="1" dirty="0"/>
              <a:t>Barents-Kara Seas </a:t>
            </a:r>
            <a:r>
              <a:rPr lang="en-US" sz="1400" dirty="0"/>
              <a:t>– share border with Laptev and Greenland </a:t>
            </a:r>
            <a:r>
              <a:rPr lang="en-US" sz="1400" dirty="0" err="1"/>
              <a:t>sae</a:t>
            </a:r>
            <a:endParaRPr lang="en-US" sz="1400" b="1" dirty="0"/>
          </a:p>
          <a:p>
            <a:endParaRPr lang="en-US" sz="1400" b="1" dirty="0"/>
          </a:p>
          <a:p>
            <a:r>
              <a:rPr lang="en-US" sz="1400" b="1" dirty="0"/>
              <a:t>Laptev Sea </a:t>
            </a:r>
            <a:r>
              <a:rPr lang="en-US" sz="1400" dirty="0"/>
              <a:t>– make smaller, reassign samples to the East Siberian sea. Make “north” edge the same.</a:t>
            </a:r>
            <a:endParaRPr lang="en-US" sz="1400" b="1" dirty="0"/>
          </a:p>
          <a:p>
            <a:endParaRPr lang="en-US" sz="1400" b="1" dirty="0"/>
          </a:p>
          <a:p>
            <a:r>
              <a:rPr lang="en-US" sz="1400" b="1" dirty="0"/>
              <a:t>East Siberian Sea</a:t>
            </a:r>
            <a:r>
              <a:rPr lang="en-US" sz="1400" dirty="0"/>
              <a:t> – </a:t>
            </a:r>
            <a:r>
              <a:rPr lang="en-US" sz="1400" dirty="0" err="1"/>
              <a:t>wrangel</a:t>
            </a:r>
            <a:r>
              <a:rPr lang="en-US" sz="1400" dirty="0"/>
              <a:t> island to the west, new </a:t>
            </a:r>
            <a:r>
              <a:rPr lang="en-US" sz="1400" dirty="0" err="1"/>
              <a:t>siberian</a:t>
            </a:r>
            <a:r>
              <a:rPr lang="en-US" sz="1400" dirty="0"/>
              <a:t> islands to the right</a:t>
            </a:r>
          </a:p>
          <a:p>
            <a:endParaRPr lang="en-US" sz="1400" b="1" dirty="0"/>
          </a:p>
          <a:p>
            <a:r>
              <a:rPr lang="en-US" sz="1400" b="1" dirty="0"/>
              <a:t>Sea of </a:t>
            </a:r>
            <a:r>
              <a:rPr lang="en-US" sz="1400" b="1" dirty="0" err="1"/>
              <a:t>Okhostk</a:t>
            </a:r>
            <a:r>
              <a:rPr lang="en-US" sz="1400" dirty="0"/>
              <a:t> – very few images with visible floes. Should sampling continue until </a:t>
            </a:r>
            <a:r>
              <a:rPr lang="en-US" sz="1400" i="1" dirty="0"/>
              <a:t>n</a:t>
            </a:r>
            <a:r>
              <a:rPr lang="en-US" sz="1400" dirty="0"/>
              <a:t> images with visible floes are identified? Does it matter?</a:t>
            </a:r>
          </a:p>
          <a:p>
            <a:endParaRPr lang="en-US" sz="1400" b="1" dirty="0"/>
          </a:p>
        </p:txBody>
      </p:sp>
      <p:sp>
        <p:nvSpPr>
          <p:cNvPr id="15" name="Rectangle 14">
            <a:extLst>
              <a:ext uri="{FF2B5EF4-FFF2-40B4-BE49-F238E27FC236}">
                <a16:creationId xmlns:a16="http://schemas.microsoft.com/office/drawing/2014/main" id="{A41A286B-2113-3C99-267D-472DCE5E92F6}"/>
              </a:ext>
            </a:extLst>
          </p:cNvPr>
          <p:cNvSpPr/>
          <p:nvPr/>
        </p:nvSpPr>
        <p:spPr>
          <a:xfrm>
            <a:off x="457200" y="1794932"/>
            <a:ext cx="1219200" cy="1202267"/>
          </a:xfrm>
          <a:prstGeom prst="rect">
            <a:avLst/>
          </a:prstGeom>
          <a:solidFill>
            <a:srgbClr val="F22B91">
              <a:alpha val="22000"/>
            </a:srgbClr>
          </a:solidFill>
          <a:ln>
            <a:solidFill>
              <a:srgbClr val="F22B9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FA8CA37-1EBB-02D4-1E7C-F09C8F84E053}"/>
              </a:ext>
            </a:extLst>
          </p:cNvPr>
          <p:cNvSpPr/>
          <p:nvPr/>
        </p:nvSpPr>
        <p:spPr>
          <a:xfrm>
            <a:off x="982133" y="2997199"/>
            <a:ext cx="1075267" cy="863603"/>
          </a:xfrm>
          <a:prstGeom prst="rect">
            <a:avLst/>
          </a:prstGeom>
          <a:solidFill>
            <a:srgbClr val="7772B6">
              <a:alpha val="17120"/>
            </a:srgbClr>
          </a:solidFill>
          <a:ln>
            <a:solidFill>
              <a:srgbClr val="7772B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6AA065-953D-3790-BA19-335677C465AD}"/>
              </a:ext>
            </a:extLst>
          </p:cNvPr>
          <p:cNvSpPr/>
          <p:nvPr/>
        </p:nvSpPr>
        <p:spPr>
          <a:xfrm>
            <a:off x="1676400" y="1794932"/>
            <a:ext cx="1075267" cy="1202267"/>
          </a:xfrm>
          <a:prstGeom prst="rect">
            <a:avLst/>
          </a:prstGeom>
          <a:solidFill>
            <a:srgbClr val="5DA110">
              <a:alpha val="15000"/>
            </a:srgbClr>
          </a:solidFill>
          <a:ln>
            <a:solidFill>
              <a:srgbClr val="5DA11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997615B-DAB7-0FCF-2232-FFC130B96C15}"/>
              </a:ext>
            </a:extLst>
          </p:cNvPr>
          <p:cNvSpPr/>
          <p:nvPr/>
        </p:nvSpPr>
        <p:spPr>
          <a:xfrm>
            <a:off x="982132" y="3860802"/>
            <a:ext cx="1075267" cy="1202267"/>
          </a:xfrm>
          <a:prstGeom prst="rect">
            <a:avLst/>
          </a:prstGeom>
          <a:solidFill>
            <a:schemeClr val="accent1">
              <a:lumMod val="40000"/>
              <a:lumOff val="60000"/>
              <a:alpha val="32493"/>
            </a:schemeClr>
          </a:solidFill>
          <a:ln>
            <a:solidFill>
              <a:schemeClr val="accent1">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01330DE-6824-9DE0-FE76-2C4B2F1AD81D}"/>
              </a:ext>
            </a:extLst>
          </p:cNvPr>
          <p:cNvSpPr/>
          <p:nvPr/>
        </p:nvSpPr>
        <p:spPr>
          <a:xfrm>
            <a:off x="2049992" y="4199466"/>
            <a:ext cx="695853" cy="1727206"/>
          </a:xfrm>
          <a:prstGeom prst="rect">
            <a:avLst/>
          </a:prstGeom>
          <a:solidFill>
            <a:srgbClr val="159D74">
              <a:alpha val="22000"/>
            </a:srgbClr>
          </a:solidFill>
          <a:ln>
            <a:solidFill>
              <a:srgbClr val="159D7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61DD58D-426E-1DE4-6A3C-7BA47FF3DB00}"/>
              </a:ext>
            </a:extLst>
          </p:cNvPr>
          <p:cNvSpPr/>
          <p:nvPr/>
        </p:nvSpPr>
        <p:spPr>
          <a:xfrm>
            <a:off x="2745845" y="1794930"/>
            <a:ext cx="700089" cy="1202267"/>
          </a:xfrm>
          <a:prstGeom prst="rect">
            <a:avLst/>
          </a:prstGeom>
          <a:solidFill>
            <a:schemeClr val="bg1">
              <a:lumMod val="65000"/>
              <a:alpha val="22000"/>
            </a:schemeClr>
          </a:solidFill>
          <a:ln>
            <a:solidFill>
              <a:schemeClr val="bg1">
                <a:lumMod val="6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7C6B03C-18D4-40E0-8649-A987C424D576}"/>
              </a:ext>
            </a:extLst>
          </p:cNvPr>
          <p:cNvSpPr/>
          <p:nvPr/>
        </p:nvSpPr>
        <p:spPr>
          <a:xfrm>
            <a:off x="3440111" y="2602313"/>
            <a:ext cx="1363133" cy="1532467"/>
          </a:xfrm>
          <a:prstGeom prst="rect">
            <a:avLst/>
          </a:prstGeom>
          <a:solidFill>
            <a:srgbClr val="DA5E00">
              <a:alpha val="17415"/>
            </a:srgbClr>
          </a:solidFill>
          <a:ln>
            <a:solidFill>
              <a:srgbClr val="DA5E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2A890E-42F9-B0EE-1616-E6762814CDCC}"/>
              </a:ext>
            </a:extLst>
          </p:cNvPr>
          <p:cNvSpPr/>
          <p:nvPr/>
        </p:nvSpPr>
        <p:spPr>
          <a:xfrm>
            <a:off x="3039531" y="4134780"/>
            <a:ext cx="890063" cy="1292353"/>
          </a:xfrm>
          <a:prstGeom prst="rect">
            <a:avLst/>
          </a:prstGeom>
          <a:solidFill>
            <a:srgbClr val="E7AB02">
              <a:alpha val="14409"/>
            </a:srgbClr>
          </a:solidFill>
          <a:ln>
            <a:solidFill>
              <a:srgbClr val="E7AB0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9A0A73B-25CE-F57E-DAF8-1E4DA707E81C}"/>
              </a:ext>
            </a:extLst>
          </p:cNvPr>
          <p:cNvSpPr/>
          <p:nvPr/>
        </p:nvSpPr>
        <p:spPr>
          <a:xfrm>
            <a:off x="606419" y="5063069"/>
            <a:ext cx="1428224" cy="1464397"/>
          </a:xfrm>
          <a:prstGeom prst="rect">
            <a:avLst/>
          </a:prstGeom>
          <a:solidFill>
            <a:srgbClr val="A6761C">
              <a:alpha val="19157"/>
            </a:srgbClr>
          </a:solidFill>
          <a:ln>
            <a:solidFill>
              <a:srgbClr val="A6761C"/>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0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world with different colored squares&#10;&#10;Description automatically generated">
            <a:extLst>
              <a:ext uri="{FF2B5EF4-FFF2-40B4-BE49-F238E27FC236}">
                <a16:creationId xmlns:a16="http://schemas.microsoft.com/office/drawing/2014/main" id="{F8574F1D-2E17-C524-1D9E-9DC8B6F1A537}"/>
              </a:ext>
            </a:extLst>
          </p:cNvPr>
          <p:cNvPicPr>
            <a:picLocks noChangeAspect="1"/>
          </p:cNvPicPr>
          <p:nvPr/>
        </p:nvPicPr>
        <p:blipFill>
          <a:blip r:embed="rId3"/>
          <a:stretch>
            <a:fillRect/>
          </a:stretch>
        </p:blipFill>
        <p:spPr>
          <a:xfrm>
            <a:off x="0" y="62345"/>
            <a:ext cx="4665395" cy="6162928"/>
          </a:xfrm>
          <a:prstGeom prst="rect">
            <a:avLst/>
          </a:prstGeom>
        </p:spPr>
      </p:pic>
      <p:pic>
        <p:nvPicPr>
          <p:cNvPr id="12" name="Picture 11" descr="A graph showing different colored lines&#10;&#10;Description automatically generated">
            <a:extLst>
              <a:ext uri="{FF2B5EF4-FFF2-40B4-BE49-F238E27FC236}">
                <a16:creationId xmlns:a16="http://schemas.microsoft.com/office/drawing/2014/main" id="{702285AD-C30E-CF53-BED2-D5974531B321}"/>
              </a:ext>
            </a:extLst>
          </p:cNvPr>
          <p:cNvPicPr>
            <a:picLocks noChangeAspect="1"/>
          </p:cNvPicPr>
          <p:nvPr/>
        </p:nvPicPr>
        <p:blipFill>
          <a:blip r:embed="rId4"/>
          <a:stretch>
            <a:fillRect/>
          </a:stretch>
        </p:blipFill>
        <p:spPr>
          <a:xfrm>
            <a:off x="4665395" y="743527"/>
            <a:ext cx="7565352" cy="5043568"/>
          </a:xfrm>
          <a:prstGeom prst="rect">
            <a:avLst/>
          </a:prstGeom>
        </p:spPr>
      </p:pic>
    </p:spTree>
    <p:extLst>
      <p:ext uri="{BB962C8B-B14F-4D97-AF65-F5344CB8AC3E}">
        <p14:creationId xmlns:p14="http://schemas.microsoft.com/office/powerpoint/2010/main" val="294486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BCB64-A65B-598C-F4BF-E41C2FE133E9}"/>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Timeline</a:t>
            </a:r>
          </a:p>
        </p:txBody>
      </p:sp>
      <p:sp>
        <p:nvSpPr>
          <p:cNvPr id="3" name="Content Placeholder 2">
            <a:extLst>
              <a:ext uri="{FF2B5EF4-FFF2-40B4-BE49-F238E27FC236}">
                <a16:creationId xmlns:a16="http://schemas.microsoft.com/office/drawing/2014/main" id="{6F73238D-0DE4-9E38-6958-4655FFA7A7E6}"/>
              </a:ext>
            </a:extLst>
          </p:cNvPr>
          <p:cNvSpPr txBox="1">
            <a:spLocks/>
          </p:cNvSpPr>
          <p:nvPr/>
        </p:nvSpPr>
        <p:spPr>
          <a:xfrm>
            <a:off x="233291" y="3402489"/>
            <a:ext cx="6714778" cy="809296"/>
          </a:xfrm>
          <a:prstGeom prst="rect">
            <a:avLst/>
          </a:prstGeom>
          <a:ln w="12700">
            <a:solidFill>
              <a:schemeClr val="accent1">
                <a:shade val="1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Hatcher et al. “Evaluating object-based sea ice segmentation.”</a:t>
            </a:r>
            <a:r>
              <a:rPr lang="en-US" sz="1400" b="1" i="1" dirty="0">
                <a:latin typeface="Helvetica Neue" panose="02000503000000020004" pitchFamily="2" charset="0"/>
                <a:ea typeface="Helvetica Neue" panose="02000503000000020004" pitchFamily="2" charset="0"/>
                <a:cs typeface="Helvetica Neue" panose="02000503000000020004" pitchFamily="2" charset="0"/>
              </a:rPr>
              <a:t> IEEE TGRS</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Evaluation dataset(?) and metrics. Application of Simon’s methods.</a:t>
            </a: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Content Placeholder 2">
            <a:extLst>
              <a:ext uri="{FF2B5EF4-FFF2-40B4-BE49-F238E27FC236}">
                <a16:creationId xmlns:a16="http://schemas.microsoft.com/office/drawing/2014/main" id="{F1DCBB99-8AE8-B4EF-7949-0AD945672A9C}"/>
              </a:ext>
            </a:extLst>
          </p:cNvPr>
          <p:cNvSpPr txBox="1">
            <a:spLocks/>
          </p:cNvSpPr>
          <p:nvPr/>
        </p:nvSpPr>
        <p:spPr>
          <a:xfrm>
            <a:off x="233291" y="1558131"/>
            <a:ext cx="6700719" cy="703209"/>
          </a:xfrm>
          <a:prstGeom prst="rect">
            <a:avLst/>
          </a:prstGeom>
          <a:ln w="12700">
            <a:solidFill>
              <a:schemeClr val="accent1">
                <a:shade val="1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Watkins et al., “IceFloeTracker.jl: Open Source Software for …” </a:t>
            </a:r>
            <a:r>
              <a:rPr lang="en-US" sz="1400" b="1" i="1" dirty="0">
                <a:latin typeface="Helvetica Neue" panose="02000503000000020004" pitchFamily="2" charset="0"/>
                <a:ea typeface="Helvetica Neue" panose="02000503000000020004" pitchFamily="2" charset="0"/>
                <a:cs typeface="Helvetica Neue" panose="02000503000000020004" pitchFamily="2" charset="0"/>
              </a:rPr>
              <a:t>JOSS</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Demonstrate scientific need for software, document its capability</a:t>
            </a:r>
          </a:p>
        </p:txBody>
      </p:sp>
      <p:sp>
        <p:nvSpPr>
          <p:cNvPr id="9" name="Content Placeholder 2">
            <a:extLst>
              <a:ext uri="{FF2B5EF4-FFF2-40B4-BE49-F238E27FC236}">
                <a16:creationId xmlns:a16="http://schemas.microsoft.com/office/drawing/2014/main" id="{809F12A3-CB42-1BC2-137F-5810A457BC7D}"/>
              </a:ext>
            </a:extLst>
          </p:cNvPr>
          <p:cNvSpPr txBox="1">
            <a:spLocks/>
          </p:cNvSpPr>
          <p:nvPr/>
        </p:nvSpPr>
        <p:spPr>
          <a:xfrm>
            <a:off x="233291" y="4508990"/>
            <a:ext cx="6714778" cy="1375031"/>
          </a:xfrm>
          <a:prstGeom prst="rect">
            <a:avLst/>
          </a:prstGeom>
          <a:ln w="12700">
            <a:solidFill>
              <a:schemeClr val="accent1">
                <a:shade val="1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Watkins et al. Calibration/validation of the </a:t>
            </a:r>
            <a:r>
              <a:rPr lang="en-US" sz="1400" b="1" dirty="0" err="1">
                <a:latin typeface="Helvetica Neue" panose="02000503000000020004" pitchFamily="2" charset="0"/>
                <a:ea typeface="Helvetica Neue" panose="02000503000000020004" pitchFamily="2" charset="0"/>
                <a:cs typeface="Helvetica Neue" panose="02000503000000020004" pitchFamily="2" charset="0"/>
              </a:rPr>
              <a:t>cloudmask</a:t>
            </a:r>
            <a:r>
              <a:rPr lang="en-US" sz="1400" b="1" dirty="0">
                <a:latin typeface="Helvetica Neue" panose="02000503000000020004" pitchFamily="2" charset="0"/>
                <a:ea typeface="Helvetica Neue" panose="02000503000000020004" pitchFamily="2" charset="0"/>
                <a:cs typeface="Helvetica Neue" panose="02000503000000020004" pitchFamily="2" charset="0"/>
              </a:rPr>
              <a:t>, preprocessing, segmentation, and tracking (for original IFT)</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Description of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cal-val</a:t>
            </a:r>
            <a:r>
              <a:rPr lang="en-US" sz="1400" dirty="0">
                <a:latin typeface="Helvetica Neue" panose="02000503000000020004" pitchFamily="2" charset="0"/>
                <a:ea typeface="Helvetica Neue" panose="02000503000000020004" pitchFamily="2" charset="0"/>
                <a:cs typeface="Helvetica Neue" panose="02000503000000020004" pitchFamily="2" charset="0"/>
              </a:rPr>
              <a:t> methods</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Dataset, and potentially scientific result if the venue is appropriate</a:t>
            </a:r>
            <a:endParaRPr lang="en-US" sz="1400" b="1" i="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Content Placeholder 2">
            <a:extLst>
              <a:ext uri="{FF2B5EF4-FFF2-40B4-BE49-F238E27FC236}">
                <a16:creationId xmlns:a16="http://schemas.microsoft.com/office/drawing/2014/main" id="{378AB3B9-3CBA-7F40-D687-DA6994EC1DC0}"/>
              </a:ext>
            </a:extLst>
          </p:cNvPr>
          <p:cNvSpPr txBox="1">
            <a:spLocks/>
          </p:cNvSpPr>
          <p:nvPr/>
        </p:nvSpPr>
        <p:spPr>
          <a:xfrm>
            <a:off x="222049" y="705179"/>
            <a:ext cx="6714778" cy="703208"/>
          </a:xfrm>
          <a:prstGeom prst="rect">
            <a:avLst/>
          </a:prstGeom>
          <a:ln w="12700">
            <a:solidFill>
              <a:schemeClr val="accent1">
                <a:shade val="15000"/>
              </a:schemeClr>
            </a:solidFill>
          </a:ln>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Watkins et al. “Observing floe-scale ice motion during summer” </a:t>
            </a:r>
            <a:r>
              <a:rPr lang="en-US" sz="1400" b="1" i="1" dirty="0" err="1">
                <a:latin typeface="Helvetica Neue" panose="02000503000000020004" pitchFamily="2" charset="0"/>
                <a:ea typeface="Helvetica Neue" panose="02000503000000020004" pitchFamily="2" charset="0"/>
                <a:cs typeface="Helvetica Neue" panose="02000503000000020004" pitchFamily="2" charset="0"/>
              </a:rPr>
              <a:t>AoG</a:t>
            </a:r>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r>
              <a:rPr lang="en-US" sz="1400" dirty="0">
                <a:latin typeface="Helvetica Neue" panose="02000503000000020004" pitchFamily="2" charset="0"/>
                <a:ea typeface="Helvetica Neue" panose="02000503000000020004" pitchFamily="2" charset="0"/>
                <a:cs typeface="Helvetica Neue" panose="02000503000000020004" pitchFamily="2" charset="0"/>
              </a:rPr>
              <a:t>Fram Strait dataset and demonstration of data utility + Poster presentation at AGU</a:t>
            </a:r>
          </a:p>
        </p:txBody>
      </p:sp>
      <p:cxnSp>
        <p:nvCxnSpPr>
          <p:cNvPr id="12" name="Straight Connector 11">
            <a:extLst>
              <a:ext uri="{FF2B5EF4-FFF2-40B4-BE49-F238E27FC236}">
                <a16:creationId xmlns:a16="http://schemas.microsoft.com/office/drawing/2014/main" id="{945271FE-7C69-6C30-8F18-B1FCEA5886C2}"/>
              </a:ext>
            </a:extLst>
          </p:cNvPr>
          <p:cNvCxnSpPr/>
          <p:nvPr/>
        </p:nvCxnSpPr>
        <p:spPr>
          <a:xfrm>
            <a:off x="7315200" y="705179"/>
            <a:ext cx="0" cy="58848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29004B9-9EE1-614F-3935-31D267E1F260}"/>
              </a:ext>
            </a:extLst>
          </p:cNvPr>
          <p:cNvSpPr txBox="1"/>
          <p:nvPr/>
        </p:nvSpPr>
        <p:spPr>
          <a:xfrm>
            <a:off x="7693574" y="1096022"/>
            <a:ext cx="4413003" cy="523220"/>
          </a:xfrm>
          <a:prstGeom prst="rect">
            <a:avLst/>
          </a:prstGeom>
          <a:noFill/>
        </p:spPr>
        <p:txBody>
          <a:bodyPr wrap="square" rtlCol="0">
            <a:spAutoFit/>
          </a:bodyPr>
          <a:lstStyle/>
          <a:p>
            <a:r>
              <a:rPr lang="en-US" sz="1400" dirty="0"/>
              <a:t>Revised draft to coauthors + Jenny by Nov. 25, 2024</a:t>
            </a:r>
          </a:p>
          <a:p>
            <a:r>
              <a:rPr lang="en-US" sz="1400" dirty="0"/>
              <a:t>Re-submit to Annals of Glaciology by Dec. 6, 2024</a:t>
            </a:r>
          </a:p>
        </p:txBody>
      </p:sp>
      <p:sp>
        <p:nvSpPr>
          <p:cNvPr id="14" name="TextBox 13">
            <a:extLst>
              <a:ext uri="{FF2B5EF4-FFF2-40B4-BE49-F238E27FC236}">
                <a16:creationId xmlns:a16="http://schemas.microsoft.com/office/drawing/2014/main" id="{7AF227D4-DB60-07E4-6D5F-15A9744AB6A7}"/>
              </a:ext>
            </a:extLst>
          </p:cNvPr>
          <p:cNvSpPr txBox="1"/>
          <p:nvPr/>
        </p:nvSpPr>
        <p:spPr>
          <a:xfrm>
            <a:off x="7693573" y="1712627"/>
            <a:ext cx="4413003" cy="523220"/>
          </a:xfrm>
          <a:prstGeom prst="rect">
            <a:avLst/>
          </a:prstGeom>
          <a:noFill/>
        </p:spPr>
        <p:txBody>
          <a:bodyPr wrap="square" rtlCol="0">
            <a:spAutoFit/>
          </a:bodyPr>
          <a:lstStyle/>
          <a:p>
            <a:r>
              <a:rPr lang="en-US" sz="1400" dirty="0"/>
              <a:t>Finish draft of documentation pages</a:t>
            </a:r>
          </a:p>
          <a:p>
            <a:r>
              <a:rPr lang="en-US" sz="1400" dirty="0"/>
              <a:t>Draft 2024 NASA report</a:t>
            </a:r>
          </a:p>
        </p:txBody>
      </p:sp>
      <p:sp>
        <p:nvSpPr>
          <p:cNvPr id="4" name="TextBox 3">
            <a:extLst>
              <a:ext uri="{FF2B5EF4-FFF2-40B4-BE49-F238E27FC236}">
                <a16:creationId xmlns:a16="http://schemas.microsoft.com/office/drawing/2014/main" id="{7E9392F8-55C9-9C36-E8B1-49331177BAAA}"/>
              </a:ext>
            </a:extLst>
          </p:cNvPr>
          <p:cNvSpPr txBox="1"/>
          <p:nvPr/>
        </p:nvSpPr>
        <p:spPr>
          <a:xfrm>
            <a:off x="7083970" y="1196932"/>
            <a:ext cx="483476" cy="276999"/>
          </a:xfrm>
          <a:prstGeom prst="rect">
            <a:avLst/>
          </a:prstGeom>
          <a:solidFill>
            <a:schemeClr val="tx2">
              <a:lumMod val="10000"/>
              <a:lumOff val="90000"/>
            </a:schemeClr>
          </a:solidFill>
        </p:spPr>
        <p:txBody>
          <a:bodyPr wrap="square" rtlCol="0">
            <a:spAutoFit/>
          </a:bodyPr>
          <a:lstStyle/>
          <a:p>
            <a:pPr algn="ctr"/>
            <a:r>
              <a:rPr lang="en-US" sz="1200" dirty="0"/>
              <a:t>Nov</a:t>
            </a:r>
          </a:p>
        </p:txBody>
      </p:sp>
      <p:sp>
        <p:nvSpPr>
          <p:cNvPr id="6" name="TextBox 5">
            <a:extLst>
              <a:ext uri="{FF2B5EF4-FFF2-40B4-BE49-F238E27FC236}">
                <a16:creationId xmlns:a16="http://schemas.microsoft.com/office/drawing/2014/main" id="{A4262AC8-5D60-10DF-CE4B-8971E149D2F6}"/>
              </a:ext>
            </a:extLst>
          </p:cNvPr>
          <p:cNvSpPr txBox="1"/>
          <p:nvPr/>
        </p:nvSpPr>
        <p:spPr>
          <a:xfrm>
            <a:off x="7083970" y="1866516"/>
            <a:ext cx="483476" cy="276999"/>
          </a:xfrm>
          <a:prstGeom prst="rect">
            <a:avLst/>
          </a:prstGeom>
          <a:solidFill>
            <a:schemeClr val="tx2">
              <a:lumMod val="10000"/>
              <a:lumOff val="90000"/>
            </a:schemeClr>
          </a:solidFill>
        </p:spPr>
        <p:txBody>
          <a:bodyPr wrap="square" rtlCol="0">
            <a:spAutoFit/>
          </a:bodyPr>
          <a:lstStyle/>
          <a:p>
            <a:pPr algn="ctr"/>
            <a:r>
              <a:rPr lang="en-US" sz="1200" dirty="0"/>
              <a:t>Dec</a:t>
            </a:r>
          </a:p>
        </p:txBody>
      </p:sp>
      <p:sp>
        <p:nvSpPr>
          <p:cNvPr id="7" name="TextBox 6">
            <a:extLst>
              <a:ext uri="{FF2B5EF4-FFF2-40B4-BE49-F238E27FC236}">
                <a16:creationId xmlns:a16="http://schemas.microsoft.com/office/drawing/2014/main" id="{11A9971F-232E-E72E-5674-AEBD8A92CE61}"/>
              </a:ext>
            </a:extLst>
          </p:cNvPr>
          <p:cNvSpPr txBox="1"/>
          <p:nvPr/>
        </p:nvSpPr>
        <p:spPr>
          <a:xfrm>
            <a:off x="7083970" y="2536100"/>
            <a:ext cx="483476" cy="276999"/>
          </a:xfrm>
          <a:prstGeom prst="rect">
            <a:avLst/>
          </a:prstGeom>
          <a:solidFill>
            <a:schemeClr val="accent3">
              <a:lumMod val="20000"/>
              <a:lumOff val="80000"/>
            </a:schemeClr>
          </a:solidFill>
        </p:spPr>
        <p:txBody>
          <a:bodyPr wrap="square" rtlCol="0">
            <a:spAutoFit/>
          </a:bodyPr>
          <a:lstStyle/>
          <a:p>
            <a:pPr algn="ctr"/>
            <a:r>
              <a:rPr lang="en-US" sz="1200" dirty="0"/>
              <a:t>Jan</a:t>
            </a:r>
          </a:p>
        </p:txBody>
      </p:sp>
      <p:sp>
        <p:nvSpPr>
          <p:cNvPr id="8" name="TextBox 7">
            <a:extLst>
              <a:ext uri="{FF2B5EF4-FFF2-40B4-BE49-F238E27FC236}">
                <a16:creationId xmlns:a16="http://schemas.microsoft.com/office/drawing/2014/main" id="{F2569B01-EF1D-1345-4E4D-543C44D1929E}"/>
              </a:ext>
            </a:extLst>
          </p:cNvPr>
          <p:cNvSpPr txBox="1"/>
          <p:nvPr/>
        </p:nvSpPr>
        <p:spPr>
          <a:xfrm>
            <a:off x="7083970" y="3205684"/>
            <a:ext cx="483476" cy="276999"/>
          </a:xfrm>
          <a:prstGeom prst="rect">
            <a:avLst/>
          </a:prstGeom>
          <a:solidFill>
            <a:schemeClr val="accent3">
              <a:lumMod val="20000"/>
              <a:lumOff val="80000"/>
            </a:schemeClr>
          </a:solidFill>
        </p:spPr>
        <p:txBody>
          <a:bodyPr wrap="square" rtlCol="0">
            <a:spAutoFit/>
          </a:bodyPr>
          <a:lstStyle/>
          <a:p>
            <a:pPr algn="ctr"/>
            <a:r>
              <a:rPr lang="en-US" sz="1200" dirty="0"/>
              <a:t>Feb</a:t>
            </a:r>
          </a:p>
        </p:txBody>
      </p:sp>
      <p:sp>
        <p:nvSpPr>
          <p:cNvPr id="11" name="TextBox 10">
            <a:extLst>
              <a:ext uri="{FF2B5EF4-FFF2-40B4-BE49-F238E27FC236}">
                <a16:creationId xmlns:a16="http://schemas.microsoft.com/office/drawing/2014/main" id="{705AC6DE-53DD-CBDE-33DA-9DC980CC5DC4}"/>
              </a:ext>
            </a:extLst>
          </p:cNvPr>
          <p:cNvSpPr txBox="1"/>
          <p:nvPr/>
        </p:nvSpPr>
        <p:spPr>
          <a:xfrm>
            <a:off x="7083970" y="3875268"/>
            <a:ext cx="483476" cy="276999"/>
          </a:xfrm>
          <a:prstGeom prst="rect">
            <a:avLst/>
          </a:prstGeom>
          <a:solidFill>
            <a:schemeClr val="accent3">
              <a:lumMod val="20000"/>
              <a:lumOff val="80000"/>
            </a:schemeClr>
          </a:solidFill>
        </p:spPr>
        <p:txBody>
          <a:bodyPr wrap="square" rtlCol="0">
            <a:spAutoFit/>
          </a:bodyPr>
          <a:lstStyle/>
          <a:p>
            <a:pPr algn="ctr"/>
            <a:r>
              <a:rPr lang="en-US" sz="1200" dirty="0"/>
              <a:t>Mar</a:t>
            </a:r>
          </a:p>
        </p:txBody>
      </p:sp>
      <p:sp>
        <p:nvSpPr>
          <p:cNvPr id="15" name="TextBox 14">
            <a:extLst>
              <a:ext uri="{FF2B5EF4-FFF2-40B4-BE49-F238E27FC236}">
                <a16:creationId xmlns:a16="http://schemas.microsoft.com/office/drawing/2014/main" id="{BABD8B9A-AF89-5495-7112-50F9866C34ED}"/>
              </a:ext>
            </a:extLst>
          </p:cNvPr>
          <p:cNvSpPr txBox="1"/>
          <p:nvPr/>
        </p:nvSpPr>
        <p:spPr>
          <a:xfrm>
            <a:off x="7083970" y="4544852"/>
            <a:ext cx="483476" cy="276999"/>
          </a:xfrm>
          <a:prstGeom prst="rect">
            <a:avLst/>
          </a:prstGeom>
          <a:solidFill>
            <a:schemeClr val="accent2">
              <a:lumMod val="20000"/>
              <a:lumOff val="80000"/>
            </a:schemeClr>
          </a:solidFill>
        </p:spPr>
        <p:txBody>
          <a:bodyPr wrap="square" rtlCol="0">
            <a:spAutoFit/>
          </a:bodyPr>
          <a:lstStyle/>
          <a:p>
            <a:pPr algn="ctr"/>
            <a:r>
              <a:rPr lang="en-US" sz="1200" dirty="0"/>
              <a:t>Apr</a:t>
            </a:r>
          </a:p>
        </p:txBody>
      </p:sp>
      <p:sp>
        <p:nvSpPr>
          <p:cNvPr id="16" name="TextBox 15">
            <a:extLst>
              <a:ext uri="{FF2B5EF4-FFF2-40B4-BE49-F238E27FC236}">
                <a16:creationId xmlns:a16="http://schemas.microsoft.com/office/drawing/2014/main" id="{DBC4ED9D-54FB-E80A-FBB6-4711F83994EB}"/>
              </a:ext>
            </a:extLst>
          </p:cNvPr>
          <p:cNvSpPr txBox="1"/>
          <p:nvPr/>
        </p:nvSpPr>
        <p:spPr>
          <a:xfrm>
            <a:off x="7083970" y="5214436"/>
            <a:ext cx="483476" cy="276999"/>
          </a:xfrm>
          <a:prstGeom prst="rect">
            <a:avLst/>
          </a:prstGeom>
          <a:solidFill>
            <a:schemeClr val="accent2">
              <a:lumMod val="20000"/>
              <a:lumOff val="80000"/>
            </a:schemeClr>
          </a:solidFill>
        </p:spPr>
        <p:txBody>
          <a:bodyPr wrap="square" rtlCol="0">
            <a:spAutoFit/>
          </a:bodyPr>
          <a:lstStyle/>
          <a:p>
            <a:pPr algn="ctr"/>
            <a:r>
              <a:rPr lang="en-US" sz="1200" dirty="0"/>
              <a:t>May</a:t>
            </a:r>
          </a:p>
        </p:txBody>
      </p:sp>
      <p:sp>
        <p:nvSpPr>
          <p:cNvPr id="17" name="TextBox 16">
            <a:extLst>
              <a:ext uri="{FF2B5EF4-FFF2-40B4-BE49-F238E27FC236}">
                <a16:creationId xmlns:a16="http://schemas.microsoft.com/office/drawing/2014/main" id="{09483CC6-1CFD-8863-7D16-7F271D5340F7}"/>
              </a:ext>
            </a:extLst>
          </p:cNvPr>
          <p:cNvSpPr txBox="1"/>
          <p:nvPr/>
        </p:nvSpPr>
        <p:spPr>
          <a:xfrm>
            <a:off x="7083970" y="5884022"/>
            <a:ext cx="483476" cy="276999"/>
          </a:xfrm>
          <a:prstGeom prst="rect">
            <a:avLst/>
          </a:prstGeom>
          <a:solidFill>
            <a:schemeClr val="accent2">
              <a:lumMod val="20000"/>
              <a:lumOff val="80000"/>
            </a:schemeClr>
          </a:solidFill>
        </p:spPr>
        <p:txBody>
          <a:bodyPr wrap="square" rtlCol="0">
            <a:spAutoFit/>
          </a:bodyPr>
          <a:lstStyle/>
          <a:p>
            <a:pPr algn="ctr"/>
            <a:r>
              <a:rPr lang="en-US" sz="1200" dirty="0"/>
              <a:t>Jun</a:t>
            </a:r>
          </a:p>
        </p:txBody>
      </p:sp>
    </p:spTree>
    <p:extLst>
      <p:ext uri="{BB962C8B-B14F-4D97-AF65-F5344CB8AC3E}">
        <p14:creationId xmlns:p14="http://schemas.microsoft.com/office/powerpoint/2010/main" val="8798940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4E36A8-44F2-E396-4198-B420E43032D9}"/>
              </a:ext>
            </a:extLst>
          </p:cNvPr>
          <p:cNvSpPr txBox="1"/>
          <p:nvPr/>
        </p:nvSpPr>
        <p:spPr>
          <a:xfrm>
            <a:off x="440266" y="313267"/>
            <a:ext cx="7306733" cy="3016210"/>
          </a:xfrm>
          <a:prstGeom prst="rect">
            <a:avLst/>
          </a:prstGeom>
          <a:noFill/>
        </p:spPr>
        <p:txBody>
          <a:bodyPr wrap="square" rtlCol="0">
            <a:spAutoFit/>
          </a:bodyPr>
          <a:lstStyle/>
          <a:p>
            <a:r>
              <a:rPr lang="en-US" dirty="0"/>
              <a:t>Numerical Experiments</a:t>
            </a:r>
          </a:p>
          <a:p>
            <a:r>
              <a:rPr lang="en-US" sz="1400" dirty="0"/>
              <a:t>Aim: test the effectiveness of metrics at detecting specific types of error</a:t>
            </a:r>
          </a:p>
          <a:p>
            <a:pPr marL="285750" indent="-285750">
              <a:buFont typeface="Arial" panose="020B0604020202020204" pitchFamily="34" charset="0"/>
              <a:buChar char="•"/>
            </a:pPr>
            <a:r>
              <a:rPr lang="en-US" sz="1400" dirty="0"/>
              <a:t>Representation errors from biased sampling</a:t>
            </a:r>
          </a:p>
          <a:p>
            <a:pPr marL="742950" lvl="1" indent="-285750">
              <a:buFont typeface="Arial" panose="020B0604020202020204" pitchFamily="34" charset="0"/>
              <a:buChar char="•"/>
            </a:pPr>
            <a:r>
              <a:rPr lang="en-US" sz="1400" dirty="0"/>
              <a:t>Remove X% of objects </a:t>
            </a:r>
          </a:p>
          <a:p>
            <a:pPr marL="742950" lvl="1" indent="-285750">
              <a:buFont typeface="Arial" panose="020B0604020202020204" pitchFamily="34" charset="0"/>
              <a:buChar char="•"/>
            </a:pPr>
            <a:r>
              <a:rPr lang="en-US" sz="1400" dirty="0"/>
              <a:t>Remove X% of the large objects (75</a:t>
            </a:r>
            <a:r>
              <a:rPr lang="en-US" sz="1400" baseline="30000" dirty="0"/>
              <a:t>th</a:t>
            </a:r>
            <a:r>
              <a:rPr lang="en-US" sz="1400" dirty="0"/>
              <a:t> quantile and above)</a:t>
            </a:r>
          </a:p>
          <a:p>
            <a:pPr marL="742950" lvl="1" indent="-285750">
              <a:buFont typeface="Arial" panose="020B0604020202020204" pitchFamily="34" charset="0"/>
              <a:buChar char="•"/>
            </a:pPr>
            <a:r>
              <a:rPr lang="en-US" sz="1400" dirty="0"/>
              <a:t>Remove X% of the small objects (25</a:t>
            </a:r>
            <a:r>
              <a:rPr lang="en-US" sz="1400" baseline="30000" dirty="0"/>
              <a:t>th</a:t>
            </a:r>
            <a:r>
              <a:rPr lang="en-US" sz="1400" dirty="0"/>
              <a:t> quantile and below)</a:t>
            </a:r>
          </a:p>
          <a:p>
            <a:pPr marL="285750" indent="-285750">
              <a:buFont typeface="Arial" panose="020B0604020202020204" pitchFamily="34" charset="0"/>
              <a:buChar char="•"/>
            </a:pPr>
            <a:r>
              <a:rPr lang="en-US" sz="1400" dirty="0"/>
              <a:t>Location errors</a:t>
            </a:r>
          </a:p>
          <a:p>
            <a:pPr marL="742950" lvl="1" indent="-285750">
              <a:buFont typeface="Arial" panose="020B0604020202020204" pitchFamily="34" charset="0"/>
              <a:buChar char="•"/>
            </a:pPr>
            <a:r>
              <a:rPr lang="en-US" sz="1400" dirty="0"/>
              <a:t>Simple test with translation by n pixels</a:t>
            </a:r>
          </a:p>
          <a:p>
            <a:pPr marL="742950" lvl="1" indent="-285750">
              <a:buFont typeface="Arial" panose="020B0604020202020204" pitchFamily="34" charset="0"/>
              <a:buChar char="•"/>
            </a:pPr>
            <a:r>
              <a:rPr lang="en-US" sz="1400" dirty="0"/>
              <a:t>Errors in shapes will also affect location. Centroid may move with erosion/dilation, and from merging with nearby objects.</a:t>
            </a:r>
          </a:p>
          <a:p>
            <a:endParaRPr lang="en-US" sz="1400" dirty="0"/>
          </a:p>
          <a:p>
            <a:endParaRPr lang="en-US" sz="1400" dirty="0"/>
          </a:p>
          <a:p>
            <a:endParaRPr lang="en-US" dirty="0"/>
          </a:p>
        </p:txBody>
      </p:sp>
    </p:spTree>
    <p:extLst>
      <p:ext uri="{BB962C8B-B14F-4D97-AF65-F5344CB8AC3E}">
        <p14:creationId xmlns:p14="http://schemas.microsoft.com/office/powerpoint/2010/main" val="3975991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B0915-1B98-DAB5-2861-39646C12403A}"/>
              </a:ext>
            </a:extLst>
          </p:cNvPr>
          <p:cNvSpPr>
            <a:spLocks noGrp="1"/>
          </p:cNvSpPr>
          <p:nvPr>
            <p:ph type="title"/>
          </p:nvPr>
        </p:nvSpPr>
        <p:spPr>
          <a:xfrm>
            <a:off x="137556" y="179263"/>
            <a:ext cx="10515600" cy="501774"/>
          </a:xfrm>
        </p:spPr>
        <p:txBody>
          <a:bodyPr>
            <a:normAutofit/>
          </a:body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1. Cloud mask</a:t>
            </a:r>
          </a:p>
        </p:txBody>
      </p:sp>
      <p:sp>
        <p:nvSpPr>
          <p:cNvPr id="3" name="Content Placeholder 2">
            <a:extLst>
              <a:ext uri="{FF2B5EF4-FFF2-40B4-BE49-F238E27FC236}">
                <a16:creationId xmlns:a16="http://schemas.microsoft.com/office/drawing/2014/main" id="{9D52877B-6C7A-7685-B82C-A73A997CCFC2}"/>
              </a:ext>
            </a:extLst>
          </p:cNvPr>
          <p:cNvSpPr>
            <a:spLocks noGrp="1"/>
          </p:cNvSpPr>
          <p:nvPr>
            <p:ph idx="1"/>
          </p:nvPr>
        </p:nvSpPr>
        <p:spPr>
          <a:xfrm>
            <a:off x="232560" y="681036"/>
            <a:ext cx="6452154" cy="5752334"/>
          </a:xfrm>
        </p:spPr>
        <p:txBody>
          <a:bodyPr>
            <a:normAutofit/>
          </a:bodyPr>
          <a:lstStyle/>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The cloud mask functionality produces a binary image (clouds/not clouds). Fundamentally, however, we are actually creating 3 categories internally: opaque cloud, transparent cloud, and no cloud. </a:t>
            </a: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The algorithm does this by (1) applying a threshold to separate cloudy and clear pixels, then (2) using a pair of thresholds and a ratio test to set some of the flagged cloudy pixels as clear.</a:t>
            </a:r>
            <a:endParaRPr lang="en-US" sz="18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My approach:</a:t>
            </a:r>
          </a:p>
          <a:p>
            <a:pPr marL="342900" indent="-34290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Find the best performing threshold for identifying the total cloud fraction</a:t>
            </a:r>
          </a:p>
          <a:p>
            <a:pPr marL="342900" indent="-342900">
              <a:buAutoNum type="arabi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Find the set of thresholds and ratios to maximize the number of “unmasked” floes while minimizing the total number of unmasked pixels.</a:t>
            </a: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Step 1 is conceptually the simplest as there is only one adjustable parameter. Initial results are based on the manually identified cloud fractions from the test dataset. This dataset is subject to human error but provides a baseline starting point for the analysis. The data show that the default threshold of 110 underestimates the total cloud fraction relative to the manual estimate.</a:t>
            </a: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For step 2, the optimization is more complex because it occurs across three parameters. There is also less available data: while the first step can use every image, the second step will be sensitive to the number of labeled ice floes.</a:t>
            </a:r>
          </a:p>
        </p:txBody>
      </p:sp>
      <p:grpSp>
        <p:nvGrpSpPr>
          <p:cNvPr id="8" name="Group 7">
            <a:extLst>
              <a:ext uri="{FF2B5EF4-FFF2-40B4-BE49-F238E27FC236}">
                <a16:creationId xmlns:a16="http://schemas.microsoft.com/office/drawing/2014/main" id="{05D49701-B369-6AA2-4287-EB783FE7A503}"/>
              </a:ext>
            </a:extLst>
          </p:cNvPr>
          <p:cNvGrpSpPr/>
          <p:nvPr/>
        </p:nvGrpSpPr>
        <p:grpSpPr>
          <a:xfrm>
            <a:off x="6496204" y="289151"/>
            <a:ext cx="5463236" cy="3369954"/>
            <a:chOff x="5794663" y="447139"/>
            <a:chExt cx="6032500" cy="3721100"/>
          </a:xfrm>
        </p:grpSpPr>
        <p:pic>
          <p:nvPicPr>
            <p:cNvPr id="5" name="Picture 4" descr="A graph of a diagram&#10;&#10;Description automatically generated">
              <a:extLst>
                <a:ext uri="{FF2B5EF4-FFF2-40B4-BE49-F238E27FC236}">
                  <a16:creationId xmlns:a16="http://schemas.microsoft.com/office/drawing/2014/main" id="{89239E1C-99A8-8927-47A9-0A86C9E719EF}"/>
                </a:ext>
              </a:extLst>
            </p:cNvPr>
            <p:cNvPicPr>
              <a:picLocks noChangeAspect="1"/>
            </p:cNvPicPr>
            <p:nvPr/>
          </p:nvPicPr>
          <p:blipFill>
            <a:blip r:embed="rId3"/>
            <a:stretch>
              <a:fillRect/>
            </a:stretch>
          </p:blipFill>
          <p:spPr>
            <a:xfrm>
              <a:off x="5794663" y="596735"/>
              <a:ext cx="2882900" cy="2743200"/>
            </a:xfrm>
            <a:prstGeom prst="rect">
              <a:avLst/>
            </a:prstGeom>
          </p:spPr>
        </p:pic>
        <p:pic>
          <p:nvPicPr>
            <p:cNvPr id="7" name="Picture 6">
              <a:extLst>
                <a:ext uri="{FF2B5EF4-FFF2-40B4-BE49-F238E27FC236}">
                  <a16:creationId xmlns:a16="http://schemas.microsoft.com/office/drawing/2014/main" id="{0ADB552B-D0BF-BF23-30C8-6CD7A533DD1C}"/>
                </a:ext>
              </a:extLst>
            </p:cNvPr>
            <p:cNvPicPr>
              <a:picLocks noChangeAspect="1"/>
            </p:cNvPicPr>
            <p:nvPr/>
          </p:nvPicPr>
          <p:blipFill>
            <a:blip r:embed="rId4"/>
            <a:stretch>
              <a:fillRect/>
            </a:stretch>
          </p:blipFill>
          <p:spPr>
            <a:xfrm>
              <a:off x="8677563" y="447139"/>
              <a:ext cx="3149600" cy="3721100"/>
            </a:xfrm>
            <a:prstGeom prst="rect">
              <a:avLst/>
            </a:prstGeom>
          </p:spPr>
        </p:pic>
      </p:grpSp>
      <p:sp>
        <p:nvSpPr>
          <p:cNvPr id="9" name="TextBox 8">
            <a:extLst>
              <a:ext uri="{FF2B5EF4-FFF2-40B4-BE49-F238E27FC236}">
                <a16:creationId xmlns:a16="http://schemas.microsoft.com/office/drawing/2014/main" id="{167EDBD9-E075-0A3E-1C13-CC0B66767147}"/>
              </a:ext>
            </a:extLst>
          </p:cNvPr>
          <p:cNvSpPr txBox="1"/>
          <p:nvPr/>
        </p:nvSpPr>
        <p:spPr>
          <a:xfrm>
            <a:off x="6791135" y="3746747"/>
            <a:ext cx="5168305" cy="2308324"/>
          </a:xfrm>
          <a:prstGeom prst="rect">
            <a:avLst/>
          </a:prstGeom>
          <a:noFill/>
        </p:spPr>
        <p:txBody>
          <a:bodyPr wrap="square" rtlCol="0">
            <a:spAutoFit/>
          </a:bodyPr>
          <a:lstStyle/>
          <a:p>
            <a:r>
              <a:rPr lang="en-US" sz="1200" dirty="0">
                <a:latin typeface="Helvetica Neue Light" panose="02000403000000020004" pitchFamily="2" charset="0"/>
                <a:ea typeface="Helvetica Neue Light" panose="02000403000000020004" pitchFamily="2" charset="0"/>
              </a:rPr>
              <a:t>Methodology: Divide the data into a testing and training set. 2/3 of images are randomly sampled to go into the training dataset. The remaining 112 images are used for testing. The training dataset is further divided at random into 5 groups for cross-validation. Cloud fraction (CF) is defined as the fraction of pixels in an image that are higher than the threshold. </a:t>
            </a:r>
          </a:p>
          <a:p>
            <a:endParaRPr lang="en-US" sz="1200" dirty="0">
              <a:latin typeface="Helvetica Neue Light" panose="02000403000000020004" pitchFamily="2" charset="0"/>
              <a:ea typeface="Helvetica Neue Light" panose="02000403000000020004" pitchFamily="2" charset="0"/>
            </a:endParaRPr>
          </a:p>
          <a:p>
            <a:r>
              <a:rPr lang="en-US" sz="1200" dirty="0">
                <a:latin typeface="Helvetica Neue Light" panose="02000403000000020004" pitchFamily="2" charset="0"/>
                <a:ea typeface="Helvetica Neue Light" panose="02000403000000020004" pitchFamily="2" charset="0"/>
              </a:rPr>
              <a:t>Results: The left figure shows the root mean square error (RMSE) between manually estimated CF and calculated CF. The black line shows the default threshold of 110 and the dashed line is the average minimizing threshold (35) across the CV tests. On the right, we see the count per region and the RMSE for CF estimated using the optimal threshold by region (dots) and across the whole dataset (line).</a:t>
            </a:r>
          </a:p>
        </p:txBody>
      </p:sp>
    </p:spTree>
    <p:extLst>
      <p:ext uri="{BB962C8B-B14F-4D97-AF65-F5344CB8AC3E}">
        <p14:creationId xmlns:p14="http://schemas.microsoft.com/office/powerpoint/2010/main" val="969668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3FCF0-6938-7FF5-5341-9A8B77FF98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C0E3BB-C358-B0A7-C38C-3B46313DCB70}"/>
              </a:ext>
            </a:extLst>
          </p:cNvPr>
          <p:cNvSpPr>
            <a:spLocks noGrp="1"/>
          </p:cNvSpPr>
          <p:nvPr>
            <p:ph type="title"/>
          </p:nvPr>
        </p:nvSpPr>
        <p:spPr>
          <a:xfrm>
            <a:off x="137556" y="179263"/>
            <a:ext cx="10515600" cy="501774"/>
          </a:xfrm>
        </p:spPr>
        <p:txBody>
          <a:bodyPr>
            <a:normAutofit/>
          </a:body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1. Improving the approach</a:t>
            </a:r>
          </a:p>
        </p:txBody>
      </p:sp>
      <p:sp>
        <p:nvSpPr>
          <p:cNvPr id="3" name="Content Placeholder 2">
            <a:extLst>
              <a:ext uri="{FF2B5EF4-FFF2-40B4-BE49-F238E27FC236}">
                <a16:creationId xmlns:a16="http://schemas.microsoft.com/office/drawing/2014/main" id="{FC7373E5-F021-762B-1D00-BDD2D42295C9}"/>
              </a:ext>
            </a:extLst>
          </p:cNvPr>
          <p:cNvSpPr>
            <a:spLocks noGrp="1"/>
          </p:cNvSpPr>
          <p:nvPr>
            <p:ph idx="1"/>
          </p:nvPr>
        </p:nvSpPr>
        <p:spPr>
          <a:xfrm>
            <a:off x="232560" y="681036"/>
            <a:ext cx="6452154" cy="2465925"/>
          </a:xfrm>
        </p:spPr>
        <p:txBody>
          <a:bodyPr>
            <a:normAutofit/>
          </a:bodyPr>
          <a:lstStyle/>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A fundamental weakness of the prior approach is that the total cloud fraction estimate is subject to human error. While the images have been examined by multiple observers, we want to make sure that our optimized function is not biased by human biases.</a:t>
            </a:r>
          </a:p>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The MODIS cloud fraction product</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There is a validated MODIS cloud product that includes cloud fraction and cloud optical thickness. Unfortunately, for the snapshot mosaic imagery we are using for IFT, it is only available as colorized images (bottom right). This is the data that Ellen used. To get numerical data, we need to use the Level 2 imagery, which will not totally align with the images in our validation dataset. There are also some issues with data quality that affect the polar regions.</a:t>
            </a:r>
          </a:p>
          <a:p>
            <a:pPr marL="0" inden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6" name="Picture 5" descr="A collage of images of clouds and a mask&#10;&#10;Description automatically generated">
            <a:extLst>
              <a:ext uri="{FF2B5EF4-FFF2-40B4-BE49-F238E27FC236}">
                <a16:creationId xmlns:a16="http://schemas.microsoft.com/office/drawing/2014/main" id="{7BA17DB5-5C43-E3F0-9D12-E28B1960A880}"/>
              </a:ext>
            </a:extLst>
          </p:cNvPr>
          <p:cNvPicPr>
            <a:picLocks noChangeAspect="1"/>
          </p:cNvPicPr>
          <p:nvPr/>
        </p:nvPicPr>
        <p:blipFill>
          <a:blip r:embed="rId2"/>
          <a:stretch>
            <a:fillRect/>
          </a:stretch>
        </p:blipFill>
        <p:spPr>
          <a:xfrm>
            <a:off x="3939802" y="3256808"/>
            <a:ext cx="7556500" cy="2743200"/>
          </a:xfrm>
          <a:prstGeom prst="rect">
            <a:avLst/>
          </a:prstGeom>
        </p:spPr>
      </p:pic>
      <p:sp>
        <p:nvSpPr>
          <p:cNvPr id="10" name="TextBox 9">
            <a:extLst>
              <a:ext uri="{FF2B5EF4-FFF2-40B4-BE49-F238E27FC236}">
                <a16:creationId xmlns:a16="http://schemas.microsoft.com/office/drawing/2014/main" id="{96BF65A7-1181-3840-0FA0-B20346028EAF}"/>
              </a:ext>
            </a:extLst>
          </p:cNvPr>
          <p:cNvSpPr txBox="1"/>
          <p:nvPr/>
        </p:nvSpPr>
        <p:spPr>
          <a:xfrm>
            <a:off x="4558722" y="6000008"/>
            <a:ext cx="7244936" cy="461665"/>
          </a:xfrm>
          <a:prstGeom prst="rect">
            <a:avLst/>
          </a:prstGeom>
          <a:noFill/>
        </p:spPr>
        <p:txBody>
          <a:bodyPr wrap="square" rtlCol="0">
            <a:spAutoFit/>
          </a:bodyPr>
          <a:lstStyle/>
          <a:p>
            <a:r>
              <a:rPr lang="en-US" sz="1200" dirty="0"/>
              <a:t>Case 021, Baffin Bay (Aqua, 2012-04-22). Left to right: False color image, cloud mask (total, prior to unmasking), and cloud fraction snapshot.</a:t>
            </a:r>
          </a:p>
        </p:txBody>
      </p:sp>
      <p:pic>
        <p:nvPicPr>
          <p:cNvPr id="3074" name="Picture 2">
            <a:extLst>
              <a:ext uri="{FF2B5EF4-FFF2-40B4-BE49-F238E27FC236}">
                <a16:creationId xmlns:a16="http://schemas.microsoft.com/office/drawing/2014/main" id="{FE0352FE-9518-9F17-5845-CF60D97E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10686898" y="4343042"/>
            <a:ext cx="2115521" cy="570734"/>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4E872852-8E8E-8B11-7E0A-247D687EC27B}"/>
              </a:ext>
            </a:extLst>
          </p:cNvPr>
          <p:cNvSpPr txBox="1">
            <a:spLocks/>
          </p:cNvSpPr>
          <p:nvPr/>
        </p:nvSpPr>
        <p:spPr>
          <a:xfrm>
            <a:off x="232560" y="3543979"/>
            <a:ext cx="3555669" cy="2465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i="1" dirty="0">
                <a:latin typeface="Helvetica Neue" panose="02000503000000020004" pitchFamily="2" charset="0"/>
                <a:ea typeface="Helvetica Neue" panose="02000503000000020004" pitchFamily="2" charset="0"/>
                <a:cs typeface="Helvetica Neue" panose="02000503000000020004" pitchFamily="2" charset="0"/>
              </a:rPr>
              <a:t>Options</a:t>
            </a:r>
            <a:endParaRPr lang="en-US" sz="1400" i="1"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Arial" panose="020B0604020202020204" pitchFamily="34" charset="0"/>
              <a:buAutoNum type="alphaL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Map the colors to fractions to allow direct comparison with the snapshot data. This is doable, though not as precise as I’d like.</a:t>
            </a:r>
          </a:p>
          <a:p>
            <a:pPr marL="342900" indent="-342900">
              <a:buFont typeface="Arial" panose="020B0604020202020204" pitchFamily="34" charset="0"/>
              <a:buAutoNum type="alphaLcPeriod"/>
            </a:pPr>
            <a:r>
              <a:rPr lang="en-US" sz="1400" dirty="0">
                <a:latin typeface="Helvetica Neue" panose="02000503000000020004" pitchFamily="2" charset="0"/>
                <a:ea typeface="Helvetica Neue" panose="02000503000000020004" pitchFamily="2" charset="0"/>
                <a:cs typeface="Helvetica Neue" panose="02000503000000020004" pitchFamily="2" charset="0"/>
              </a:rPr>
              <a:t>Download Level 2 data for the cloud fraction and for the false color data, hoping that the color processing on the false color snapshots is the same as the Level 2 data</a:t>
            </a:r>
          </a:p>
        </p:txBody>
      </p:sp>
    </p:spTree>
    <p:extLst>
      <p:ext uri="{BB962C8B-B14F-4D97-AF65-F5344CB8AC3E}">
        <p14:creationId xmlns:p14="http://schemas.microsoft.com/office/powerpoint/2010/main" val="406053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1F040A9-3803-A9E2-D5E1-2DFD80DBB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8620" y="539970"/>
            <a:ext cx="7993380" cy="2698402"/>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5A9BF1E7-0613-185E-8C8F-4859C0E464F3}"/>
              </a:ext>
            </a:extLst>
          </p:cNvPr>
          <p:cNvSpPr txBox="1">
            <a:spLocks/>
          </p:cNvSpPr>
          <p:nvPr/>
        </p:nvSpPr>
        <p:spPr>
          <a:xfrm>
            <a:off x="207264" y="364794"/>
            <a:ext cx="2857373" cy="4667215"/>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The histograms on the right show the default thresholds (vertical lines) and the pixel brightness / pixel brightness ratios for labeled sea ice floes under clear skies (blue) and cloudy skies (orange). The algorithm labels pixels with FC Ch 1 &gt;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tc</a:t>
            </a:r>
            <a:r>
              <a:rPr lang="en-US" sz="1400" dirty="0">
                <a:latin typeface="Helvetica Neue" panose="02000503000000020004" pitchFamily="2" charset="0"/>
                <a:ea typeface="Helvetica Neue" panose="02000503000000020004" pitchFamily="2" charset="0"/>
                <a:cs typeface="Helvetica Neue" panose="02000503000000020004" pitchFamily="2" charset="0"/>
              </a:rPr>
              <a:t> as clouds. Cloudy pixels with FC Ch 1 &lt; t1 and FC Ch 2 &gt; t2, or with Ch 1-2 ratio &lt; tr, are unmasked.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The first step shows that much lower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tc</a:t>
            </a:r>
            <a:r>
              <a:rPr lang="en-US" sz="1400" dirty="0">
                <a:latin typeface="Helvetica Neue" panose="02000503000000020004" pitchFamily="2" charset="0"/>
                <a:ea typeface="Helvetica Neue" panose="02000503000000020004" pitchFamily="2" charset="0"/>
                <a:cs typeface="Helvetica Neue" panose="02000503000000020004" pitchFamily="2" charset="0"/>
              </a:rPr>
              <a:t> minimizes error in estimated cloud fraction.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For the second step, we want to find a combination of thresholds for t1, t2, and tr that </a:t>
            </a:r>
          </a:p>
          <a:p>
            <a:pPr lvl="1"/>
            <a:r>
              <a:rPr lang="en-US" sz="1400" dirty="0">
                <a:latin typeface="Helvetica Neue" panose="02000503000000020004" pitchFamily="2" charset="0"/>
                <a:ea typeface="Helvetica Neue" panose="02000503000000020004" pitchFamily="2" charset="0"/>
                <a:cs typeface="Helvetica Neue" panose="02000503000000020004" pitchFamily="2" charset="0"/>
              </a:rPr>
              <a:t>minimizes the number of uncovered cloudy pixels</a:t>
            </a:r>
          </a:p>
          <a:p>
            <a:pPr lvl="1"/>
            <a:r>
              <a:rPr lang="en-US" sz="1400" dirty="0">
                <a:latin typeface="Helvetica Neue" panose="02000503000000020004" pitchFamily="2" charset="0"/>
                <a:ea typeface="Helvetica Neue" panose="02000503000000020004" pitchFamily="2" charset="0"/>
                <a:cs typeface="Helvetica Neue" panose="02000503000000020004" pitchFamily="2" charset="0"/>
              </a:rPr>
              <a:t>maximizes the number of uncovered sea ice pixels</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We can do this by performing a Monte Carlo parameter search</a:t>
            </a:r>
          </a:p>
        </p:txBody>
      </p:sp>
      <p:pic>
        <p:nvPicPr>
          <p:cNvPr id="1028" name="Picture 4">
            <a:extLst>
              <a:ext uri="{FF2B5EF4-FFF2-40B4-BE49-F238E27FC236}">
                <a16:creationId xmlns:a16="http://schemas.microsoft.com/office/drawing/2014/main" id="{285F5941-4226-1AE7-D90D-C905EA28A1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6966" y="3657773"/>
            <a:ext cx="7536688" cy="27484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DD8472E-32E0-4006-EBC4-AEF8A01FAE94}"/>
              </a:ext>
            </a:extLst>
          </p:cNvPr>
          <p:cNvSpPr txBox="1"/>
          <p:nvPr/>
        </p:nvSpPr>
        <p:spPr>
          <a:xfrm>
            <a:off x="6653022" y="3288441"/>
            <a:ext cx="3084576" cy="369332"/>
          </a:xfrm>
          <a:prstGeom prst="rect">
            <a:avLst/>
          </a:prstGeom>
          <a:noFill/>
        </p:spPr>
        <p:txBody>
          <a:bodyPr wrap="square" rtlCol="0">
            <a:spAutoFit/>
          </a:bodyPr>
          <a:lstStyle/>
          <a:p>
            <a:r>
              <a:rPr lang="en-US" dirty="0"/>
              <a:t>Cases with no visible sea ice</a:t>
            </a:r>
          </a:p>
        </p:txBody>
      </p:sp>
      <p:sp>
        <p:nvSpPr>
          <p:cNvPr id="4" name="TextBox 3">
            <a:extLst>
              <a:ext uri="{FF2B5EF4-FFF2-40B4-BE49-F238E27FC236}">
                <a16:creationId xmlns:a16="http://schemas.microsoft.com/office/drawing/2014/main" id="{5ECF025A-2FB7-728C-9E9E-62D6CC24BDED}"/>
              </a:ext>
            </a:extLst>
          </p:cNvPr>
          <p:cNvSpPr txBox="1"/>
          <p:nvPr/>
        </p:nvSpPr>
        <p:spPr>
          <a:xfrm>
            <a:off x="6396990" y="180128"/>
            <a:ext cx="3832098" cy="369332"/>
          </a:xfrm>
          <a:prstGeom prst="rect">
            <a:avLst/>
          </a:prstGeom>
          <a:noFill/>
        </p:spPr>
        <p:txBody>
          <a:bodyPr wrap="square" rtlCol="0">
            <a:spAutoFit/>
          </a:bodyPr>
          <a:lstStyle/>
          <a:p>
            <a:r>
              <a:rPr lang="en-US" dirty="0"/>
              <a:t>Cases with visible sea ice floes</a:t>
            </a:r>
          </a:p>
        </p:txBody>
      </p:sp>
    </p:spTree>
    <p:extLst>
      <p:ext uri="{BB962C8B-B14F-4D97-AF65-F5344CB8AC3E}">
        <p14:creationId xmlns:p14="http://schemas.microsoft.com/office/powerpoint/2010/main" val="225052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04AA-C60C-F506-103D-EFCA2F37A9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D9A755-6A77-1325-46B1-3FCDD03B9462}"/>
              </a:ext>
            </a:extLst>
          </p:cNvPr>
          <p:cNvSpPr>
            <a:spLocks noGrp="1"/>
          </p:cNvSpPr>
          <p:nvPr>
            <p:ph type="title"/>
          </p:nvPr>
        </p:nvSpPr>
        <p:spPr>
          <a:xfrm>
            <a:off x="137556" y="179263"/>
            <a:ext cx="10515600" cy="501774"/>
          </a:xfrm>
        </p:spPr>
        <p:txBody>
          <a:bodyPr>
            <a:normAutofit/>
          </a:body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2. Preprocessing</a:t>
            </a:r>
          </a:p>
        </p:txBody>
      </p:sp>
      <p:sp>
        <p:nvSpPr>
          <p:cNvPr id="3" name="Content Placeholder 2">
            <a:extLst>
              <a:ext uri="{FF2B5EF4-FFF2-40B4-BE49-F238E27FC236}">
                <a16:creationId xmlns:a16="http://schemas.microsoft.com/office/drawing/2014/main" id="{F26129AB-4304-2FDC-B694-9DDF91E1B33A}"/>
              </a:ext>
            </a:extLst>
          </p:cNvPr>
          <p:cNvSpPr>
            <a:spLocks noGrp="1"/>
          </p:cNvSpPr>
          <p:nvPr>
            <p:ph idx="1"/>
          </p:nvPr>
        </p:nvSpPr>
        <p:spPr>
          <a:xfrm>
            <a:off x="232560" y="681036"/>
            <a:ext cx="6452154" cy="5752334"/>
          </a:xfrm>
        </p:spPr>
        <p:txBody>
          <a:bodyPr>
            <a:normAutofit/>
          </a:bodyPr>
          <a:lstStyle/>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Parameters available to optimize</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Number of tiles (overall and within the histogram equalization)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Thresholds for the entropy and BW for applying histogram equalization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Size of the structuring elements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Settings for the sharpening algorithm (Gaussian radius, sharpening intensity)</a:t>
            </a: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b="1" dirty="0">
                <a:latin typeface="Helvetica Neue" panose="02000503000000020004" pitchFamily="2" charset="0"/>
                <a:ea typeface="Helvetica Neue" panose="02000503000000020004" pitchFamily="2" charset="0"/>
                <a:cs typeface="Helvetica Neue" panose="02000503000000020004" pitchFamily="2" charset="0"/>
              </a:rPr>
              <a:t>Challenges</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r>
              <a:rPr lang="en-US" sz="1400" dirty="0">
                <a:latin typeface="Helvetica Neue" panose="02000503000000020004" pitchFamily="2" charset="0"/>
                <a:ea typeface="Helvetica Neue" panose="02000503000000020004" pitchFamily="2" charset="0"/>
                <a:cs typeface="Helvetica Neue" panose="02000503000000020004" pitchFamily="2" charset="0"/>
              </a:rPr>
              <a:t>Global parameter sweeps are expensive when there are many parameters to  test.  </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Defining a cost function: what can we use use to measure success? </a:t>
            </a: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This step will affect the success of the segmentation, however the best performing parameters for the segmentation algorithms are also likely to depend on the quality of the preprocessing routines.</a:t>
            </a: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One idea: testing the contrast at object edges (floes, landfast ice) against the contrast within objects. Edge contrast should be maximized while interior contrast should be minimized.</a:t>
            </a:r>
          </a:p>
        </p:txBody>
      </p:sp>
      <p:sp>
        <p:nvSpPr>
          <p:cNvPr id="4" name="TextBox 3">
            <a:extLst>
              <a:ext uri="{FF2B5EF4-FFF2-40B4-BE49-F238E27FC236}">
                <a16:creationId xmlns:a16="http://schemas.microsoft.com/office/drawing/2014/main" id="{8A1FD753-02E0-E833-EB43-1EB8390F2E1E}"/>
              </a:ext>
            </a:extLst>
          </p:cNvPr>
          <p:cNvSpPr txBox="1"/>
          <p:nvPr/>
        </p:nvSpPr>
        <p:spPr>
          <a:xfrm>
            <a:off x="7046976" y="487680"/>
            <a:ext cx="3889248" cy="1477328"/>
          </a:xfrm>
          <a:prstGeom prst="rect">
            <a:avLst/>
          </a:prstGeom>
          <a:noFill/>
        </p:spPr>
        <p:txBody>
          <a:bodyPr wrap="square" rtlCol="0">
            <a:spAutoFit/>
          </a:bodyPr>
          <a:lstStyle/>
          <a:p>
            <a:r>
              <a:rPr lang="en-US" dirty="0">
                <a:latin typeface="Helvetica Neue" panose="02000503000000020004" pitchFamily="2" charset="0"/>
                <a:ea typeface="Helvetica Neue" panose="02000503000000020004" pitchFamily="2" charset="0"/>
                <a:cs typeface="Helvetica Neue" panose="02000503000000020004" pitchFamily="2" charset="0"/>
              </a:rPr>
              <a:t>Questions</a:t>
            </a:r>
          </a:p>
          <a:p>
            <a:pPr marL="285750" indent="-285750">
              <a:buFont typeface="Arial" panose="020B0604020202020204" pitchFamily="34" charset="0"/>
              <a:buChar char="•"/>
            </a:pPr>
            <a:r>
              <a:rPr lang="en-US" dirty="0">
                <a:latin typeface="Helvetica Neue" panose="02000503000000020004" pitchFamily="2" charset="0"/>
                <a:ea typeface="Helvetica Neue" panose="02000503000000020004" pitchFamily="2" charset="0"/>
                <a:cs typeface="Helvetica Neue" panose="02000503000000020004" pitchFamily="2" charset="0"/>
              </a:rPr>
              <a:t>What objective metric can we use to evaluate the quality of choices here?</a:t>
            </a:r>
          </a:p>
          <a:p>
            <a:pPr marL="285750" indent="-285750">
              <a:buFont typeface="Arial" panose="020B0604020202020204" pitchFamily="34" charset="0"/>
              <a:buChar char="•"/>
            </a:pP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596779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CA307-6837-276A-A9E1-BA66E5B3882D}"/>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3. Semantic segmentation</a:t>
            </a:r>
          </a:p>
        </p:txBody>
      </p:sp>
      <p:sp>
        <p:nvSpPr>
          <p:cNvPr id="3" name="Content Placeholder 2">
            <a:extLst>
              <a:ext uri="{FF2B5EF4-FFF2-40B4-BE49-F238E27FC236}">
                <a16:creationId xmlns:a16="http://schemas.microsoft.com/office/drawing/2014/main" id="{FB1DFF19-2714-581B-9C69-845E82699370}"/>
              </a:ext>
            </a:extLst>
          </p:cNvPr>
          <p:cNvSpPr txBox="1">
            <a:spLocks/>
          </p:cNvSpPr>
          <p:nvPr/>
        </p:nvSpPr>
        <p:spPr>
          <a:xfrm>
            <a:off x="232560" y="681036"/>
            <a:ext cx="6452154"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Testing the pixel-by-pixel classification: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Water</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Dark ice</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Light ice</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Potential floes</a:t>
            </a: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Need to decide on a dataset for testing the segmentation. </a:t>
            </a:r>
          </a:p>
          <a:p>
            <a:pPr marL="0" inden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Note: right now, we are only ever assigning one class in the k-means results to ice floes. It’s possible that there are multiple colors of ice, for example when there are gray ice floes and multiyear.</a:t>
            </a: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44566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07ADF-1BFB-0EF8-77AF-67BA3A15E9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E20C2-18CF-9DC0-55B5-A7AA1FD6F20D}"/>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4. Object-based segmentation</a:t>
            </a:r>
          </a:p>
        </p:txBody>
      </p:sp>
      <p:sp>
        <p:nvSpPr>
          <p:cNvPr id="3" name="Content Placeholder 2">
            <a:extLst>
              <a:ext uri="{FF2B5EF4-FFF2-40B4-BE49-F238E27FC236}">
                <a16:creationId xmlns:a16="http://schemas.microsoft.com/office/drawing/2014/main" id="{18A68B00-13A3-1D81-91AC-4F36FFB8A0CB}"/>
              </a:ext>
            </a:extLst>
          </p:cNvPr>
          <p:cNvSpPr txBox="1">
            <a:spLocks/>
          </p:cNvSpPr>
          <p:nvPr/>
        </p:nvSpPr>
        <p:spPr>
          <a:xfrm>
            <a:off x="232560" y="681036"/>
            <a:ext cx="5630358"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Quality of the shape detection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Perimeter, centroid, area – propagating uncertainty due to digital representation</a:t>
            </a:r>
          </a:p>
          <a:p>
            <a:r>
              <a:rPr lang="en-US" sz="1400" dirty="0">
                <a:latin typeface="Helvetica Neue" panose="02000503000000020004" pitchFamily="2" charset="0"/>
                <a:ea typeface="Helvetica Neue" panose="02000503000000020004" pitchFamily="2" charset="0"/>
                <a:cs typeface="Helvetica Neue" panose="02000503000000020004" pitchFamily="2" charset="0"/>
              </a:rPr>
              <a:t>Set of metrics for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callibration</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lvl="1"/>
            <a:r>
              <a:rPr lang="en-US" sz="1400" dirty="0">
                <a:latin typeface="Helvetica Neue" panose="02000503000000020004" pitchFamily="2" charset="0"/>
                <a:ea typeface="Helvetica Neue" panose="02000503000000020004" pitchFamily="2" charset="0"/>
                <a:cs typeface="Helvetica Neue" panose="02000503000000020004" pitchFamily="2" charset="0"/>
              </a:rPr>
              <a:t>Under/over segmentation</a:t>
            </a:r>
          </a:p>
          <a:p>
            <a:pPr lvl="1"/>
            <a:r>
              <a:rPr lang="en-US" sz="1400" dirty="0">
                <a:latin typeface="Helvetica Neue" panose="02000503000000020004" pitchFamily="2" charset="0"/>
                <a:ea typeface="Helvetica Neue" panose="02000503000000020004" pitchFamily="2" charset="0"/>
                <a:cs typeface="Helvetica Neue" panose="02000503000000020004" pitchFamily="2" charset="0"/>
              </a:rPr>
              <a:t>Area mismatch</a:t>
            </a:r>
          </a:p>
          <a:p>
            <a:pPr lvl="1"/>
            <a:r>
              <a:rPr lang="en-US" sz="1400" dirty="0">
                <a:latin typeface="Helvetica Neue" panose="02000503000000020004" pitchFamily="2" charset="0"/>
                <a:ea typeface="Helvetica Neue" panose="02000503000000020004" pitchFamily="2" charset="0"/>
                <a:cs typeface="Helvetica Neue" panose="02000503000000020004" pitchFamily="2" charset="0"/>
              </a:rPr>
              <a:t>Non-detection</a:t>
            </a: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72A7A888-A677-CC60-C98E-A4CAAFA03D19}"/>
              </a:ext>
            </a:extLst>
          </p:cNvPr>
          <p:cNvSpPr txBox="1"/>
          <p:nvPr/>
        </p:nvSpPr>
        <p:spPr>
          <a:xfrm>
            <a:off x="6329084" y="245484"/>
            <a:ext cx="5228932" cy="646331"/>
          </a:xfrm>
          <a:prstGeom prst="rect">
            <a:avLst/>
          </a:prstGeom>
          <a:noFill/>
        </p:spPr>
        <p:txBody>
          <a:bodyPr wrap="square" rtlCol="0">
            <a:spAutoFit/>
          </a:bodyPr>
          <a:lstStyle/>
          <a:p>
            <a:r>
              <a:rPr lang="en-US" b="1" dirty="0"/>
              <a:t>Uncertainty in feature parameters</a:t>
            </a:r>
          </a:p>
          <a:p>
            <a:endParaRPr lang="en-US" dirty="0"/>
          </a:p>
        </p:txBody>
      </p:sp>
    </p:spTree>
    <p:extLst>
      <p:ext uri="{BB962C8B-B14F-4D97-AF65-F5344CB8AC3E}">
        <p14:creationId xmlns:p14="http://schemas.microsoft.com/office/powerpoint/2010/main" val="873114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326E7-8FEC-D691-042A-CB40FA11D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690B5-33D8-BD76-DAF0-321FD7011057}"/>
              </a:ext>
            </a:extLst>
          </p:cNvPr>
          <p:cNvSpPr txBox="1">
            <a:spLocks/>
          </p:cNvSpPr>
          <p:nvPr/>
        </p:nvSpPr>
        <p:spPr>
          <a:xfrm>
            <a:off x="137556" y="179263"/>
            <a:ext cx="10515600" cy="50177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Helvetica Neue Medium" panose="02000503000000020004" pitchFamily="2" charset="0"/>
                <a:ea typeface="Helvetica Neue Medium" panose="02000503000000020004" pitchFamily="2" charset="0"/>
                <a:cs typeface="Helvetica Neue Medium" panose="02000503000000020004" pitchFamily="2" charset="0"/>
              </a:rPr>
              <a:t>5. Tracking</a:t>
            </a:r>
          </a:p>
        </p:txBody>
      </p:sp>
      <p:sp>
        <p:nvSpPr>
          <p:cNvPr id="3" name="Content Placeholder 2">
            <a:extLst>
              <a:ext uri="{FF2B5EF4-FFF2-40B4-BE49-F238E27FC236}">
                <a16:creationId xmlns:a16="http://schemas.microsoft.com/office/drawing/2014/main" id="{259FA63B-9B49-6DC0-D133-CD9A054DCB07}"/>
              </a:ext>
            </a:extLst>
          </p:cNvPr>
          <p:cNvSpPr txBox="1">
            <a:spLocks/>
          </p:cNvSpPr>
          <p:nvPr/>
        </p:nvSpPr>
        <p:spPr>
          <a:xfrm>
            <a:off x="232560" y="681036"/>
            <a:ext cx="6452154" cy="392249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The success of the tracking algorithm depends on the accuracy of the measurements of area, axes, perimeters, area mismatch, and psi-s correlation. Currently, thresholds are used instead of measures of uncertainty.</a:t>
            </a:r>
          </a:p>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ratios, conditions,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dist</a:t>
            </a:r>
            <a:r>
              <a:rPr lang="en-US" sz="1400" dirty="0">
                <a:latin typeface="Helvetica Neue" panose="02000503000000020004" pitchFamily="2" charset="0"/>
                <a:ea typeface="Helvetica Neue" panose="02000503000000020004" pitchFamily="2" charset="0"/>
                <a:cs typeface="Helvetica Neue" panose="02000503000000020004" pitchFamily="2" charset="0"/>
              </a:rPr>
              <a:t> =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compute_ratios_conditions</a:t>
            </a:r>
            <a:r>
              <a:rPr lang="en-US" sz="1400" dirty="0">
                <a:latin typeface="Helvetica Neue" panose="02000503000000020004" pitchFamily="2" charset="0"/>
                <a:ea typeface="Helvetica Neue" panose="02000503000000020004" pitchFamily="2" charset="0"/>
                <a:cs typeface="Helvetica Neue" panose="02000503000000020004" pitchFamily="2" charset="0"/>
              </a:rPr>
              <a:t>()</a:t>
            </a:r>
          </a:p>
          <a:p>
            <a:pPr>
              <a:buFontTx/>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the ratios are normalized by the mean: abs(x – y)/mean(x, y)</a:t>
            </a:r>
          </a:p>
          <a:p>
            <a:pPr>
              <a:buFontTx/>
              <a:buChar char="-"/>
            </a:pPr>
            <a:r>
              <a:rPr lang="en-US" sz="1400" dirty="0">
                <a:latin typeface="Helvetica Neue" panose="02000503000000020004" pitchFamily="2" charset="0"/>
                <a:ea typeface="Helvetica Neue" panose="02000503000000020004" pitchFamily="2" charset="0"/>
                <a:cs typeface="Helvetica Neue" panose="02000503000000020004" pitchFamily="2" charset="0"/>
              </a:rPr>
              <a:t>computes ratios of area, major axis, minor axis, and convex area</a:t>
            </a:r>
          </a:p>
          <a:p>
            <a:pPr marL="0" indent="0">
              <a:buFont typeface="Arial" panose="020B0604020202020204" pitchFamily="34" charset="0"/>
              <a:buNone/>
            </a:pPr>
            <a:r>
              <a:rPr lang="en-US" sz="1400" dirty="0" err="1">
                <a:latin typeface="Helvetica Neue" panose="02000503000000020004" pitchFamily="2" charset="0"/>
                <a:ea typeface="Helvetica Neue" panose="02000503000000020004" pitchFamily="2" charset="0"/>
                <a:cs typeface="Helvetica Neue" panose="02000503000000020004" pitchFamily="2" charset="0"/>
              </a:rPr>
              <a:t>area_mismatch</a:t>
            </a:r>
            <a:r>
              <a:rPr lang="en-US" sz="14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corr</a:t>
            </a:r>
            <a:r>
              <a:rPr lang="en-US" sz="1400" dirty="0">
                <a:latin typeface="Helvetica Neue" panose="02000503000000020004" pitchFamily="2" charset="0"/>
                <a:ea typeface="Helvetica Neue" panose="02000503000000020004" pitchFamily="2" charset="0"/>
                <a:cs typeface="Helvetica Neue" panose="02000503000000020004" pitchFamily="2" charset="0"/>
              </a:rPr>
              <a:t> =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matchcorr</a:t>
            </a:r>
            <a:r>
              <a:rPr lang="en-US" sz="14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true/false =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isfloegoodmatch</a:t>
            </a:r>
            <a:r>
              <a:rPr lang="en-US" sz="1400" dirty="0">
                <a:latin typeface="Helvetica Neue" panose="02000503000000020004" pitchFamily="2" charset="0"/>
                <a:ea typeface="Helvetica Neue" panose="02000503000000020004" pitchFamily="2" charset="0"/>
                <a:cs typeface="Helvetica Neue" panose="02000503000000020004" pitchFamily="2" charset="0"/>
              </a:rPr>
              <a:t>(conditions,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mc_thresholds.goodness</a:t>
            </a:r>
            <a:r>
              <a:rPr lang="en-US" sz="14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area_mismatch</a:t>
            </a:r>
            <a:r>
              <a:rPr lang="en-US" sz="14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corr</a:t>
            </a:r>
            <a:r>
              <a:rPr lang="en-US" sz="1400" dirty="0">
                <a:latin typeface="Helvetica Neue" panose="02000503000000020004" pitchFamily="2" charset="0"/>
                <a:ea typeface="Helvetica Neue" panose="02000503000000020004" pitchFamily="2" charset="0"/>
                <a:cs typeface="Helvetica Neue" panose="02000503000000020004" pitchFamily="2" charset="0"/>
              </a:rPr>
              <a:t>)</a:t>
            </a:r>
          </a:p>
          <a:p>
            <a:pPr marL="0" indent="0">
              <a:buFont typeface="Arial" panose="020B0604020202020204" pitchFamily="34" charset="0"/>
              <a:buNone/>
            </a:pPr>
            <a:r>
              <a:rPr lang="en-US" sz="1400" dirty="0">
                <a:latin typeface="Helvetica Neue" panose="02000503000000020004" pitchFamily="2" charset="0"/>
                <a:ea typeface="Helvetica Neue" panose="02000503000000020004" pitchFamily="2" charset="0"/>
                <a:cs typeface="Helvetica Neue" panose="02000503000000020004" pitchFamily="2" charset="0"/>
              </a:rPr>
              <a: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conditions.large_floe_condition</a:t>
            </a:r>
            <a:r>
              <a:rPr lang="en-US" sz="1400" dirty="0">
                <a:latin typeface="Helvetica Neue" panose="02000503000000020004" pitchFamily="2" charset="0"/>
                <a:ea typeface="Helvetica Neue" panose="02000503000000020004" pitchFamily="2" charset="0"/>
                <a:cs typeface="Helvetica Neue" panose="02000503000000020004" pitchFamily="2" charset="0"/>
              </a:rPr>
              <a:t> &amp;&amp;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area_mismatch</a:t>
            </a:r>
            <a:r>
              <a:rPr lang="en-US" sz="1400" dirty="0">
                <a:latin typeface="Helvetica Neue" panose="02000503000000020004" pitchFamily="2" charset="0"/>
                <a:ea typeface="Helvetica Neue" panose="02000503000000020004" pitchFamily="2" charset="0"/>
                <a:cs typeface="Helvetica Neue" panose="02000503000000020004" pitchFamily="2" charset="0"/>
              </a:rPr>
              <a:t> &lt;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mct.small_floe_area</a:t>
            </a:r>
            <a:r>
              <a:rPr lang="en-US" sz="1400" dirty="0">
                <a:latin typeface="Helvetica Neue" panose="02000503000000020004" pitchFamily="2" charset="0"/>
                <a:ea typeface="Helvetica Neue" panose="02000503000000020004" pitchFamily="2" charset="0"/>
                <a:cs typeface="Helvetica Neue" panose="02000503000000020004" pitchFamily="2" charset="0"/>
              </a:rPr>
              <a:t>) ||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conditions.small_floe_condition</a:t>
            </a:r>
            <a:r>
              <a:rPr lang="en-US" sz="1400" dirty="0">
                <a:latin typeface="Helvetica Neue" panose="02000503000000020004" pitchFamily="2" charset="0"/>
                <a:ea typeface="Helvetica Neue" panose="02000503000000020004" pitchFamily="2" charset="0"/>
                <a:cs typeface="Helvetica Neue" panose="02000503000000020004" pitchFamily="2" charset="0"/>
              </a:rPr>
              <a:t> &amp;&amp;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area_mismatch</a:t>
            </a:r>
            <a:r>
              <a:rPr lang="en-US" sz="1400" dirty="0">
                <a:latin typeface="Helvetica Neue" panose="02000503000000020004" pitchFamily="2" charset="0"/>
                <a:ea typeface="Helvetica Neue" panose="02000503000000020004" pitchFamily="2" charset="0"/>
                <a:cs typeface="Helvetica Neue" panose="02000503000000020004" pitchFamily="2" charset="0"/>
              </a:rPr>
              <a:t> &lt;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mct.large_floe_area</a:t>
            </a:r>
            <a:r>
              <a:rPr lang="en-US" sz="1400" dirty="0">
                <a:latin typeface="Helvetica Neue" panose="02000503000000020004" pitchFamily="2" charset="0"/>
                <a:ea typeface="Helvetica Neue" panose="02000503000000020004" pitchFamily="2" charset="0"/>
                <a:cs typeface="Helvetica Neue" panose="02000503000000020004" pitchFamily="2" charset="0"/>
              </a:rPr>
              <a:t>)) &amp;&amp;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corr</a:t>
            </a:r>
            <a:r>
              <a:rPr lang="en-US" sz="1400" dirty="0">
                <a:latin typeface="Helvetica Neue" panose="02000503000000020004" pitchFamily="2" charset="0"/>
                <a:ea typeface="Helvetica Neue" panose="02000503000000020004" pitchFamily="2" charset="0"/>
                <a:cs typeface="Helvetica Neue" panose="02000503000000020004" pitchFamily="2" charset="0"/>
              </a:rPr>
              <a:t> &gt; </a:t>
            </a:r>
            <a:r>
              <a:rPr lang="en-US" sz="1400" dirty="0" err="1">
                <a:latin typeface="Helvetica Neue" panose="02000503000000020004" pitchFamily="2" charset="0"/>
                <a:ea typeface="Helvetica Neue" panose="02000503000000020004" pitchFamily="2" charset="0"/>
                <a:cs typeface="Helvetica Neue" panose="02000503000000020004" pitchFamily="2" charset="0"/>
              </a:rPr>
              <a:t>mct.corr</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400" dirty="0" err="1">
                <a:latin typeface="Helvetica Neue" panose="02000503000000020004" pitchFamily="2" charset="0"/>
                <a:ea typeface="Helvetica Neue" panose="02000503000000020004" pitchFamily="2" charset="0"/>
                <a:cs typeface="Helvetica Neue" panose="02000503000000020004" pitchFamily="2" charset="0"/>
              </a:rPr>
              <a:t>getbestmatchdata</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r>
              <a:rPr lang="en-US" sz="1400" dirty="0" err="1">
                <a:latin typeface="Helvetica Neue" panose="02000503000000020004" pitchFamily="2" charset="0"/>
                <a:ea typeface="Helvetica Neue" panose="02000503000000020004" pitchFamily="2" charset="0"/>
                <a:cs typeface="Helvetica Neue" panose="02000503000000020004" pitchFamily="2" charset="0"/>
              </a:rPr>
              <a:t>remove_collisions</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a:p>
            <a:pPr marL="0" indent="0">
              <a:buFont typeface="Arial" panose="020B0604020202020204" pitchFamily="34" charset="0"/>
              <a:buNone/>
            </a:pP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BEA833C0-DF12-7311-3BA4-EFDFCF5D8C37}"/>
              </a:ext>
            </a:extLst>
          </p:cNvPr>
          <p:cNvSpPr txBox="1"/>
          <p:nvPr/>
        </p:nvSpPr>
        <p:spPr>
          <a:xfrm>
            <a:off x="8216348" y="318052"/>
            <a:ext cx="3564835" cy="1477328"/>
          </a:xfrm>
          <a:prstGeom prst="rect">
            <a:avLst/>
          </a:prstGeom>
          <a:noFill/>
        </p:spPr>
        <p:txBody>
          <a:bodyPr wrap="square" rtlCol="0">
            <a:spAutoFit/>
          </a:bodyPr>
          <a:lstStyle/>
          <a:p>
            <a:r>
              <a:rPr lang="en-US" dirty="0"/>
              <a:t>easy improvement: change “</a:t>
            </a:r>
            <a:r>
              <a:rPr lang="en-US" dirty="0" err="1"/>
              <a:t>get_time_space_proximity_condition</a:t>
            </a:r>
            <a:r>
              <a:rPr lang="en-US" dirty="0"/>
              <a:t>” to be an empirical function of delta t and delta x rather than a series of thresholds.</a:t>
            </a:r>
          </a:p>
        </p:txBody>
      </p:sp>
    </p:spTree>
    <p:extLst>
      <p:ext uri="{BB962C8B-B14F-4D97-AF65-F5344CB8AC3E}">
        <p14:creationId xmlns:p14="http://schemas.microsoft.com/office/powerpoint/2010/main" val="308583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96360</TotalTime>
  <Words>3279</Words>
  <Application>Microsoft Macintosh PowerPoint</Application>
  <PresentationFormat>Widescreen</PresentationFormat>
  <Paragraphs>252</Paragraphs>
  <Slides>20</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Aptos</vt:lpstr>
      <vt:lpstr>Aptos Display</vt:lpstr>
      <vt:lpstr>Arial</vt:lpstr>
      <vt:lpstr>Cambria Math</vt:lpstr>
      <vt:lpstr>Helvetica Neue</vt:lpstr>
      <vt:lpstr>HELVETICA NEUE LIGHT</vt:lpstr>
      <vt:lpstr>HELVETICA NEUE LIGHT</vt:lpstr>
      <vt:lpstr>Helvetica Neue Medium</vt:lpstr>
      <vt:lpstr>Helvetica Neue Thin</vt:lpstr>
      <vt:lpstr>Office Theme</vt:lpstr>
      <vt:lpstr>Calibration and validation of the Ice Floe Tracker algorithm</vt:lpstr>
      <vt:lpstr>PowerPoint Presentation</vt:lpstr>
      <vt:lpstr>1. Cloud mask</vt:lpstr>
      <vt:lpstr>1. Improving the approach</vt:lpstr>
      <vt:lpstr>PowerPoint Presentation</vt:lpstr>
      <vt:lpstr>2.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Watkins, Daniel</dc:creator>
  <cp:lastModifiedBy>Watkins, Daniel</cp:lastModifiedBy>
  <cp:revision>18</cp:revision>
  <dcterms:created xsi:type="dcterms:W3CDTF">2024-11-08T14:46:04Z</dcterms:created>
  <dcterms:modified xsi:type="dcterms:W3CDTF">2025-03-27T18:40:48Z</dcterms:modified>
</cp:coreProperties>
</file>