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Nombre del curso: </a:t>
            </a:r>
            <a:r>
              <a:rPr lang="es-MX" b="1" dirty="0"/>
              <a:t>Introducción al Back-</a:t>
            </a:r>
            <a:r>
              <a:rPr lang="es-MX" b="1" dirty="0" err="1"/>
              <a:t>end</a:t>
            </a:r>
            <a:endParaRPr lang="es-MX" b="1" dirty="0"/>
          </a:p>
          <a:p>
            <a:pPr lvl="1"/>
            <a:r>
              <a:rPr lang="es-MX" dirty="0"/>
              <a:t>Duración: 12 sesiones de 1.5 horas, de lunes a jueves de 8:00am a 9:30am</a:t>
            </a:r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dirty="0"/>
              <a:t>Nombre del instructor: </a:t>
            </a:r>
            <a:r>
              <a:rPr lang="es-MX" sz="3200" dirty="0"/>
              <a:t>Daniel Beltran</a:t>
            </a:r>
          </a:p>
          <a:p>
            <a:pPr lvl="1"/>
            <a:r>
              <a:rPr lang="es-MX" dirty="0"/>
              <a:t>Datos de contacto:</a:t>
            </a:r>
          </a:p>
          <a:p>
            <a:pPr lvl="2"/>
            <a:r>
              <a:rPr lang="es-MX" sz="3200" dirty="0"/>
              <a:t>Celular (</a:t>
            </a:r>
            <a:r>
              <a:rPr lang="es-MX" sz="3200" dirty="0" err="1"/>
              <a:t>Whatsapp</a:t>
            </a:r>
            <a:r>
              <a:rPr lang="es-MX" sz="3200" dirty="0"/>
              <a:t>): 33-1197-6666</a:t>
            </a:r>
          </a:p>
          <a:p>
            <a:pPr lvl="2"/>
            <a:r>
              <a:rPr lang="es-MX" sz="3200" dirty="0"/>
              <a:t>Correo: danielmxuk@gmail.com</a:t>
            </a:r>
          </a:p>
          <a:p>
            <a:pPr marL="0" indent="0">
              <a:buNone/>
            </a:pPr>
            <a:endParaRPr lang="es-MX" sz="1800" dirty="0"/>
          </a:p>
          <a:p>
            <a:r>
              <a:rPr lang="es-MX" dirty="0"/>
              <a:t>Documentación del curso:</a:t>
            </a:r>
          </a:p>
          <a:p>
            <a:pPr lvl="1"/>
            <a:r>
              <a:rPr lang="es-MX" sz="3200" dirty="0"/>
              <a:t>https://github.com/danielmxuk/ZAP_Academy_curso_back-end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2CA-642A-4A7D-96EA-474CEE4F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00B050"/>
                </a:solidFill>
              </a:rPr>
              <a:t>Conocer los componentes </a:t>
            </a:r>
            <a:r>
              <a:rPr lang="es-MX" dirty="0"/>
              <a:t>del área de desarrollo conocida como Back-</a:t>
            </a:r>
            <a:r>
              <a:rPr lang="es-MX" dirty="0" err="1"/>
              <a:t>end</a:t>
            </a:r>
            <a:r>
              <a:rPr lang="es-MX" dirty="0"/>
              <a:t>.</a:t>
            </a:r>
          </a:p>
          <a:p>
            <a:r>
              <a:rPr lang="es-MX" dirty="0">
                <a:solidFill>
                  <a:srgbClr val="00B050"/>
                </a:solidFill>
              </a:rPr>
              <a:t>Identificar los lenguajes</a:t>
            </a:r>
            <a:r>
              <a:rPr lang="es-MX" dirty="0"/>
              <a:t> de programación que se usan en Back-</a:t>
            </a:r>
            <a:r>
              <a:rPr lang="es-MX" dirty="0" err="1"/>
              <a:t>end</a:t>
            </a:r>
            <a:r>
              <a:rPr lang="es-MX" dirty="0"/>
              <a:t> (tipos/clasificación/como escogerlos).</a:t>
            </a:r>
          </a:p>
          <a:p>
            <a:r>
              <a:rPr lang="es-MX" dirty="0">
                <a:solidFill>
                  <a:srgbClr val="00B050"/>
                </a:solidFill>
              </a:rPr>
              <a:t>Conocer los mecanismos de comunicación </a:t>
            </a:r>
            <a:r>
              <a:rPr lang="es-MX" dirty="0"/>
              <a:t>que se manejan en el desarrollo de aplicaciones (servidores/protocolos/sockets).</a:t>
            </a:r>
          </a:p>
          <a:p>
            <a:endParaRPr lang="es-MX" dirty="0"/>
          </a:p>
          <a:p>
            <a:r>
              <a:rPr lang="es-MX" dirty="0"/>
              <a:t>Brindar conceptos, y aplicarlos en practicas y tareas para reforzar el aprendizaje.</a:t>
            </a:r>
          </a:p>
          <a:p>
            <a:endParaRPr lang="es-MX" dirty="0"/>
          </a:p>
          <a:p>
            <a:r>
              <a:rPr lang="es-MX" dirty="0"/>
              <a:t>Proyecto:</a:t>
            </a:r>
          </a:p>
          <a:p>
            <a:pPr lvl="1"/>
            <a:r>
              <a:rPr lang="es-MX" dirty="0"/>
              <a:t>Hacer una aplicación que corra en un servidor Web y se comunique usando un servicio REST que internamente conecte a una Base de datos, haga lectura de archivos y se comunique con otros scripts.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Estructura del curso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2CA-642A-4A7D-96EA-474CEE4F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Sesion</a:t>
            </a:r>
            <a:r>
              <a:rPr lang="es-MX" dirty="0"/>
              <a:t> 01: Presentación, objetivos, introducción</a:t>
            </a:r>
          </a:p>
          <a:p>
            <a:r>
              <a:rPr lang="es-MX" dirty="0" err="1"/>
              <a:t>Sesion</a:t>
            </a:r>
            <a:r>
              <a:rPr lang="es-MX" dirty="0"/>
              <a:t> 02: Lenguajes de programación y mecanismos de comunicación</a:t>
            </a:r>
          </a:p>
          <a:p>
            <a:r>
              <a:rPr lang="es-MX" dirty="0" err="1"/>
              <a:t>Sesion</a:t>
            </a:r>
            <a:r>
              <a:rPr lang="es-MX" dirty="0"/>
              <a:t> 03: Servidores Web, </a:t>
            </a:r>
            <a:r>
              <a:rPr lang="es-MX" dirty="0" err="1"/>
              <a:t>API’s</a:t>
            </a:r>
            <a:r>
              <a:rPr lang="es-MX" dirty="0"/>
              <a:t>, y web </a:t>
            </a:r>
            <a:r>
              <a:rPr lang="es-MX" dirty="0" err="1"/>
              <a:t>services</a:t>
            </a:r>
            <a:r>
              <a:rPr lang="es-MX" dirty="0"/>
              <a:t> (REST/</a:t>
            </a:r>
            <a:r>
              <a:rPr lang="es-MX" dirty="0" err="1"/>
              <a:t>endpoint</a:t>
            </a:r>
            <a:r>
              <a:rPr lang="es-MX" dirty="0"/>
              <a:t>/JSON)</a:t>
            </a:r>
          </a:p>
          <a:p>
            <a:r>
              <a:rPr lang="es-MX" dirty="0" err="1"/>
              <a:t>Sesion</a:t>
            </a:r>
            <a:r>
              <a:rPr lang="es-MX" dirty="0"/>
              <a:t> 04: taller: trabajar con ejercicios durante la clase</a:t>
            </a:r>
          </a:p>
          <a:p>
            <a:r>
              <a:rPr lang="es-MX" dirty="0" err="1"/>
              <a:t>Sesion</a:t>
            </a:r>
            <a:r>
              <a:rPr lang="es-MX" dirty="0"/>
              <a:t> 05: Modelo MVC</a:t>
            </a:r>
          </a:p>
          <a:p>
            <a:r>
              <a:rPr lang="es-MX" dirty="0" err="1"/>
              <a:t>Sesion</a:t>
            </a:r>
            <a:r>
              <a:rPr lang="es-MX" dirty="0"/>
              <a:t> 06: conexión con base de datos</a:t>
            </a:r>
          </a:p>
          <a:p>
            <a:r>
              <a:rPr lang="es-MX" dirty="0" err="1"/>
              <a:t>Sesion</a:t>
            </a:r>
            <a:r>
              <a:rPr lang="es-MX" dirty="0"/>
              <a:t> 07: Integración de aplicaciones en back-</a:t>
            </a:r>
            <a:r>
              <a:rPr lang="es-MX" dirty="0" err="1"/>
              <a:t>end</a:t>
            </a:r>
            <a:endParaRPr lang="es-MX" dirty="0"/>
          </a:p>
          <a:p>
            <a:r>
              <a:rPr lang="es-MX" dirty="0" err="1"/>
              <a:t>Sesion</a:t>
            </a:r>
            <a:r>
              <a:rPr lang="es-MX" dirty="0"/>
              <a:t> 08: Presentación de proyecto, sondeo de otras tecnologías, </a:t>
            </a:r>
            <a:r>
              <a:rPr lang="es-MX" dirty="0" err="1"/>
              <a:t>feedback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2CA-642A-4A7D-96EA-474CEE4F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Llegar puntual a las sesiones</a:t>
            </a:r>
          </a:p>
          <a:p>
            <a:endParaRPr lang="es-MX" dirty="0"/>
          </a:p>
          <a:p>
            <a:r>
              <a:rPr lang="es-MX" dirty="0"/>
              <a:t>Ubicarse en un lugar que les permita ver y escuchar mejor la clase</a:t>
            </a:r>
          </a:p>
          <a:p>
            <a:endParaRPr lang="es-MX" dirty="0"/>
          </a:p>
          <a:p>
            <a:r>
              <a:rPr lang="es-MX" dirty="0"/>
              <a:t>Respeto hacia todos los integrantes del grupo</a:t>
            </a:r>
          </a:p>
          <a:p>
            <a:pPr lvl="1"/>
            <a:r>
              <a:rPr lang="es-MX" dirty="0"/>
              <a:t>Comunicación</a:t>
            </a:r>
          </a:p>
          <a:p>
            <a:pPr lvl="1"/>
            <a:r>
              <a:rPr lang="es-MX" dirty="0"/>
              <a:t>Estar atento</a:t>
            </a:r>
          </a:p>
          <a:p>
            <a:pPr lvl="1"/>
            <a:r>
              <a:rPr lang="es-MX" dirty="0"/>
              <a:t>Poner en celular en modo de solo vibración</a:t>
            </a:r>
          </a:p>
          <a:p>
            <a:pPr lvl="1"/>
            <a:endParaRPr lang="es-MX" dirty="0"/>
          </a:p>
          <a:p>
            <a:r>
              <a:rPr lang="es-MX" dirty="0"/>
              <a:t>Dedicarle tiempo de estudio en casa.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Road </a:t>
            </a:r>
            <a:r>
              <a:rPr lang="es-MX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866B9-726D-407B-9237-7E281A27B965}"/>
              </a:ext>
            </a:extLst>
          </p:cNvPr>
          <p:cNvSpPr txBox="1"/>
          <p:nvPr/>
        </p:nvSpPr>
        <p:spPr>
          <a:xfrm>
            <a:off x="296091" y="3013166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Aplicaciones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BF11144-0EA0-40B4-ABC0-E052CD3BAC03}"/>
              </a:ext>
            </a:extLst>
          </p:cNvPr>
          <p:cNvSpPr/>
          <p:nvPr/>
        </p:nvSpPr>
        <p:spPr>
          <a:xfrm>
            <a:off x="1741714" y="2098766"/>
            <a:ext cx="444137" cy="2229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A9F7F-33D5-4FEF-8FDC-AA8F933F7000}"/>
              </a:ext>
            </a:extLst>
          </p:cNvPr>
          <p:cNvSpPr txBox="1"/>
          <p:nvPr/>
        </p:nvSpPr>
        <p:spPr>
          <a:xfrm>
            <a:off x="2127742" y="209876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Cliente/Servidor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58324-32B4-4FC2-99E3-2A8883B47426}"/>
              </a:ext>
            </a:extLst>
          </p:cNvPr>
          <p:cNvSpPr txBox="1"/>
          <p:nvPr/>
        </p:nvSpPr>
        <p:spPr>
          <a:xfrm>
            <a:off x="2127742" y="3847308"/>
            <a:ext cx="13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Stand-</a:t>
            </a:r>
            <a:r>
              <a:rPr lang="es-MX" dirty="0" err="1"/>
              <a:t>alone</a:t>
            </a:r>
            <a:endParaRPr lang="es-MX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0EC824-5073-4294-9470-0346257FA9AE}"/>
              </a:ext>
            </a:extLst>
          </p:cNvPr>
          <p:cNvSpPr/>
          <p:nvPr/>
        </p:nvSpPr>
        <p:spPr>
          <a:xfrm>
            <a:off x="3988526" y="1611086"/>
            <a:ext cx="444137" cy="15327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873F7-9D89-4F07-B2E7-5D7365AC4125}"/>
              </a:ext>
            </a:extLst>
          </p:cNvPr>
          <p:cNvSpPr txBox="1"/>
          <p:nvPr/>
        </p:nvSpPr>
        <p:spPr>
          <a:xfrm>
            <a:off x="4548866" y="1512705"/>
            <a:ext cx="468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Front-</a:t>
            </a:r>
            <a:r>
              <a:rPr lang="es-MX" dirty="0" err="1"/>
              <a:t>end</a:t>
            </a:r>
            <a:r>
              <a:rPr lang="es-MX" dirty="0"/>
              <a:t>    (GUI (vista), manipulación de datos)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B8DCB-1EC4-4DEF-8164-2463EA61BC58}"/>
              </a:ext>
            </a:extLst>
          </p:cNvPr>
          <p:cNvSpPr txBox="1"/>
          <p:nvPr/>
        </p:nvSpPr>
        <p:spPr>
          <a:xfrm>
            <a:off x="4580414" y="27744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Back-</a:t>
            </a:r>
            <a:r>
              <a:rPr lang="es-MX" b="1" dirty="0" err="1"/>
              <a:t>end</a:t>
            </a:r>
            <a:endParaRPr lang="es-MX" b="1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B132400-E537-4C26-9FFD-4B89358C64DB}"/>
              </a:ext>
            </a:extLst>
          </p:cNvPr>
          <p:cNvSpPr/>
          <p:nvPr/>
        </p:nvSpPr>
        <p:spPr>
          <a:xfrm>
            <a:off x="5773779" y="2497463"/>
            <a:ext cx="278681" cy="92333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1003C-B995-418E-A61A-0C971C25541A}"/>
              </a:ext>
            </a:extLst>
          </p:cNvPr>
          <p:cNvSpPr txBox="1"/>
          <p:nvPr/>
        </p:nvSpPr>
        <p:spPr>
          <a:xfrm>
            <a:off x="6099523" y="2475131"/>
            <a:ext cx="364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Scripts (controladores)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Procesamiento de datos (modelo)</a:t>
            </a:r>
          </a:p>
          <a:p>
            <a:pPr marL="285750" indent="-285750">
              <a:buFontTx/>
              <a:buChar char="-"/>
            </a:pPr>
            <a:r>
              <a:rPr lang="es-MX" dirty="0"/>
              <a:t>Comunicación interna</a:t>
            </a:r>
          </a:p>
        </p:txBody>
      </p:sp>
    </p:spTree>
    <p:extLst>
      <p:ext uri="{BB962C8B-B14F-4D97-AF65-F5344CB8AC3E}">
        <p14:creationId xmlns:p14="http://schemas.microsoft.com/office/powerpoint/2010/main" val="41569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Material a utilizar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2CA-642A-4A7D-96EA-474CEE4F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Editor para programar (</a:t>
            </a:r>
            <a:r>
              <a:rPr lang="es-MX" dirty="0" err="1"/>
              <a:t>IDEs</a:t>
            </a:r>
            <a:r>
              <a:rPr lang="es-MX" dirty="0"/>
              <a:t> utilizados durante el demo serán JEDIT y ECLIPSE)</a:t>
            </a:r>
          </a:p>
          <a:p>
            <a:r>
              <a:rPr lang="es-MX" dirty="0"/>
              <a:t>PERL como lenguaje de programación</a:t>
            </a:r>
          </a:p>
          <a:p>
            <a:r>
              <a:rPr lang="es-MX" dirty="0"/>
              <a:t>MySQL como DBMS</a:t>
            </a:r>
          </a:p>
          <a:p>
            <a:r>
              <a:rPr lang="es-MX" dirty="0"/>
              <a:t>Apache Web server</a:t>
            </a:r>
          </a:p>
          <a:p>
            <a:r>
              <a:rPr lang="es-MX" dirty="0" err="1"/>
              <a:t>indigoAMPP</a:t>
            </a:r>
            <a:r>
              <a:rPr lang="es-MX" dirty="0"/>
              <a:t> (</a:t>
            </a:r>
            <a:r>
              <a:rPr lang="es-MX" dirty="0" err="1"/>
              <a:t>bundle</a:t>
            </a:r>
            <a:r>
              <a:rPr lang="es-MX" dirty="0"/>
              <a:t> app)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057-E3A6-4769-BD64-0E49035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Tarea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2CA-642A-4A7D-96EA-474CEE4F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B050"/>
                </a:solidFill>
              </a:rPr>
              <a:t>Instalar el software </a:t>
            </a:r>
            <a:r>
              <a:rPr lang="es-ES" dirty="0" err="1">
                <a:solidFill>
                  <a:srgbClr val="00B050"/>
                </a:solidFill>
              </a:rPr>
              <a:t>IndigoAMPP</a:t>
            </a:r>
            <a:endParaRPr lang="es-ES" dirty="0">
              <a:solidFill>
                <a:srgbClr val="00B050"/>
              </a:solidFill>
            </a:endParaRPr>
          </a:p>
          <a:p>
            <a:pPr lvl="1"/>
            <a:r>
              <a:rPr lang="es-ES" dirty="0"/>
              <a:t>Bajarlo directamente desde la pagina del software:</a:t>
            </a:r>
          </a:p>
          <a:p>
            <a:pPr marL="914400" lvl="2" indent="0">
              <a:buNone/>
            </a:pPr>
            <a:r>
              <a:rPr lang="es-ES" dirty="0"/>
              <a:t>https://www.indigostar.com/indigoampp/</a:t>
            </a:r>
          </a:p>
          <a:p>
            <a:endParaRPr lang="es-ES" sz="1700" dirty="0"/>
          </a:p>
          <a:p>
            <a:pPr lvl="1"/>
            <a:r>
              <a:rPr lang="es-ES" dirty="0"/>
              <a:t>Seguir las indicaciones de instalación y configuración del documento:</a:t>
            </a:r>
          </a:p>
          <a:p>
            <a:pPr lvl="2"/>
            <a:r>
              <a:rPr lang="es-ES" dirty="0"/>
              <a:t>ZAP </a:t>
            </a:r>
            <a:r>
              <a:rPr lang="es-ES" dirty="0" err="1"/>
              <a:t>Academy</a:t>
            </a:r>
            <a:r>
              <a:rPr lang="es-ES" dirty="0"/>
              <a:t> - como instalar y configurar el software indigoampp.docx</a:t>
            </a:r>
          </a:p>
          <a:p>
            <a:pPr lvl="2"/>
            <a:endParaRPr lang="es-ES" sz="1300" dirty="0"/>
          </a:p>
          <a:p>
            <a:pPr marL="514350" indent="-514350">
              <a:buFont typeface="+mj-lt"/>
              <a:buAutoNum type="arabicPeriod" startAt="2"/>
            </a:pPr>
            <a:r>
              <a:rPr lang="es-ES" dirty="0">
                <a:solidFill>
                  <a:srgbClr val="00B050"/>
                </a:solidFill>
              </a:rPr>
              <a:t>Instalar </a:t>
            </a:r>
            <a:r>
              <a:rPr lang="es-ES" dirty="0" err="1">
                <a:solidFill>
                  <a:srgbClr val="00B050"/>
                </a:solidFill>
              </a:rPr>
              <a:t>applicacion</a:t>
            </a:r>
            <a:r>
              <a:rPr lang="es-ES" dirty="0">
                <a:solidFill>
                  <a:srgbClr val="00B050"/>
                </a:solidFill>
              </a:rPr>
              <a:t> en el celular llamada </a:t>
            </a:r>
            <a:r>
              <a:rPr lang="es-ES" dirty="0" err="1">
                <a:solidFill>
                  <a:srgbClr val="00B050"/>
                </a:solidFill>
              </a:rPr>
              <a:t>Kahoot</a:t>
            </a:r>
            <a:r>
              <a:rPr lang="es-ES" dirty="0">
                <a:solidFill>
                  <a:srgbClr val="00B050"/>
                </a:solidFill>
              </a:rPr>
              <a:t>!</a:t>
            </a:r>
          </a:p>
          <a:p>
            <a:pPr marL="0" indent="0">
              <a:buNone/>
            </a:pPr>
            <a:endParaRPr lang="es-ES" sz="1300" dirty="0"/>
          </a:p>
          <a:p>
            <a:pPr marL="514350" indent="-514350">
              <a:buFont typeface="+mj-lt"/>
              <a:buAutoNum type="arabicPeriod" startAt="3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Recomendado</a:t>
            </a:r>
            <a:r>
              <a:rPr lang="es-ES" dirty="0"/>
              <a:t>: Instalar el software GIT para </a:t>
            </a:r>
            <a:r>
              <a:rPr lang="es-ES" dirty="0" err="1"/>
              <a:t>windows</a:t>
            </a:r>
            <a:r>
              <a:rPr lang="es-ES" dirty="0"/>
              <a:t>: (el objetivo es tener instalado GIT </a:t>
            </a:r>
            <a:r>
              <a:rPr lang="es-ES" dirty="0" err="1"/>
              <a:t>Bash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	- Link: https://git-scm.com/download/win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A84-66F6-42DB-AC05-4B43B236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6:55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451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Back-end</vt:lpstr>
      <vt:lpstr>Back-end: Presentación</vt:lpstr>
      <vt:lpstr>Back-end: Objetivos</vt:lpstr>
      <vt:lpstr>Back-end: Estructura del curso</vt:lpstr>
      <vt:lpstr>Back-end: Recomendaciones</vt:lpstr>
      <vt:lpstr>Back-end: Road Map</vt:lpstr>
      <vt:lpstr>Back-end: Material a utilizar</vt:lpstr>
      <vt:lpstr>Back-end: 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32</cp:revision>
  <dcterms:created xsi:type="dcterms:W3CDTF">2019-08-03T23:00:29Z</dcterms:created>
  <dcterms:modified xsi:type="dcterms:W3CDTF">2019-08-05T11:55:52Z</dcterms:modified>
</cp:coreProperties>
</file>