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8:42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8269F-CE35-4D38-8C26-74F12A9B9B6E}"/>
              </a:ext>
            </a:extLst>
          </p:cNvPr>
          <p:cNvSpPr/>
          <p:nvPr/>
        </p:nvSpPr>
        <p:spPr>
          <a:xfrm>
            <a:off x="0" y="304800"/>
            <a:ext cx="7680960" cy="61221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906DB-3B9F-474E-8983-754A28B9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014"/>
            <a:ext cx="7680960" cy="39239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B020BE-605D-4080-931E-C320C48E2B37}"/>
              </a:ext>
            </a:extLst>
          </p:cNvPr>
          <p:cNvGrpSpPr/>
          <p:nvPr/>
        </p:nvGrpSpPr>
        <p:grpSpPr>
          <a:xfrm>
            <a:off x="8299268" y="4251716"/>
            <a:ext cx="1210492" cy="1778964"/>
            <a:chOff x="8299268" y="4251716"/>
            <a:chExt cx="1210492" cy="17789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A77588-D1AC-496E-A788-5A7942AB3F68}"/>
                </a:ext>
              </a:extLst>
            </p:cNvPr>
            <p:cNvSpPr/>
            <p:nvPr/>
          </p:nvSpPr>
          <p:spPr>
            <a:xfrm>
              <a:off x="8447314" y="4251716"/>
              <a:ext cx="914400" cy="9144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1497D0-0927-4B80-B96B-A57C6357FDCF}"/>
                </a:ext>
              </a:extLst>
            </p:cNvPr>
            <p:cNvSpPr/>
            <p:nvPr/>
          </p:nvSpPr>
          <p:spPr>
            <a:xfrm>
              <a:off x="8727232" y="4531634"/>
              <a:ext cx="354564" cy="354564"/>
            </a:xfrm>
            <a:prstGeom prst="ellipse">
              <a:avLst/>
            </a:prstGeom>
            <a:solidFill>
              <a:srgbClr val="0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A1720E-7E13-4C5E-9CDF-31A065160DE8}"/>
                </a:ext>
              </a:extLst>
            </p:cNvPr>
            <p:cNvSpPr/>
            <p:nvPr/>
          </p:nvSpPr>
          <p:spPr>
            <a:xfrm>
              <a:off x="8299268" y="4820188"/>
              <a:ext cx="1210492" cy="121049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977222-F2B2-4550-86CE-FB7320BA0E4C}"/>
                </a:ext>
              </a:extLst>
            </p:cNvPr>
            <p:cNvSpPr/>
            <p:nvPr/>
          </p:nvSpPr>
          <p:spPr>
            <a:xfrm>
              <a:off x="8674359" y="5203131"/>
              <a:ext cx="460311" cy="444606"/>
            </a:xfrm>
            <a:prstGeom prst="ellipse">
              <a:avLst/>
            </a:prstGeom>
            <a:solidFill>
              <a:srgbClr val="0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C329-D2E0-4434-B7AF-CD60BCC3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Tema</a:t>
            </a:r>
            <a:r>
              <a:rPr lang="en-US" dirty="0"/>
              <a:t> 8: Conjuntos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AF34-CE01-41EF-9166-606E89E8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Objetivos</a:t>
            </a:r>
            <a:r>
              <a:rPr lang="es-MX" dirty="0"/>
              <a:t>: Al finalizar esta lección, el estudiante será capaz de:</a:t>
            </a:r>
            <a:endParaRPr lang="en-US" dirty="0"/>
          </a:p>
          <a:p>
            <a:r>
              <a:rPr lang="es-MX" dirty="0"/>
              <a:t> Describir los operadores de conjuntos</a:t>
            </a:r>
            <a:endParaRPr lang="en-US" dirty="0"/>
          </a:p>
          <a:p>
            <a:r>
              <a:rPr lang="es-MX" dirty="0"/>
              <a:t> Usar los operadores de conjuntos para unir varias consultas en una sola</a:t>
            </a:r>
            <a:endParaRPr lang="en-US" dirty="0"/>
          </a:p>
          <a:p>
            <a:r>
              <a:rPr lang="es-MX" dirty="0"/>
              <a:t> Controlar el numero de tuplas arrojadas por la consulta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Resultado de imagen para conjuntos">
            <a:extLst>
              <a:ext uri="{FF2B5EF4-FFF2-40B4-BE49-F238E27FC236}">
                <a16:creationId xmlns:a16="http://schemas.microsoft.com/office/drawing/2014/main" id="{C2CC2242-2BAC-4250-B8BD-0B5672F52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91019" l="31978" r="97832">
                        <a14:foregroundMark x1="95528" y1="58010" x2="95528" y2="58010"/>
                        <a14:foregroundMark x1="95528" y1="58010" x2="95528" y2="58010"/>
                        <a14:foregroundMark x1="73442" y1="91019" x2="73442" y2="91019"/>
                        <a14:foregroundMark x1="73442" y1="91019" x2="73442" y2="91019"/>
                        <a14:foregroundMark x1="97832" y1="51214" x2="97832" y2="51214"/>
                        <a14:foregroundMark x1="97832" y1="51214" x2="97832" y2="51214"/>
                        <a14:foregroundMark x1="39160" y1="37136" x2="39160" y2="37136"/>
                        <a14:foregroundMark x1="39160" y1="37136" x2="39160" y2="37136"/>
                        <a14:foregroundMark x1="48780" y1="80340" x2="48780" y2="80340"/>
                        <a14:foregroundMark x1="48780" y1="80340" x2="48780" y2="80340"/>
                        <a14:foregroundMark x1="39973" y1="66505" x2="39973" y2="66505"/>
                        <a14:foregroundMark x1="39973" y1="66505" x2="39973" y2="66505"/>
                        <a14:foregroundMark x1="48374" y1="60680" x2="48374" y2="60680"/>
                        <a14:foregroundMark x1="48374" y1="60680" x2="48374" y2="60680"/>
                        <a14:foregroundMark x1="46206" y1="40777" x2="46206" y2="40777"/>
                        <a14:foregroundMark x1="46206" y1="40534" x2="46206" y2="40534"/>
                        <a14:foregroundMark x1="35772" y1="46359" x2="35772" y2="46359"/>
                        <a14:foregroundMark x1="35772" y1="46359" x2="35772" y2="46359"/>
                        <a14:foregroundMark x1="50000" y1="31796" x2="50000" y2="31796"/>
                        <a14:foregroundMark x1="50000" y1="31796" x2="50000" y2="31796"/>
                        <a14:foregroundMark x1="52304" y1="14320" x2="52304" y2="14320"/>
                        <a14:foregroundMark x1="52304" y1="14320" x2="52304" y2="14320"/>
                        <a14:foregroundMark x1="50949" y1="16990" x2="50949" y2="16990"/>
                        <a14:foregroundMark x1="50949" y1="16990" x2="50949" y2="16990"/>
                        <a14:foregroundMark x1="40515" y1="31311" x2="40515" y2="31311"/>
                        <a14:foregroundMark x1="40515" y1="31311" x2="40515" y2="31311"/>
                        <a14:foregroundMark x1="50813" y1="38835" x2="50813" y2="38835"/>
                        <a14:foregroundMark x1="50813" y1="38835" x2="50813" y2="38835"/>
                        <a14:foregroundMark x1="49187" y1="52670" x2="49187" y2="52670"/>
                        <a14:foregroundMark x1="49187" y1="52670" x2="49187" y2="52670"/>
                        <a14:foregroundMark x1="46206" y1="55097" x2="45257" y2="55097"/>
                        <a14:foregroundMark x1="45935" y1="52184" x2="45935" y2="36408"/>
                        <a14:foregroundMark x1="46070" y1="28883" x2="39431" y2="42961"/>
                        <a14:foregroundMark x1="39431" y1="42961" x2="35908" y2="58738"/>
                        <a14:foregroundMark x1="35908" y1="58738" x2="46883" y2="77184"/>
                        <a14:foregroundMark x1="46883" y1="77184" x2="53117" y2="82767"/>
                        <a14:foregroundMark x1="53117" y1="82767" x2="48916" y2="67476"/>
                        <a14:foregroundMark x1="48916" y1="67476" x2="48509" y2="52913"/>
                        <a14:foregroundMark x1="48509" y1="52913" x2="56098" y2="25728"/>
                        <a14:foregroundMark x1="56098" y1="25728" x2="54065" y2="13835"/>
                        <a14:foregroundMark x1="54065" y1="13835" x2="46883" y2="13350"/>
                        <a14:foregroundMark x1="46883" y1="13350" x2="40515" y2="20631"/>
                        <a14:foregroundMark x1="40515" y1="20631" x2="35366" y2="44175"/>
                        <a14:foregroundMark x1="35366" y1="44175" x2="34417" y2="58010"/>
                        <a14:foregroundMark x1="34417" y1="58010" x2="40921" y2="80583"/>
                        <a14:foregroundMark x1="40921" y1="80583" x2="47019" y2="87379"/>
                        <a14:foregroundMark x1="47019" y1="87379" x2="53930" y2="90049"/>
                        <a14:foregroundMark x1="53930" y1="90049" x2="59350" y2="86408"/>
                        <a14:foregroundMark x1="58266" y1="49029" x2="58266" y2="49029"/>
                        <a14:foregroundMark x1="58266" y1="49029" x2="58266" y2="49029"/>
                        <a14:foregroundMark x1="56911" y1="41748" x2="58808" y2="57039"/>
                        <a14:foregroundMark x1="79539" y1="79612" x2="85501" y2="70874"/>
                        <a14:foregroundMark x1="85501" y1="70874" x2="86856" y2="70146"/>
                        <a14:foregroundMark x1="84146" y1="71117" x2="81165" y2="72816"/>
                        <a14:foregroundMark x1="54336" y1="91262" x2="54336" y2="91262"/>
                        <a14:foregroundMark x1="54336" y1="91262" x2="54336" y2="91262"/>
                        <a14:foregroundMark x1="31978" y1="49757" x2="31978" y2="49757"/>
                        <a14:foregroundMark x1="31978" y1="49757" x2="31978" y2="49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32"/>
          <a:stretch/>
        </p:blipFill>
        <p:spPr bwMode="auto">
          <a:xfrm>
            <a:off x="3606799" y="2778270"/>
            <a:ext cx="4460241" cy="358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41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8A57-10A2-420A-91DA-BA8EBA9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9750490" cy="624090"/>
          </a:xfrm>
        </p:spPr>
        <p:txBody>
          <a:bodyPr>
            <a:normAutofit fontScale="90000"/>
          </a:bodyPr>
          <a:lstStyle/>
          <a:p>
            <a:r>
              <a:rPr lang="en-US"/>
              <a:t>8.1 Tipos de Operadores y Pautas de uso</a:t>
            </a:r>
            <a:endParaRPr lang="en-US" dirty="0"/>
          </a:p>
        </p:txBody>
      </p:sp>
      <p:pic>
        <p:nvPicPr>
          <p:cNvPr id="5" name="Imagen 1">
            <a:extLst>
              <a:ext uri="{FF2B5EF4-FFF2-40B4-BE49-F238E27FC236}">
                <a16:creationId xmlns:a16="http://schemas.microsoft.com/office/drawing/2014/main" id="{635381AD-6576-40F7-98AD-B958A6834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066" y="1024404"/>
            <a:ext cx="6680102" cy="480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1277DA-0DBE-4623-9638-C3E11D1A5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56156"/>
              </p:ext>
            </p:extLst>
          </p:nvPr>
        </p:nvGraphicFramePr>
        <p:xfrm>
          <a:off x="5486400" y="2883933"/>
          <a:ext cx="6055567" cy="2882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559">
                  <a:extLst>
                    <a:ext uri="{9D8B030D-6E8A-4147-A177-3AD203B41FA5}">
                      <a16:colId xmlns:a16="http://schemas.microsoft.com/office/drawing/2014/main" val="1174120821"/>
                    </a:ext>
                  </a:extLst>
                </a:gridCol>
                <a:gridCol w="4544008">
                  <a:extLst>
                    <a:ext uri="{9D8B030D-6E8A-4147-A177-3AD203B41FA5}">
                      <a16:colId xmlns:a16="http://schemas.microsoft.com/office/drawing/2014/main" val="4006706788"/>
                    </a:ext>
                  </a:extLst>
                </a:gridCol>
              </a:tblGrid>
              <a:tr h="576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OPERADOR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RETORNA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215612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>
                          <a:effectLst/>
                        </a:rPr>
                        <a:t>UNION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Filas de las dos consultas, después de eliminar duplicados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424856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>
                          <a:effectLst/>
                        </a:rPr>
                        <a:t>UNION 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Filas de las dos consultas incluyendo todos los duplicados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1293468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>
                          <a:effectLst/>
                        </a:rPr>
                        <a:t>INTERSECT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Filas que son comunes para las dos consultas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6963147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MINUS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Filas de la primer </a:t>
                      </a:r>
                      <a:r>
                        <a:rPr lang="es-MX" sz="1800" dirty="0" err="1">
                          <a:effectLst/>
                        </a:rPr>
                        <a:t>query</a:t>
                      </a:r>
                      <a:r>
                        <a:rPr lang="es-MX" sz="1800" dirty="0">
                          <a:effectLst/>
                        </a:rPr>
                        <a:t> que no están presentes en la segunda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67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B5AC-B709-4535-9FD5-C5A30A32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8667964" cy="5394102"/>
          </a:xfrm>
        </p:spPr>
        <p:txBody>
          <a:bodyPr/>
          <a:lstStyle/>
          <a:p>
            <a:pPr lvl="0"/>
            <a:r>
              <a:rPr lang="es-MX" dirty="0"/>
              <a:t>Las expresiones usadas en el SELECT de las consultas, debe coincidir en numero y tipo de dato. </a:t>
            </a:r>
            <a:endParaRPr lang="en-US" dirty="0"/>
          </a:p>
          <a:p>
            <a:pPr lvl="0"/>
            <a:r>
              <a:rPr lang="es-MX" dirty="0"/>
              <a:t>Los operadores de conjuntos pueden ser utilizados en </a:t>
            </a:r>
            <a:r>
              <a:rPr lang="es-MX" dirty="0" err="1"/>
              <a:t>sub-queries</a:t>
            </a:r>
            <a:r>
              <a:rPr lang="es-MX" dirty="0"/>
              <a:t>.</a:t>
            </a:r>
            <a:endParaRPr lang="en-US" dirty="0"/>
          </a:p>
          <a:p>
            <a:pPr lvl="0"/>
            <a:r>
              <a:rPr lang="es-MX" dirty="0"/>
              <a:t>Usar paréntesis para priorizar los resultados al usar INTERSECT</a:t>
            </a:r>
            <a:endParaRPr lang="en-US" dirty="0"/>
          </a:p>
          <a:p>
            <a:pPr lvl="0"/>
            <a:r>
              <a:rPr lang="es-MX" dirty="0"/>
              <a:t>Filas duplicadas son eliminadas excepto en UNION ALL</a:t>
            </a:r>
            <a:endParaRPr lang="en-US" dirty="0"/>
          </a:p>
          <a:p>
            <a:pPr lvl="0"/>
            <a:r>
              <a:rPr lang="es-MX" dirty="0"/>
              <a:t>Los nombres de las columnas en el resultado son tomados de la primer consulta</a:t>
            </a:r>
            <a:endParaRPr lang="en-US" dirty="0"/>
          </a:p>
          <a:p>
            <a:pPr lvl="0"/>
            <a:r>
              <a:rPr lang="es-MX" dirty="0"/>
              <a:t>El resultado es ordenado en orden ascendente excepto en el caso de UNION ALL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Resultado de imagen para guide">
            <a:extLst>
              <a:ext uri="{FF2B5EF4-FFF2-40B4-BE49-F238E27FC236}">
                <a16:creationId xmlns:a16="http://schemas.microsoft.com/office/drawing/2014/main" id="{7A08B9C8-33F9-4B86-8941-AA0159F0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160" y="1849120"/>
            <a:ext cx="2681923" cy="268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AD6608-E777-4A29-8D3F-2DE1AAEB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16" y="1806655"/>
            <a:ext cx="8240684" cy="4254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CA5D-6F51-4B62-BFCF-40D33CF7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Resultados</a:t>
            </a:r>
            <a:r>
              <a:rPr lang="en-US" dirty="0"/>
              <a:t> sin </a:t>
            </a:r>
            <a:r>
              <a:rPr lang="en-US" dirty="0" err="1"/>
              <a:t>duplicados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8FD3B-E0D1-48A8-B26F-BE17C9A2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86" y="3667760"/>
            <a:ext cx="3790054" cy="23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2EA-0366-4BBF-A1AC-ACA57A0E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 y sus </a:t>
            </a:r>
            <a:r>
              <a:rPr lang="en-US" dirty="0" err="1"/>
              <a:t>duplicados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15C17-25A9-4BA6-945B-C452F7DE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44688"/>
            <a:ext cx="7580630" cy="461129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E3A5AE-43C0-4E0C-863D-7A7150E7D6F3}"/>
              </a:ext>
            </a:extLst>
          </p:cNvPr>
          <p:cNvGrpSpPr/>
          <p:nvPr/>
        </p:nvGrpSpPr>
        <p:grpSpPr>
          <a:xfrm>
            <a:off x="6177466" y="3429000"/>
            <a:ext cx="3790054" cy="2321877"/>
            <a:chOff x="5567866" y="3429000"/>
            <a:chExt cx="3790054" cy="23218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787016-84AF-41D2-9E48-EEC17674A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7866" y="3429000"/>
              <a:ext cx="3790054" cy="23218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79555F-4133-4060-8195-AEEBCE48B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222" r="50680"/>
            <a:stretch/>
          </p:blipFill>
          <p:spPr>
            <a:xfrm flipH="1">
              <a:off x="7432413" y="3759200"/>
              <a:ext cx="1869254" cy="1991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8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D39D-79E7-4BFF-A575-41B5DA23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Filas</a:t>
            </a:r>
            <a:r>
              <a:rPr lang="en-US" dirty="0"/>
              <a:t> communes entre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F5AAD-C0B4-4D35-9AE2-7A7EBC13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2" y="1241107"/>
            <a:ext cx="7933055" cy="3092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F1327-355D-429D-9EF8-C49298D3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53" y="3279742"/>
            <a:ext cx="4342448" cy="28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B0FE-A793-4C5C-95EF-4CC1BF88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 que son </a:t>
            </a:r>
            <a:r>
              <a:rPr lang="en-US" dirty="0" err="1"/>
              <a:t>distintas</a:t>
            </a:r>
            <a:r>
              <a:rPr lang="en-US" dirty="0"/>
              <a:t> de la primer consulta y que </a:t>
            </a:r>
            <a:r>
              <a:rPr lang="en-US" dirty="0" err="1"/>
              <a:t>tampoco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segunda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07B31-6380-429F-90D1-F211C94D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653621"/>
            <a:ext cx="8463280" cy="4248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1C0E9-05B5-4CC5-8ADD-1FC1D69F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0" y="3586874"/>
            <a:ext cx="3911992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221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Office Theme</vt:lpstr>
      <vt:lpstr>Conjuntos</vt:lpstr>
      <vt:lpstr>Tema 8: Conjuntos</vt:lpstr>
      <vt:lpstr>8.1 Tipos de Operadores y Pautas de uso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31</cp:revision>
  <dcterms:created xsi:type="dcterms:W3CDTF">2019-08-03T23:00:29Z</dcterms:created>
  <dcterms:modified xsi:type="dcterms:W3CDTF">2019-09-17T01:56:19Z</dcterms:modified>
</cp:coreProperties>
</file>