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7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60" d="100"/>
          <a:sy n="60" d="100"/>
        </p:scale>
        <p:origin x="80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E3050-24B1-482F-98FE-CDFDD4C5D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8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1:18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943205-26BE-4A99-9A40-463354DAB780}"/>
              </a:ext>
            </a:extLst>
          </p:cNvPr>
          <p:cNvSpPr/>
          <p:nvPr/>
        </p:nvSpPr>
        <p:spPr>
          <a:xfrm>
            <a:off x="0" y="304800"/>
            <a:ext cx="7680960" cy="61264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0800" y="3368040"/>
            <a:ext cx="4511040" cy="960120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Manipulaci</a:t>
            </a:r>
            <a:r>
              <a:rPr lang="es-419" sz="5400" b="1" dirty="0" err="1">
                <a:solidFill>
                  <a:schemeClr val="bg1"/>
                </a:solidFill>
              </a:rPr>
              <a:t>ón</a:t>
            </a:r>
            <a:r>
              <a:rPr lang="es-419" sz="5400" b="1" dirty="0">
                <a:solidFill>
                  <a:schemeClr val="bg1"/>
                </a:solidFill>
              </a:rPr>
              <a:t> de Datos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data manipulation">
            <a:extLst>
              <a:ext uri="{FF2B5EF4-FFF2-40B4-BE49-F238E27FC236}">
                <a16:creationId xmlns:a16="http://schemas.microsoft.com/office/drawing/2014/main" id="{307E3290-3F59-499D-A319-28294342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1177"/>
            <a:ext cx="7670800" cy="3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6 de picas">
            <a:extLst>
              <a:ext uri="{FF2B5EF4-FFF2-40B4-BE49-F238E27FC236}">
                <a16:creationId xmlns:a16="http://schemas.microsoft.com/office/drawing/2014/main" id="{C2714302-B6FE-4CB8-A032-0AA3EBCD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18" y="3814508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baraja png">
            <a:extLst>
              <a:ext uri="{FF2B5EF4-FFF2-40B4-BE49-F238E27FC236}">
                <a16:creationId xmlns:a16="http://schemas.microsoft.com/office/drawing/2014/main" id="{B1D31228-FD34-462A-8C97-68D5062D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61071">
            <a:off x="6046624" y="2979870"/>
            <a:ext cx="1540865" cy="23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C4AE-FE59-4111-85B3-09F9CFD7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1846560" cy="624090"/>
          </a:xfrm>
        </p:spPr>
        <p:txBody>
          <a:bodyPr>
            <a:normAutofit fontScale="90000"/>
          </a:bodyPr>
          <a:lstStyle/>
          <a:p>
            <a:r>
              <a:rPr lang="es-419" dirty="0"/>
              <a:t>9.3 Borrando registros de una tabla: DELETE / TRUNCATE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80E4-77D3-457C-99AD-E75982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Sintaxis: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n-US" i="1" dirty="0"/>
              <a:t>table: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condition: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que se </a:t>
            </a:r>
            <a:r>
              <a:rPr lang="en-US" dirty="0" err="1"/>
              <a:t>usará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endParaRPr lang="en-US" dirty="0"/>
          </a:p>
          <a:p>
            <a:pPr marL="0" indent="0">
              <a:buNone/>
            </a:pPr>
            <a:r>
              <a:rPr lang="es-419" dirty="0"/>
              <a:t> </a:t>
            </a:r>
            <a:r>
              <a:rPr lang="en-US" dirty="0"/>
              <a:t>                  las </a:t>
            </a:r>
            <a:r>
              <a:rPr lang="en-US" dirty="0" err="1"/>
              <a:t>filas</a:t>
            </a:r>
            <a:r>
              <a:rPr lang="en-US" dirty="0"/>
              <a:t> a remover.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703E-8043-491D-AD51-D6113A4C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1:39 PM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E05A25-FD1E-4AA4-9238-A0C80ADE501F}"/>
              </a:ext>
            </a:extLst>
          </p:cNvPr>
          <p:cNvGrpSpPr/>
          <p:nvPr/>
        </p:nvGrpSpPr>
        <p:grpSpPr>
          <a:xfrm>
            <a:off x="9212037" y="2586502"/>
            <a:ext cx="2265680" cy="3256556"/>
            <a:chOff x="8575040" y="2636369"/>
            <a:chExt cx="2265680" cy="3256556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E0290A03-06C3-4F69-826B-28E9A3B3C8DC}"/>
                </a:ext>
              </a:extLst>
            </p:cNvPr>
            <p:cNvSpPr/>
            <p:nvPr/>
          </p:nvSpPr>
          <p:spPr>
            <a:xfrm>
              <a:off x="8605520" y="5142991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362B9891-01BF-4164-AA90-22F47D659A96}"/>
                </a:ext>
              </a:extLst>
            </p:cNvPr>
            <p:cNvSpPr/>
            <p:nvPr/>
          </p:nvSpPr>
          <p:spPr>
            <a:xfrm>
              <a:off x="8605520" y="4543551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D6E73CB-9E3A-4837-93EE-6722A0AA944F}"/>
                </a:ext>
              </a:extLst>
            </p:cNvPr>
            <p:cNvSpPr/>
            <p:nvPr/>
          </p:nvSpPr>
          <p:spPr>
            <a:xfrm>
              <a:off x="8605520" y="3914250"/>
              <a:ext cx="2235200" cy="749934"/>
            </a:xfrm>
            <a:prstGeom prst="flowChartMagneticDisk">
              <a:avLst/>
            </a:prstGeom>
            <a:gradFill flip="none" rotWithShape="1">
              <a:gsLst>
                <a:gs pos="17000">
                  <a:schemeClr val="bg1">
                    <a:alpha val="23000"/>
                  </a:schemeClr>
                </a:gs>
                <a:gs pos="68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6A9AA905-57D9-47E7-B776-F94CB2470E9E}"/>
                </a:ext>
              </a:extLst>
            </p:cNvPr>
            <p:cNvSpPr/>
            <p:nvPr/>
          </p:nvSpPr>
          <p:spPr>
            <a:xfrm>
              <a:off x="8605520" y="3274170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0923AE4-E38F-4C24-9C84-06399E8AC1D8}"/>
                </a:ext>
              </a:extLst>
            </p:cNvPr>
            <p:cNvSpPr/>
            <p:nvPr/>
          </p:nvSpPr>
          <p:spPr>
            <a:xfrm>
              <a:off x="8575040" y="2636369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18AA946-3CBF-46D9-B276-CB141204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35422"/>
            <a:ext cx="8536940" cy="1162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3ABBA-935B-429E-BFCF-BA2DDA96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751075"/>
            <a:ext cx="8554292" cy="633330"/>
          </a:xfrm>
          <a:prstGeom prst="rect">
            <a:avLst/>
          </a:prstGeom>
        </p:spPr>
      </p:pic>
      <p:pic>
        <p:nvPicPr>
          <p:cNvPr id="1026" name="Picture 2" descr="Resultado de imagen para goma png">
            <a:extLst>
              <a:ext uri="{FF2B5EF4-FFF2-40B4-BE49-F238E27FC236}">
                <a16:creationId xmlns:a16="http://schemas.microsoft.com/office/drawing/2014/main" id="{9070E14D-A38B-4783-AA8F-70BC0FA2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54" b="90000" l="5114" r="95455">
                        <a14:foregroundMark x1="10455" y1="54762" x2="7841" y2="62540"/>
                        <a14:foregroundMark x1="7841" y1="62540" x2="9659" y2="70794"/>
                        <a14:foregroundMark x1="9659" y1="70794" x2="17045" y2="90000"/>
                        <a14:foregroundMark x1="6364" y1="66667" x2="5114" y2="58413"/>
                        <a14:foregroundMark x1="5114" y1="58413" x2="11932" y2="49841"/>
                        <a14:foregroundMark x1="82614" y1="9048" x2="77841" y2="8254"/>
                        <a14:foregroundMark x1="91250" y1="25556" x2="92614" y2="34444"/>
                        <a14:foregroundMark x1="92614" y1="34444" x2="92159" y2="42540"/>
                        <a14:foregroundMark x1="92159" y1="42540" x2="92045" y2="42698"/>
                        <a14:foregroundMark x1="95455" y1="33810" x2="95455" y2="36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0161">
            <a:off x="7078369" y="4022256"/>
            <a:ext cx="2799742" cy="200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9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5C5C-91F8-4860-8F81-59FEB21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D05F-7D03-4BF5-B33D-B59F94AC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Mientras que DELETE nos permite remover información de filas específicas en nuestra tabla, TRUNCATE limpia por completo el contenido de la tabla.</a:t>
            </a:r>
          </a:p>
          <a:p>
            <a:r>
              <a:rPr lang="es-MX" dirty="0"/>
              <a:t>Ejemplos: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3B3-018F-4A13-85E7-191CD412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1:45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395A-5809-474C-B816-F0B4E216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" y="2097405"/>
            <a:ext cx="9382125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43F0C-4B08-47D1-90AB-251D1194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" y="3636299"/>
            <a:ext cx="9315450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80BEB-1982-441D-887A-612277E8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" y="5038807"/>
            <a:ext cx="9334500" cy="7429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8189A5-1FC4-4A28-AB07-D936DE02072D}"/>
              </a:ext>
            </a:extLst>
          </p:cNvPr>
          <p:cNvGrpSpPr/>
          <p:nvPr/>
        </p:nvGrpSpPr>
        <p:grpSpPr>
          <a:xfrm>
            <a:off x="7142480" y="1558283"/>
            <a:ext cx="6177280" cy="4653147"/>
            <a:chOff x="7142480" y="1558283"/>
            <a:chExt cx="6177280" cy="46531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D57C94-4E2E-40F3-9E1D-CCCF5C374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88" b="97397" l="9804" r="89706">
                          <a14:foregroundMark x1="36765" y1="14534" x2="41503" y2="10195"/>
                          <a14:foregroundMark x1="56699" y1="14100" x2="57680" y2="5423"/>
                          <a14:foregroundMark x1="34477" y1="7592" x2="35948" y2="4989"/>
                          <a14:foregroundMark x1="58333" y1="5857" x2="59314" y2="3905"/>
                          <a14:foregroundMark x1="35294" y1="3688" x2="34641" y2="3688"/>
                          <a14:foregroundMark x1="27288" y1="93926" x2="45098" y2="97180"/>
                          <a14:foregroundMark x1="45098" y1="97180" x2="53922" y2="97397"/>
                          <a14:foregroundMark x1="53922" y1="97397" x2="70425" y2="92625"/>
                          <a14:foregroundMark x1="70425" y1="92625" x2="70425" y2="92625"/>
                          <a14:foregroundMark x1="64869" y1="97397" x2="64869" y2="97397"/>
                          <a14:foregroundMark x1="64869" y1="97397" x2="56699" y2="96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42480" y="1558283"/>
              <a:ext cx="6177280" cy="46531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B0A5A-6798-430E-9D7F-EA0E0516D610}"/>
                </a:ext>
              </a:extLst>
            </p:cNvPr>
            <p:cNvSpPr txBox="1"/>
            <p:nvPr/>
          </p:nvSpPr>
          <p:spPr>
            <a:xfrm rot="21433520">
              <a:off x="8866199" y="3711035"/>
              <a:ext cx="259338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3200" dirty="0">
                  <a:solidFill>
                    <a:schemeClr val="bg1"/>
                  </a:solidFill>
                  <a:latin typeface="Ink Free" panose="03080402000500000000" pitchFamily="66" charset="0"/>
                </a:rPr>
                <a:t>Siempre checa tu condición con un </a:t>
              </a:r>
              <a:r>
                <a:rPr lang="es-419" sz="3200" dirty="0" err="1">
                  <a:solidFill>
                    <a:schemeClr val="bg1"/>
                  </a:solidFill>
                  <a:latin typeface="Ink Free" panose="03080402000500000000" pitchFamily="66" charset="0"/>
                </a:rPr>
                <a:t>select</a:t>
              </a:r>
              <a:endParaRPr lang="en-US" sz="320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02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504A-73BC-4372-84A6-B022C05B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8920480" cy="624090"/>
          </a:xfrm>
        </p:spPr>
        <p:txBody>
          <a:bodyPr>
            <a:normAutofit fontScale="90000"/>
          </a:bodyPr>
          <a:lstStyle/>
          <a:p>
            <a:r>
              <a:rPr lang="es-419" dirty="0"/>
              <a:t>9.4. Completando transacciones en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1231-1945-4784-8AA8-17C556A0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Las operaciones anteriormente vistas, necesitan ser acompañadas de alguno de los siguientes enunciados para hacerlas permanentes: COMMIT y ROLLBACK</a:t>
            </a:r>
            <a:endParaRPr lang="en-US" dirty="0"/>
          </a:p>
          <a:p>
            <a:pPr marL="0" indent="0">
              <a:buNone/>
            </a:pPr>
            <a:r>
              <a:rPr lang="es-MX" dirty="0"/>
              <a:t>Lo anterior nos permitirá asegurar la consistencia de datos.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MX" dirty="0"/>
              <a:t>Tener una vista previa de los datos antes de hacer algún cambio permanente.</a:t>
            </a:r>
            <a:endParaRPr lang="en-US" dirty="0"/>
          </a:p>
          <a:p>
            <a:r>
              <a:rPr lang="es-419" dirty="0"/>
              <a:t>COMMIT </a:t>
            </a:r>
            <a:r>
              <a:rPr lang="es-MX" dirty="0"/>
              <a:t>Finaliza la transacción haciendo permanentes los cambios en la tabla.</a:t>
            </a:r>
            <a:endParaRPr lang="en-US" dirty="0"/>
          </a:p>
          <a:p>
            <a:r>
              <a:rPr lang="es-419" dirty="0"/>
              <a:t>ROLLBACK </a:t>
            </a:r>
            <a:r>
              <a:rPr lang="es-MX" dirty="0"/>
              <a:t>Finaliza la transacción descartando los cambios realizados.</a:t>
            </a:r>
            <a:endParaRPr lang="en-US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Nota: En algunas Bases de Datos, hay algunas operaciones que tienen configurada la opción de </a:t>
            </a:r>
            <a:r>
              <a:rPr lang="es-MX" dirty="0" err="1"/>
              <a:t>autocommit</a:t>
            </a:r>
            <a:r>
              <a:rPr lang="es-MX" dirty="0"/>
              <a:t> para algunas operaciones del tipo DML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0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5AF4-2D68-46BB-8915-126047B8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70" y="161617"/>
            <a:ext cx="11696568" cy="5877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Qué pasa antes de un COMMIT o ROLLBACK:</a:t>
            </a:r>
            <a:endParaRPr lang="en-US" dirty="0"/>
          </a:p>
          <a:p>
            <a:pPr marL="0" indent="0">
              <a:buNone/>
            </a:pPr>
            <a:endParaRPr lang="en-US" sz="100" dirty="0"/>
          </a:p>
          <a:p>
            <a:pPr marL="3317875" indent="-234950"/>
            <a:r>
              <a:rPr lang="es-MX" dirty="0"/>
              <a:t>Existe la posibilidad de recuperar el estado de los datos.</a:t>
            </a:r>
            <a:endParaRPr lang="en-US" dirty="0"/>
          </a:p>
          <a:p>
            <a:pPr marL="3317875" indent="-234950"/>
            <a:r>
              <a:rPr lang="es-MX" dirty="0"/>
              <a:t>El usuario en turno puede verificar los resultados de sus cambios utilizando una consulta tipo SELECT.</a:t>
            </a:r>
            <a:endParaRPr lang="en-US" dirty="0"/>
          </a:p>
          <a:p>
            <a:pPr marL="3317875" indent="-234950"/>
            <a:r>
              <a:rPr lang="es-MX" dirty="0"/>
              <a:t>Los otros usuarios no serán capaces de ver los cambios que hallan sido realizados por el usuario en turno.</a:t>
            </a:r>
            <a:endParaRPr lang="en-US" dirty="0"/>
          </a:p>
          <a:p>
            <a:pPr marL="3317875" indent="-234950"/>
            <a:r>
              <a:rPr lang="es-MX" dirty="0"/>
              <a:t>Las columnas afectadas son puestas en estado LOCK y cambios por otros usuarios no son permitidos.</a:t>
            </a:r>
            <a:endParaRPr lang="en-US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s-MX" dirty="0"/>
              <a:t>Qu</a:t>
            </a:r>
            <a:r>
              <a:rPr lang="es-419" dirty="0"/>
              <a:t>é pasa </a:t>
            </a:r>
            <a:r>
              <a:rPr lang="es-MX" dirty="0"/>
              <a:t>después de un COMMIT:</a:t>
            </a:r>
            <a:endParaRPr lang="en-US" dirty="0"/>
          </a:p>
          <a:p>
            <a:pPr marL="0" indent="0">
              <a:buNone/>
            </a:pPr>
            <a:endParaRPr lang="en-US" sz="100" dirty="0"/>
          </a:p>
          <a:p>
            <a:pPr marL="287338"/>
            <a:r>
              <a:rPr lang="es-MX" dirty="0"/>
              <a:t>Los datos son guardados en la Base de Datos</a:t>
            </a:r>
            <a:endParaRPr lang="en-US" dirty="0"/>
          </a:p>
          <a:p>
            <a:pPr marL="287338"/>
            <a:r>
              <a:rPr lang="es-MX" dirty="0"/>
              <a:t>Todos los usuarios son capaces de ver los resultados ahora</a:t>
            </a:r>
            <a:endParaRPr lang="en-US" dirty="0"/>
          </a:p>
          <a:p>
            <a:pPr marL="287338">
              <a:tabLst>
                <a:tab pos="9026525" algn="l"/>
                <a:tab pos="9091613" algn="l"/>
              </a:tabLst>
            </a:pPr>
            <a:r>
              <a:rPr lang="es-MX" dirty="0"/>
              <a:t>Los LOCKS son removidos y esas filas son ahora manipulables</a:t>
            </a:r>
          </a:p>
          <a:p>
            <a:pPr marL="58738" indent="0">
              <a:spcBef>
                <a:spcPts val="0"/>
              </a:spcBef>
              <a:buNone/>
              <a:tabLst>
                <a:tab pos="9026525" algn="l"/>
                <a:tab pos="9091613" algn="l"/>
              </a:tabLst>
            </a:pPr>
            <a:r>
              <a:rPr lang="es-MX" dirty="0"/>
              <a:t> por otros usuarios.</a:t>
            </a:r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5E39BA-D802-4E41-BDA8-F65340AD216A}"/>
              </a:ext>
            </a:extLst>
          </p:cNvPr>
          <p:cNvGrpSpPr/>
          <p:nvPr/>
        </p:nvGrpSpPr>
        <p:grpSpPr>
          <a:xfrm>
            <a:off x="9191165" y="3398243"/>
            <a:ext cx="2781849" cy="2808095"/>
            <a:chOff x="2524679" y="2252623"/>
            <a:chExt cx="2993620" cy="30218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9796A0-B6BE-47DF-91FF-862DDFD36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815" b="17882"/>
            <a:stretch/>
          </p:blipFill>
          <p:spPr>
            <a:xfrm>
              <a:off x="2524679" y="2252623"/>
              <a:ext cx="2993620" cy="2980073"/>
            </a:xfrm>
            <a:prstGeom prst="rect">
              <a:avLst/>
            </a:prstGeom>
          </p:spPr>
        </p:pic>
        <p:pic>
          <p:nvPicPr>
            <p:cNvPr id="2050" name="Picture 2" descr="Resultado de imagen para sql icon">
              <a:extLst>
                <a:ext uri="{FF2B5EF4-FFF2-40B4-BE49-F238E27FC236}">
                  <a16:creationId xmlns:a16="http://schemas.microsoft.com/office/drawing/2014/main" id="{50C9BD52-F83B-44E2-948A-8104C7C7D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62" b="90000" l="1848" r="97460">
                          <a14:foregroundMark x1="6390" y1="27769" x2="6390" y2="27769"/>
                          <a14:foregroundMark x1="6390" y1="27769" x2="6390" y2="27769"/>
                          <a14:foregroundMark x1="64357" y1="50692" x2="64357" y2="50692"/>
                          <a14:foregroundMark x1="64049" y1="50692" x2="63587" y2="50692"/>
                          <a14:foregroundMark x1="60508" y1="51615" x2="60508" y2="51615"/>
                          <a14:foregroundMark x1="60508" y1="51615" x2="60508" y2="51615"/>
                          <a14:foregroundMark x1="22325" y1="27615" x2="36721" y2="59538"/>
                          <a14:foregroundMark x1="36721" y1="59538" x2="42494" y2="66615"/>
                          <a14:foregroundMark x1="42494" y1="66615" x2="52579" y2="67846"/>
                          <a14:foregroundMark x1="52579" y1="67846" x2="77829" y2="57923"/>
                          <a14:foregroundMark x1="77829" y1="57923" x2="78907" y2="50154"/>
                          <a14:foregroundMark x1="78907" y1="50154" x2="75135" y2="43000"/>
                          <a14:foregroundMark x1="75135" y1="43000" x2="59661" y2="30769"/>
                          <a14:foregroundMark x1="59661" y1="30769" x2="39569" y2="25615"/>
                          <a14:foregroundMark x1="39569" y1="25615" x2="31563" y2="28000"/>
                          <a14:foregroundMark x1="31563" y1="28000" x2="26713" y2="36000"/>
                          <a14:foregroundMark x1="26713" y1="36000" x2="25635" y2="45077"/>
                          <a14:foregroundMark x1="25635" y1="45077" x2="29946" y2="53077"/>
                          <a14:foregroundMark x1="29946" y1="53077" x2="31255" y2="22385"/>
                          <a14:foregroundMark x1="31255" y1="22385" x2="51270" y2="22846"/>
                          <a14:foregroundMark x1="51270" y1="22846" x2="63048" y2="38846"/>
                          <a14:foregroundMark x1="63048" y1="38846" x2="63895" y2="52769"/>
                          <a14:foregroundMark x1="63895" y1="52769" x2="56274" y2="61385"/>
                          <a14:foregroundMark x1="56274" y1="61385" x2="49192" y2="62923"/>
                          <a14:foregroundMark x1="49192" y1="62923" x2="44958" y2="57231"/>
                          <a14:foregroundMark x1="44958" y1="57231" x2="45189" y2="46462"/>
                          <a14:foregroundMark x1="45189" y1="46462" x2="49654" y2="38769"/>
                          <a14:foregroundMark x1="49654" y1="38769" x2="57121" y2="34154"/>
                          <a14:foregroundMark x1="57121" y1="34154" x2="63433" y2="38846"/>
                          <a14:foregroundMark x1="63433" y1="38846" x2="67590" y2="48615"/>
                          <a14:foregroundMark x1="67590" y1="48615" x2="64742" y2="55538"/>
                          <a14:foregroundMark x1="64742" y1="55538" x2="58199" y2="58000"/>
                          <a14:foregroundMark x1="58199" y1="58000" x2="54657" y2="48692"/>
                          <a14:foregroundMark x1="54657" y1="48692" x2="61971" y2="44615"/>
                          <a14:foregroundMark x1="61971" y1="44615" x2="68591" y2="50615"/>
                          <a14:foregroundMark x1="68591" y1="50615" x2="59738" y2="54308"/>
                          <a14:foregroundMark x1="59738" y1="54308" x2="58353" y2="52077"/>
                          <a14:foregroundMark x1="40185" y1="41846" x2="40185" y2="41846"/>
                          <a14:foregroundMark x1="40185" y1="41846" x2="40185" y2="41846"/>
                          <a14:foregroundMark x1="40647" y1="38462" x2="40647" y2="38462"/>
                          <a14:foregroundMark x1="40647" y1="38462" x2="40647" y2="38462"/>
                          <a14:foregroundMark x1="39877" y1="50538" x2="33564" y2="47154"/>
                          <a14:foregroundMark x1="33564" y1="47154" x2="22556" y2="35615"/>
                          <a14:foregroundMark x1="22556" y1="35615" x2="35566" y2="37154"/>
                          <a14:foregroundMark x1="35566" y1="37154" x2="43572" y2="35231"/>
                          <a14:foregroundMark x1="21401" y1="48385" x2="30485" y2="63077"/>
                          <a14:foregroundMark x1="30485" y1="63077" x2="42648" y2="57846"/>
                          <a14:foregroundMark x1="51809" y1="42154" x2="52579" y2="61692"/>
                          <a14:foregroundMark x1="63125" y1="58923" x2="72055" y2="55846"/>
                          <a14:foregroundMark x1="72055" y1="55846" x2="74288" y2="54077"/>
                          <a14:foregroundMark x1="73364" y1="51615" x2="74442" y2="44769"/>
                          <a14:foregroundMark x1="50423" y1="40615" x2="55889" y2="45769"/>
                          <a14:foregroundMark x1="55889" y1="45769" x2="63433" y2="48692"/>
                          <a14:foregroundMark x1="58199" y1="49308" x2="52502" y2="53846"/>
                          <a14:foregroundMark x1="52502" y1="53846" x2="48961" y2="60154"/>
                          <a14:foregroundMark x1="48961" y1="60154" x2="48884" y2="60154"/>
                          <a14:foregroundMark x1="38799" y1="67000" x2="28868" y2="63692"/>
                          <a14:foregroundMark x1="28868" y1="63692" x2="23018" y2="59692"/>
                          <a14:foregroundMark x1="23018" y1="59692" x2="21247" y2="55846"/>
                          <a14:foregroundMark x1="21093" y1="9769" x2="21093" y2="9769"/>
                          <a14:foregroundMark x1="20939" y1="9769" x2="20939" y2="9769"/>
                          <a14:foregroundMark x1="93687" y1="22308" x2="93687" y2="22308"/>
                          <a14:foregroundMark x1="93687" y1="22308" x2="93687" y2="22308"/>
                          <a14:foregroundMark x1="97460" y1="30385" x2="97460" y2="30385"/>
                          <a14:foregroundMark x1="97460" y1="30385" x2="97460" y2="30385"/>
                          <a14:foregroundMark x1="1848" y1="34231" x2="1848" y2="34231"/>
                          <a14:foregroundMark x1="1848" y1="34231" x2="1848" y2="34231"/>
                          <a14:foregroundMark x1="40647" y1="49000" x2="40647" y2="49000"/>
                          <a14:foregroundMark x1="40647" y1="49000" x2="40647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489" y="4495352"/>
              <a:ext cx="778594" cy="779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8D9F4-E4FB-4DB8-AE0F-DF077A7DD9B4}"/>
              </a:ext>
            </a:extLst>
          </p:cNvPr>
          <p:cNvGrpSpPr/>
          <p:nvPr/>
        </p:nvGrpSpPr>
        <p:grpSpPr>
          <a:xfrm>
            <a:off x="276446" y="659739"/>
            <a:ext cx="2900413" cy="2769261"/>
            <a:chOff x="7006856" y="762587"/>
            <a:chExt cx="3121209" cy="29800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0EEFE5-C88D-401F-83D6-08A0AC826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719" b="17882"/>
            <a:stretch/>
          </p:blipFill>
          <p:spPr>
            <a:xfrm>
              <a:off x="7006856" y="762587"/>
              <a:ext cx="3121209" cy="2980073"/>
            </a:xfrm>
            <a:prstGeom prst="rect">
              <a:avLst/>
            </a:prstGeom>
          </p:spPr>
        </p:pic>
        <p:pic>
          <p:nvPicPr>
            <p:cNvPr id="9" name="Picture 2" descr="Resultado de imagen para sql icon">
              <a:extLst>
                <a:ext uri="{FF2B5EF4-FFF2-40B4-BE49-F238E27FC236}">
                  <a16:creationId xmlns:a16="http://schemas.microsoft.com/office/drawing/2014/main" id="{C06D7A20-7B9E-4A01-BE14-E979ECF88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62" b="90000" l="1848" r="97460">
                          <a14:foregroundMark x1="6390" y1="27769" x2="6390" y2="27769"/>
                          <a14:foregroundMark x1="6390" y1="27769" x2="6390" y2="27769"/>
                          <a14:foregroundMark x1="64357" y1="50692" x2="64357" y2="50692"/>
                          <a14:foregroundMark x1="64049" y1="50692" x2="63587" y2="50692"/>
                          <a14:foregroundMark x1="60508" y1="51615" x2="60508" y2="51615"/>
                          <a14:foregroundMark x1="60508" y1="51615" x2="60508" y2="51615"/>
                          <a14:foregroundMark x1="22325" y1="27615" x2="36721" y2="59538"/>
                          <a14:foregroundMark x1="36721" y1="59538" x2="42494" y2="66615"/>
                          <a14:foregroundMark x1="42494" y1="66615" x2="52579" y2="67846"/>
                          <a14:foregroundMark x1="52579" y1="67846" x2="77829" y2="57923"/>
                          <a14:foregroundMark x1="77829" y1="57923" x2="78907" y2="50154"/>
                          <a14:foregroundMark x1="78907" y1="50154" x2="75135" y2="43000"/>
                          <a14:foregroundMark x1="75135" y1="43000" x2="59661" y2="30769"/>
                          <a14:foregroundMark x1="59661" y1="30769" x2="39569" y2="25615"/>
                          <a14:foregroundMark x1="39569" y1="25615" x2="31563" y2="28000"/>
                          <a14:foregroundMark x1="31563" y1="28000" x2="26713" y2="36000"/>
                          <a14:foregroundMark x1="26713" y1="36000" x2="25635" y2="45077"/>
                          <a14:foregroundMark x1="25635" y1="45077" x2="29946" y2="53077"/>
                          <a14:foregroundMark x1="29946" y1="53077" x2="31255" y2="22385"/>
                          <a14:foregroundMark x1="31255" y1="22385" x2="51270" y2="22846"/>
                          <a14:foregroundMark x1="51270" y1="22846" x2="63048" y2="38846"/>
                          <a14:foregroundMark x1="63048" y1="38846" x2="63895" y2="52769"/>
                          <a14:foregroundMark x1="63895" y1="52769" x2="56274" y2="61385"/>
                          <a14:foregroundMark x1="56274" y1="61385" x2="49192" y2="62923"/>
                          <a14:foregroundMark x1="49192" y1="62923" x2="44958" y2="57231"/>
                          <a14:foregroundMark x1="44958" y1="57231" x2="45189" y2="46462"/>
                          <a14:foregroundMark x1="45189" y1="46462" x2="49654" y2="38769"/>
                          <a14:foregroundMark x1="49654" y1="38769" x2="57121" y2="34154"/>
                          <a14:foregroundMark x1="57121" y1="34154" x2="63433" y2="38846"/>
                          <a14:foregroundMark x1="63433" y1="38846" x2="67590" y2="48615"/>
                          <a14:foregroundMark x1="67590" y1="48615" x2="64742" y2="55538"/>
                          <a14:foregroundMark x1="64742" y1="55538" x2="58199" y2="58000"/>
                          <a14:foregroundMark x1="58199" y1="58000" x2="54657" y2="48692"/>
                          <a14:foregroundMark x1="54657" y1="48692" x2="61971" y2="44615"/>
                          <a14:foregroundMark x1="61971" y1="44615" x2="68591" y2="50615"/>
                          <a14:foregroundMark x1="68591" y1="50615" x2="59738" y2="54308"/>
                          <a14:foregroundMark x1="59738" y1="54308" x2="58353" y2="52077"/>
                          <a14:foregroundMark x1="40185" y1="41846" x2="40185" y2="41846"/>
                          <a14:foregroundMark x1="40185" y1="41846" x2="40185" y2="41846"/>
                          <a14:foregroundMark x1="40647" y1="38462" x2="40647" y2="38462"/>
                          <a14:foregroundMark x1="40647" y1="38462" x2="40647" y2="38462"/>
                          <a14:foregroundMark x1="39877" y1="50538" x2="33564" y2="47154"/>
                          <a14:foregroundMark x1="33564" y1="47154" x2="22556" y2="35615"/>
                          <a14:foregroundMark x1="22556" y1="35615" x2="35566" y2="37154"/>
                          <a14:foregroundMark x1="35566" y1="37154" x2="43572" y2="35231"/>
                          <a14:foregroundMark x1="21401" y1="48385" x2="30485" y2="63077"/>
                          <a14:foregroundMark x1="30485" y1="63077" x2="42648" y2="57846"/>
                          <a14:foregroundMark x1="51809" y1="42154" x2="52579" y2="61692"/>
                          <a14:foregroundMark x1="63125" y1="58923" x2="72055" y2="55846"/>
                          <a14:foregroundMark x1="72055" y1="55846" x2="74288" y2="54077"/>
                          <a14:foregroundMark x1="73364" y1="51615" x2="74442" y2="44769"/>
                          <a14:foregroundMark x1="50423" y1="40615" x2="55889" y2="45769"/>
                          <a14:foregroundMark x1="55889" y1="45769" x2="63433" y2="48692"/>
                          <a14:foregroundMark x1="58199" y1="49308" x2="52502" y2="53846"/>
                          <a14:foregroundMark x1="52502" y1="53846" x2="48961" y2="60154"/>
                          <a14:foregroundMark x1="48961" y1="60154" x2="48884" y2="60154"/>
                          <a14:foregroundMark x1="38799" y1="67000" x2="28868" y2="63692"/>
                          <a14:foregroundMark x1="28868" y1="63692" x2="23018" y2="59692"/>
                          <a14:foregroundMark x1="23018" y1="59692" x2="21247" y2="55846"/>
                          <a14:foregroundMark x1="21093" y1="9769" x2="21093" y2="9769"/>
                          <a14:foregroundMark x1="20939" y1="9769" x2="20939" y2="9769"/>
                          <a14:foregroundMark x1="93687" y1="22308" x2="93687" y2="22308"/>
                          <a14:foregroundMark x1="93687" y1="22308" x2="93687" y2="22308"/>
                          <a14:foregroundMark x1="97460" y1="30385" x2="97460" y2="30385"/>
                          <a14:foregroundMark x1="97460" y1="30385" x2="97460" y2="30385"/>
                          <a14:foregroundMark x1="1848" y1="34231" x2="1848" y2="34231"/>
                          <a14:foregroundMark x1="1848" y1="34231" x2="1848" y2="34231"/>
                          <a14:foregroundMark x1="40647" y1="49000" x2="40647" y2="49000"/>
                          <a14:foregroundMark x1="40647" y1="49000" x2="40647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257" y="2649865"/>
              <a:ext cx="778594" cy="779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5817-7E93-4741-85A7-14254946F99D}"/>
              </a:ext>
            </a:extLst>
          </p:cNvPr>
          <p:cNvCxnSpPr>
            <a:cxnSpLocks/>
          </p:cNvCxnSpPr>
          <p:nvPr/>
        </p:nvCxnSpPr>
        <p:spPr>
          <a:xfrm>
            <a:off x="0" y="4062177"/>
            <a:ext cx="69005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0230D5-F9D8-434F-9085-5C86E55B579A}"/>
              </a:ext>
            </a:extLst>
          </p:cNvPr>
          <p:cNvGrpSpPr/>
          <p:nvPr/>
        </p:nvGrpSpPr>
        <p:grpSpPr>
          <a:xfrm>
            <a:off x="7202804" y="1414005"/>
            <a:ext cx="3698875" cy="4533167"/>
            <a:chOff x="7202804" y="1414005"/>
            <a:chExt cx="3698875" cy="4533167"/>
          </a:xfrm>
        </p:grpSpPr>
        <p:pic>
          <p:nvPicPr>
            <p:cNvPr id="2050" name="Picture 2" descr="Resultado de imagen para manipulador">
              <a:extLst>
                <a:ext uri="{FF2B5EF4-FFF2-40B4-BE49-F238E27FC236}">
                  <a16:creationId xmlns:a16="http://schemas.microsoft.com/office/drawing/2014/main" id="{F05424A8-67B6-4EDD-9790-8448606984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71"/>
            <a:stretch/>
          </p:blipFill>
          <p:spPr bwMode="auto">
            <a:xfrm>
              <a:off x="7202804" y="1414005"/>
              <a:ext cx="3698875" cy="4234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2B91F4-ECFA-40B5-AA7F-0E490450A5D1}"/>
                </a:ext>
              </a:extLst>
            </p:cNvPr>
            <p:cNvSpPr txBox="1"/>
            <p:nvPr/>
          </p:nvSpPr>
          <p:spPr>
            <a:xfrm>
              <a:off x="8249920" y="5577840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D A T O  DA TO </a:t>
              </a:r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CDC329-D2E0-4434-B7AF-CD60BCC3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Tema</a:t>
            </a:r>
            <a:r>
              <a:rPr lang="en-US" dirty="0"/>
              <a:t> 9: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AF34-CE01-41EF-9166-606E89E8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8982924" cy="5394102"/>
          </a:xfrm>
        </p:spPr>
        <p:txBody>
          <a:bodyPr/>
          <a:lstStyle/>
          <a:p>
            <a:r>
              <a:rPr lang="es-MX" b="1" dirty="0"/>
              <a:t>Objetivos</a:t>
            </a:r>
            <a:r>
              <a:rPr lang="es-MX" dirty="0"/>
              <a:t>: Al finalizar esta lección el alumno será capaz de:</a:t>
            </a:r>
            <a:endParaRPr lang="en-US" dirty="0"/>
          </a:p>
          <a:p>
            <a:r>
              <a:rPr lang="es-MX" dirty="0"/>
              <a:t>Describir cada sentencia del lenguaje de manipulación de datos DML</a:t>
            </a:r>
            <a:endParaRPr lang="en-US" dirty="0"/>
          </a:p>
          <a:p>
            <a:r>
              <a:rPr lang="es-MX" dirty="0"/>
              <a:t>Insertar filas en una tabla</a:t>
            </a:r>
            <a:endParaRPr lang="en-US" dirty="0"/>
          </a:p>
          <a:p>
            <a:r>
              <a:rPr lang="es-MX" dirty="0"/>
              <a:t>Actualizar valores en una tabla</a:t>
            </a:r>
            <a:endParaRPr lang="en-US" dirty="0"/>
          </a:p>
          <a:p>
            <a:r>
              <a:rPr lang="es-MX" dirty="0"/>
              <a:t>Remover valores de una tabla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1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1A5B-9964-495C-B673-D8C5D6C0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1074400" cy="624090"/>
          </a:xfrm>
        </p:spPr>
        <p:txBody>
          <a:bodyPr>
            <a:normAutofit fontScale="90000"/>
          </a:bodyPr>
          <a:lstStyle/>
          <a:p>
            <a:r>
              <a:rPr lang="es-MX" dirty="0"/>
              <a:t>9.1. Agregando un nuevo renglón: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402C-F5B0-4AE4-9A9D-A8696101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807168"/>
            <a:ext cx="11696568" cy="5394102"/>
          </a:xfrm>
        </p:spPr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table: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table</a:t>
            </a:r>
          </a:p>
          <a:p>
            <a:pPr marL="0" indent="0">
              <a:buNone/>
            </a:pPr>
            <a:r>
              <a:rPr lang="en-US" i="1" dirty="0"/>
              <a:t>column: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value:</a:t>
            </a:r>
            <a:r>
              <a:rPr lang="en-US" dirty="0"/>
              <a:t> Valor </a:t>
            </a:r>
            <a:r>
              <a:rPr lang="en-US" dirty="0" err="1"/>
              <a:t>correspondiente</a:t>
            </a:r>
            <a:r>
              <a:rPr lang="en-US" dirty="0"/>
              <a:t> a la </a:t>
            </a:r>
            <a:r>
              <a:rPr lang="en-US" dirty="0" err="1"/>
              <a:t>columna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5F93-309C-479B-86ED-9C0567C4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1:25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9A578-687D-4AFC-8242-1127C8E8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67" y="1321752"/>
            <a:ext cx="9953625" cy="1247775"/>
          </a:xfrm>
          <a:prstGeom prst="rect">
            <a:avLst/>
          </a:prstGeo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14B48B8-E259-47CB-82CE-7D2DAA7B676C}"/>
              </a:ext>
            </a:extLst>
          </p:cNvPr>
          <p:cNvSpPr/>
          <p:nvPr/>
        </p:nvSpPr>
        <p:spPr>
          <a:xfrm>
            <a:off x="9337040" y="5142991"/>
            <a:ext cx="2235200" cy="749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59C62BF-763E-4786-B282-82E0A811E38B}"/>
              </a:ext>
            </a:extLst>
          </p:cNvPr>
          <p:cNvSpPr/>
          <p:nvPr/>
        </p:nvSpPr>
        <p:spPr>
          <a:xfrm>
            <a:off x="9337040" y="4543551"/>
            <a:ext cx="2235200" cy="749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CEFA786-DF6B-4F59-AC73-9CA347C9E4EF}"/>
              </a:ext>
            </a:extLst>
          </p:cNvPr>
          <p:cNvSpPr/>
          <p:nvPr/>
        </p:nvSpPr>
        <p:spPr>
          <a:xfrm>
            <a:off x="8432800" y="3913507"/>
            <a:ext cx="2235200" cy="74993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83F1D4D-DF4D-45DD-BA17-3A13131D13E9}"/>
              </a:ext>
            </a:extLst>
          </p:cNvPr>
          <p:cNvSpPr/>
          <p:nvPr/>
        </p:nvSpPr>
        <p:spPr>
          <a:xfrm>
            <a:off x="9337040" y="3274170"/>
            <a:ext cx="2235200" cy="749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26DD542-100D-4D2F-86E4-6C4B28036CFC}"/>
              </a:ext>
            </a:extLst>
          </p:cNvPr>
          <p:cNvSpPr/>
          <p:nvPr/>
        </p:nvSpPr>
        <p:spPr>
          <a:xfrm>
            <a:off x="9306560" y="2636369"/>
            <a:ext cx="2235200" cy="749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4B51A5-C56E-4FC4-AC26-37EC288599F8}"/>
              </a:ext>
            </a:extLst>
          </p:cNvPr>
          <p:cNvCxnSpPr>
            <a:cxnSpLocks/>
          </p:cNvCxnSpPr>
          <p:nvPr/>
        </p:nvCxnSpPr>
        <p:spPr>
          <a:xfrm>
            <a:off x="9164320" y="4421001"/>
            <a:ext cx="772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6D12A1-DBF2-435F-9AEF-571A6B91636C}"/>
              </a:ext>
            </a:extLst>
          </p:cNvPr>
          <p:cNvGrpSpPr/>
          <p:nvPr/>
        </p:nvGrpSpPr>
        <p:grpSpPr>
          <a:xfrm>
            <a:off x="6630234" y="3274170"/>
            <a:ext cx="3390005" cy="2670202"/>
            <a:chOff x="6456679" y="3274170"/>
            <a:chExt cx="3390005" cy="2670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7F801D-F3E3-4269-A087-371E6B244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667" b="72000" l="55000" r="95667">
                          <a14:foregroundMark x1="74667" y1="31333" x2="74000" y2="31667"/>
                          <a14:foregroundMark x1="82000" y1="22333" x2="77000" y2="21333"/>
                          <a14:foregroundMark x1="73333" y1="22667" x2="71333" y2="20667"/>
                          <a14:foregroundMark x1="57667" y1="41000" x2="57000" y2="41000"/>
                          <a14:foregroundMark x1="56667" y1="41000" x2="55333" y2="41000"/>
                          <a14:foregroundMark x1="90333" y1="63667" x2="89333" y2="72333"/>
                          <a14:foregroundMark x1="94667" y1="66333" x2="95667" y2="66333"/>
                          <a14:foregroundMark x1="70667" y1="32333" x2="70667" y2="32333"/>
                          <a14:foregroundMark x1="70667" y1="31333" x2="70667" y2="31333"/>
                          <a14:foregroundMark x1="70667" y1="32667" x2="70667" y2="32667"/>
                        </a14:backgroundRemoval>
                      </a14:imgEffect>
                    </a14:imgLayer>
                  </a14:imgProps>
                </a:ext>
              </a:extLst>
            </a:blip>
            <a:srcRect l="60128" t="17383" b="23273"/>
            <a:stretch/>
          </p:blipFill>
          <p:spPr>
            <a:xfrm flipH="1">
              <a:off x="6456679" y="3274170"/>
              <a:ext cx="1794087" cy="26702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0432A4-493D-4C68-8663-30AF74A5C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667" b="72000" l="55000" r="95667">
                          <a14:foregroundMark x1="74667" y1="31333" x2="74000" y2="31667"/>
                          <a14:foregroundMark x1="82000" y1="22333" x2="77000" y2="21333"/>
                          <a14:foregroundMark x1="73333" y1="22667" x2="71333" y2="20667"/>
                          <a14:foregroundMark x1="57667" y1="41000" x2="57000" y2="41000"/>
                          <a14:foregroundMark x1="56667" y1="41000" x2="55333" y2="41000"/>
                          <a14:foregroundMark x1="90333" y1="63667" x2="89333" y2="72333"/>
                          <a14:foregroundMark x1="94667" y1="66333" x2="95667" y2="66333"/>
                          <a14:foregroundMark x1="70667" y1="32333" x2="70667" y2="32333"/>
                          <a14:foregroundMark x1="70667" y1="31333" x2="70667" y2="31333"/>
                          <a14:foregroundMark x1="70667" y1="32667" x2="70667" y2="32667"/>
                        </a14:backgroundRemoval>
                      </a14:imgEffect>
                    </a14:imgLayer>
                  </a14:imgProps>
                </a:ext>
              </a:extLst>
            </a:blip>
            <a:srcRect l="52123" t="17612" r="39165" b="23044"/>
            <a:stretch/>
          </p:blipFill>
          <p:spPr>
            <a:xfrm rot="17117047" flipH="1">
              <a:off x="8315580" y="2914557"/>
              <a:ext cx="392006" cy="2670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86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F73B-564C-4AFC-9210-ACB0BFBF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Recomendaciones</a:t>
            </a:r>
            <a:r>
              <a:rPr lang="en-US" dirty="0"/>
              <a:t>:</a:t>
            </a:r>
          </a:p>
          <a:p>
            <a:r>
              <a:rPr lang="es-MX" dirty="0"/>
              <a:t>Listar los valores en el orden dado a las columnas</a:t>
            </a:r>
            <a:endParaRPr lang="en-US" dirty="0"/>
          </a:p>
          <a:p>
            <a:r>
              <a:rPr lang="es-MX" dirty="0"/>
              <a:t>Encerrar los valores tipo </a:t>
            </a:r>
            <a:r>
              <a:rPr lang="es-MX" dirty="0" err="1"/>
              <a:t>caracter</a:t>
            </a:r>
            <a:r>
              <a:rPr lang="es-MX" dirty="0"/>
              <a:t> en comilla simple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MX" dirty="0"/>
              <a:t>Algunos errores comunes al hacer Inserciones:</a:t>
            </a:r>
            <a:endParaRPr lang="en-US" dirty="0"/>
          </a:p>
          <a:p>
            <a:r>
              <a:rPr lang="es-MX" dirty="0"/>
              <a:t>Valores obligatorios no agregados para columnas tipo NOT NULL</a:t>
            </a:r>
            <a:endParaRPr lang="en-US" dirty="0"/>
          </a:p>
          <a:p>
            <a:r>
              <a:rPr lang="es-MX" dirty="0"/>
              <a:t>Duplicado de valores para una clave única o primaria</a:t>
            </a:r>
            <a:endParaRPr lang="en-US" dirty="0"/>
          </a:p>
          <a:p>
            <a:r>
              <a:rPr lang="es-MX" dirty="0"/>
              <a:t>Cualquier valor que viole una restricción CHECK</a:t>
            </a:r>
            <a:endParaRPr lang="en-US" dirty="0"/>
          </a:p>
          <a:p>
            <a:r>
              <a:rPr lang="es-MX" dirty="0"/>
              <a:t>Incompatibilidad del tipo de dato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6541-3DB6-4526-B474-31AF40A2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1:18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76DE2-13C2-4CF1-83F7-1E74C067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165"/>
            <a:ext cx="9906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583C-8BE6-4D8A-A6A0-9CECC37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16" y="158361"/>
            <a:ext cx="11696568" cy="5394102"/>
          </a:xfrm>
        </p:spPr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DATE y NULL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089A-D23D-4E83-814F-12CC1AF6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1:18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3B794-D5CB-4A49-9AC9-410203B0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2" y="767397"/>
            <a:ext cx="7276465" cy="3270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841B9-EF3C-44B8-AE95-5637F04B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2" y="4038228"/>
            <a:ext cx="7276465" cy="2022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949DB3-EEFB-471D-A854-B2018370B17E}"/>
              </a:ext>
            </a:extLst>
          </p:cNvPr>
          <p:cNvSpPr txBox="1"/>
          <p:nvPr/>
        </p:nvSpPr>
        <p:spPr>
          <a:xfrm>
            <a:off x="7955280" y="767397"/>
            <a:ext cx="39890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También se puede hacer uso de </a:t>
            </a:r>
            <a:r>
              <a:rPr lang="fr-FR" sz="2400" dirty="0"/>
              <a:t>DD-MON-RR </a:t>
            </a:r>
            <a:r>
              <a:rPr lang="es-MX" sz="2400" dirty="0"/>
              <a:t>o </a:t>
            </a:r>
            <a:r>
              <a:rPr lang="fr-FR" sz="2400" dirty="0"/>
              <a:t>DD-MON-</a:t>
            </a:r>
            <a:r>
              <a:rPr lang="es-MX" sz="2400" dirty="0"/>
              <a:t>YYYY para agregar una nueva fecha, RR asigna el siglo automáticamente, según la fecha actual, mientras que YYYY nos permite hacerlo explícitamente.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Resultado de imagen para calendario">
            <a:extLst>
              <a:ext uri="{FF2B5EF4-FFF2-40B4-BE49-F238E27FC236}">
                <a16:creationId xmlns:a16="http://schemas.microsoft.com/office/drawing/2014/main" id="{9EF9FE45-E2D7-497B-8F6C-361FE559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316" y="389362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3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5B21-0217-45C6-8643-2CA91452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Inserci</a:t>
            </a:r>
            <a:r>
              <a:rPr lang="es-419" dirty="0" err="1"/>
              <a:t>ón</a:t>
            </a:r>
            <a:r>
              <a:rPr lang="es-419" dirty="0"/>
              <a:t> por sustitución: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C2CF-9FD8-4142-8F4B-C4F0B08B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1:18 PM</a:t>
            </a:fld>
            <a:endParaRPr lang="en-US"/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5B1B6D01-B488-4E11-B9F9-B2A63F25E1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8083" y="1436687"/>
            <a:ext cx="8775834" cy="4364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8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0CC5-0BE6-4F70-A1B7-F59DC50E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Inserción desde otra tabla:</a:t>
            </a:r>
          </a:p>
          <a:p>
            <a:endParaRPr lang="es-419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7325-8D42-4984-A13E-343AC39D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1:18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21141-D25D-433C-B298-DD4A7CCA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424112"/>
            <a:ext cx="9324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8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1A5B-9964-495C-B673-D8C5D6C0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1074400" cy="624090"/>
          </a:xfrm>
        </p:spPr>
        <p:txBody>
          <a:bodyPr>
            <a:normAutofit fontScale="90000"/>
          </a:bodyPr>
          <a:lstStyle/>
          <a:p>
            <a:r>
              <a:rPr lang="es-MX" dirty="0"/>
              <a:t>9.2. Modificando un renglón: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402C-F5B0-4AE4-9A9D-A8696101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807168"/>
            <a:ext cx="11696568" cy="5394102"/>
          </a:xfrm>
        </p:spPr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table: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column: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value:</a:t>
            </a:r>
            <a:r>
              <a:rPr lang="en-US" dirty="0"/>
              <a:t> Valor </a:t>
            </a:r>
            <a:r>
              <a:rPr lang="en-US" dirty="0" err="1"/>
              <a:t>correspondiente</a:t>
            </a:r>
            <a:r>
              <a:rPr lang="en-US" dirty="0"/>
              <a:t> a la </a:t>
            </a:r>
            <a:r>
              <a:rPr lang="en-US" dirty="0" err="1"/>
              <a:t>columna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condition: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que se </a:t>
            </a:r>
            <a:r>
              <a:rPr lang="en-US" dirty="0" err="1"/>
              <a:t>usará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endParaRPr lang="en-US" dirty="0"/>
          </a:p>
          <a:p>
            <a:pPr marL="0" indent="0">
              <a:buNone/>
            </a:pPr>
            <a:r>
              <a:rPr lang="es-419" dirty="0"/>
              <a:t> </a:t>
            </a:r>
            <a:r>
              <a:rPr lang="en-US" dirty="0"/>
              <a:t>                  las </a:t>
            </a:r>
            <a:r>
              <a:rPr lang="en-US" dirty="0" err="1"/>
              <a:t>filas</a:t>
            </a:r>
            <a:r>
              <a:rPr lang="en-US" dirty="0"/>
              <a:t> a </a:t>
            </a:r>
            <a:r>
              <a:rPr lang="en-US" dirty="0" err="1"/>
              <a:t>modificar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5F93-309C-479B-86ED-9C0567C4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1:18 PM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8CB734-A105-43D2-87B3-CD5E1B843307}"/>
              </a:ext>
            </a:extLst>
          </p:cNvPr>
          <p:cNvGrpSpPr/>
          <p:nvPr/>
        </p:nvGrpSpPr>
        <p:grpSpPr>
          <a:xfrm>
            <a:off x="7212136" y="2586502"/>
            <a:ext cx="4265581" cy="3496174"/>
            <a:chOff x="6575139" y="2636369"/>
            <a:chExt cx="4265581" cy="3496174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A14B48B8-E259-47CB-82CE-7D2DAA7B676C}"/>
                </a:ext>
              </a:extLst>
            </p:cNvPr>
            <p:cNvSpPr/>
            <p:nvPr/>
          </p:nvSpPr>
          <p:spPr>
            <a:xfrm>
              <a:off x="8605520" y="5142991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559C62BF-763E-4786-B282-82E0A811E38B}"/>
                </a:ext>
              </a:extLst>
            </p:cNvPr>
            <p:cNvSpPr/>
            <p:nvPr/>
          </p:nvSpPr>
          <p:spPr>
            <a:xfrm>
              <a:off x="8605520" y="4543551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9CEFA786-DF6B-4F59-AC73-9CA347C9E4EF}"/>
                </a:ext>
              </a:extLst>
            </p:cNvPr>
            <p:cNvSpPr/>
            <p:nvPr/>
          </p:nvSpPr>
          <p:spPr>
            <a:xfrm>
              <a:off x="8605520" y="3914250"/>
              <a:ext cx="2235200" cy="749934"/>
            </a:xfrm>
            <a:prstGeom prst="flowChartMagneticDisk">
              <a:avLst/>
            </a:prstGeom>
            <a:gradFill flip="none" rotWithShape="1">
              <a:gsLst>
                <a:gs pos="0">
                  <a:srgbClr val="C00000"/>
                </a:gs>
                <a:gs pos="13000">
                  <a:srgbClr val="FF0000"/>
                </a:gs>
                <a:gs pos="35000">
                  <a:srgbClr val="E9A7B2"/>
                </a:gs>
                <a:gs pos="61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583F1D4D-DF4D-45DD-BA17-3A13131D13E9}"/>
                </a:ext>
              </a:extLst>
            </p:cNvPr>
            <p:cNvSpPr/>
            <p:nvPr/>
          </p:nvSpPr>
          <p:spPr>
            <a:xfrm>
              <a:off x="8605520" y="3274170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026DD542-100D-4D2F-86E4-6C4B28036CFC}"/>
                </a:ext>
              </a:extLst>
            </p:cNvPr>
            <p:cNvSpPr/>
            <p:nvPr/>
          </p:nvSpPr>
          <p:spPr>
            <a:xfrm>
              <a:off x="8575040" y="2636369"/>
              <a:ext cx="2235200" cy="7499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Resultado de imagen para pincel">
              <a:extLst>
                <a:ext uri="{FF2B5EF4-FFF2-40B4-BE49-F238E27FC236}">
                  <a16:creationId xmlns:a16="http://schemas.microsoft.com/office/drawing/2014/main" id="{CC2EDC34-DC33-4618-A6A8-680109CA2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03847">
              <a:off x="6575139" y="3898562"/>
              <a:ext cx="2233981" cy="223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D52CD-7155-4D2D-9CD6-B133B733D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7" y="1148227"/>
            <a:ext cx="9382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6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A477-2C9A-4ABE-9BF5-68892621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BA39-F16D-43D6-8B19-046FFFF1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s-419" dirty="0"/>
              <a:t>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CF70-F44F-40B1-B6C1-43338076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098-9CA9-44D6-BC0E-1EF6C60F31DD}" type="datetime12">
              <a:rPr lang="en-US" smtClean="0"/>
              <a:pPr/>
              <a:t>1:27 PM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23B3F-BF7C-472A-AD68-8669CC293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5"/>
          <a:stretch/>
        </p:blipFill>
        <p:spPr>
          <a:xfrm>
            <a:off x="1419225" y="1673224"/>
            <a:ext cx="9353550" cy="183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C6BC15-1D52-41A2-B13A-1A8EEA77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30" y="3904748"/>
            <a:ext cx="9334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525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Ink Free</vt:lpstr>
      <vt:lpstr>Office Theme</vt:lpstr>
      <vt:lpstr>Manipulación de Datos</vt:lpstr>
      <vt:lpstr>Tema 9: Manipulación de datos</vt:lpstr>
      <vt:lpstr>9.1. Agregando un nuevo renglón: INSERT</vt:lpstr>
      <vt:lpstr>PowerPoint Presentation</vt:lpstr>
      <vt:lpstr>PowerPoint Presentation</vt:lpstr>
      <vt:lpstr>PowerPoint Presentation</vt:lpstr>
      <vt:lpstr>PowerPoint Presentation</vt:lpstr>
      <vt:lpstr>9.2. Modificando un renglón: UPDATE</vt:lpstr>
      <vt:lpstr>PowerPoint Presentation</vt:lpstr>
      <vt:lpstr>9.3 Borrando registros de una tabla: DELETE / TRUNCATE </vt:lpstr>
      <vt:lpstr>PowerPoint Presentation</vt:lpstr>
      <vt:lpstr>9.4. Completando transacciones en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Alejandro Sanchez</cp:lastModifiedBy>
  <cp:revision>45</cp:revision>
  <dcterms:created xsi:type="dcterms:W3CDTF">2019-08-03T23:00:29Z</dcterms:created>
  <dcterms:modified xsi:type="dcterms:W3CDTF">2019-08-24T21:22:49Z</dcterms:modified>
</cp:coreProperties>
</file>