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280" r:id="rId4"/>
    <p:sldId id="279" r:id="rId5"/>
    <p:sldId id="282" r:id="rId6"/>
    <p:sldId id="283" r:id="rId7"/>
    <p:sldId id="284" r:id="rId8"/>
    <p:sldId id="288" r:id="rId9"/>
    <p:sldId id="287" r:id="rId10"/>
    <p:sldId id="290" r:id="rId11"/>
    <p:sldId id="291" r:id="rId12"/>
    <p:sldId id="289" r:id="rId13"/>
    <p:sldId id="292" r:id="rId14"/>
    <p:sldId id="293" r:id="rId15"/>
    <p:sldId id="294" r:id="rId16"/>
    <p:sldId id="295" r:id="rId17"/>
    <p:sldId id="296" r:id="rId18"/>
    <p:sldId id="298" r:id="rId19"/>
    <p:sldId id="297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mdocs 2017 Light Template" id="{8579003F-065C-4FA4-B41F-BF262C741106}">
          <p14:sldIdLst>
            <p14:sldId id="256"/>
            <p14:sldId id="278"/>
            <p14:sldId id="280"/>
            <p14:sldId id="279"/>
            <p14:sldId id="282"/>
            <p14:sldId id="283"/>
            <p14:sldId id="284"/>
            <p14:sldId id="288"/>
            <p14:sldId id="287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98"/>
            <p14:sldId id="29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AC1"/>
    <a:srgbClr val="F067A6"/>
    <a:srgbClr val="302E45"/>
    <a:srgbClr val="7F7989"/>
    <a:srgbClr val="FEC55A"/>
    <a:srgbClr val="FFD68F"/>
    <a:srgbClr val="FFE9C3"/>
    <a:srgbClr val="F58C7E"/>
    <a:srgbClr val="F9AFA1"/>
    <a:srgbClr val="FCD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2690" autoAdjust="0"/>
  </p:normalViewPr>
  <p:slideViewPr>
    <p:cSldViewPr snapToGrid="0" showGuides="1">
      <p:cViewPr varScale="1">
        <p:scale>
          <a:sx n="95" d="100"/>
          <a:sy n="95" d="100"/>
        </p:scale>
        <p:origin x="10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556B1-47E5-4841-AF78-A552147C451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06EA9-5B09-4754-A303-3A3F0FC8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6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0B4B-8E77-4614-AD0C-B0421D705C9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2844-C493-4E5C-84EB-6E048848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1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sum(salary)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GROUP BY clause specifies how you must group the resulting rows: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First, the rows are grouped by the department ID.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Second, the rows are grouped by job ID in the department ID groups.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ORDER BY clause sorts the results by department 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sum(salary)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GROUP BY clause specifies how you must group the resulting rows: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First, the rows are grouped by the department ID.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Second, the rows are grouped by job ID in the department ID groups.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ORDER BY clause sorts the results by department 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sum(salary)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GROUP BY clause specifies how you must group the resulting rows: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First, the rows are grouped by the department ID.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Second, the rows are grouped by job ID in the department ID groups.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ORDER BY clause sorts the results by department 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34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275" y="1830745"/>
            <a:ext cx="11093450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937" y="3886384"/>
            <a:ext cx="7096126" cy="439095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 userDrawn="1"/>
        </p:nvSpPr>
        <p:spPr bwMode="auto">
          <a:xfrm flipH="1">
            <a:off x="5775960" y="3392424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2628076"/>
            <a:ext cx="11093450" cy="5254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4764" y="5490035"/>
            <a:ext cx="922472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(no sideb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tl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1882854"/>
            <a:ext cx="4707650" cy="1107996"/>
          </a:xfrm>
        </p:spPr>
        <p:txBody>
          <a:bodyPr anchor="b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4709160" cy="719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8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tl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/>
          </p:cNvSpPr>
          <p:nvPr userDrawn="1"/>
        </p:nvSpPr>
        <p:spPr bwMode="white">
          <a:xfrm>
            <a:off x="0" y="1587"/>
            <a:ext cx="6607952" cy="6856413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1328857"/>
            <a:ext cx="3568279" cy="1661993"/>
          </a:xfrm>
        </p:spPr>
        <p:txBody>
          <a:bodyPr anchor="b"/>
          <a:lstStyle>
            <a:lvl1pPr>
              <a:defRPr sz="4000">
                <a:solidFill>
                  <a:srgbClr val="302E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3567112" cy="719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302E45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337967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Information Security Level 2 – Sensitive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© 2017 – Proprietary &amp; Confidential Information of Amdocs</a:t>
            </a:r>
          </a:p>
        </p:txBody>
      </p:sp>
      <p:pic>
        <p:nvPicPr>
          <p:cNvPr id="17" name="Picture 16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548640" y="6347385"/>
            <a:ext cx="60544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>
                <a:solidFill>
                  <a:schemeClr val="bg2"/>
                </a:solidFill>
              </a:rPr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Utilit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4743450" y="-1"/>
            <a:ext cx="7448550" cy="6858001"/>
          </a:xfrm>
          <a:prstGeom prst="rect">
            <a:avLst/>
          </a:prstGeom>
        </p:spPr>
      </p:pic>
      <p:sp useBgFill="1">
        <p:nvSpPr>
          <p:cNvPr id="9" name="Freeform: Shape 8"/>
          <p:cNvSpPr>
            <a:spLocks/>
          </p:cNvSpPr>
          <p:nvPr userDrawn="1"/>
        </p:nvSpPr>
        <p:spPr bwMode="white">
          <a:xfrm>
            <a:off x="4087906" y="794"/>
            <a:ext cx="5312070" cy="6857206"/>
          </a:xfrm>
          <a:custGeom>
            <a:avLst/>
            <a:gdLst>
              <a:gd name="connsiteX0" fmla="*/ 0 w 5312070"/>
              <a:gd name="connsiteY0" fmla="*/ 0 h 6857206"/>
              <a:gd name="connsiteX1" fmla="*/ 2848270 w 5312070"/>
              <a:gd name="connsiteY1" fmla="*/ 0 h 6857206"/>
              <a:gd name="connsiteX2" fmla="*/ 5312070 w 5312070"/>
              <a:gd name="connsiteY2" fmla="*/ 6857206 h 6857206"/>
              <a:gd name="connsiteX3" fmla="*/ 0 w 5312070"/>
              <a:gd name="connsiteY3" fmla="*/ 6857206 h 685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070" h="6857206">
                <a:moveTo>
                  <a:pt x="0" y="0"/>
                </a:moveTo>
                <a:lnTo>
                  <a:pt x="2848270" y="0"/>
                </a:lnTo>
                <a:lnTo>
                  <a:pt x="5312070" y="6857206"/>
                </a:lnTo>
                <a:lnTo>
                  <a:pt x="0" y="6857206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6956938" cy="1518364"/>
          </a:xfrm>
        </p:spPr>
        <p:txBody>
          <a:bodyPr wrap="square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220" y="0"/>
            <a:ext cx="8145780" cy="6858000"/>
          </a:xfrm>
          <a:prstGeom prst="rect">
            <a:avLst/>
          </a:prstGeom>
        </p:spPr>
      </p:pic>
      <p:sp>
        <p:nvSpPr>
          <p:cNvPr id="31" name="Freeform: Shape 13"/>
          <p:cNvSpPr>
            <a:spLocks/>
          </p:cNvSpPr>
          <p:nvPr userDrawn="1"/>
        </p:nvSpPr>
        <p:spPr bwMode="white">
          <a:xfrm>
            <a:off x="0" y="794"/>
            <a:ext cx="6607952" cy="6857206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rgbClr val="302E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1588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4709160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0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6521" y="2375297"/>
            <a:ext cx="4505770" cy="615553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16" name="Rectangle 15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22" name="Picture 21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548640" y="6347385"/>
            <a:ext cx="60544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37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483870"/>
            <a:ext cx="7604760" cy="5890260"/>
          </a:xfrm>
          <a:prstGeom prst="rect">
            <a:avLst/>
          </a:prstGeom>
        </p:spPr>
      </p:pic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rgbClr val="312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126599"/>
            <a:ext cx="4375150" cy="1107996"/>
          </a:xfrm>
        </p:spPr>
        <p:txBody>
          <a:bodyPr anchor="b" anchorCtr="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 userDrawn="1"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548640" y="6347385"/>
            <a:ext cx="60544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33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513320" cy="6858000"/>
          </a:xfrm>
          <a:prstGeom prst="rect">
            <a:avLst/>
          </a:prstGeom>
        </p:spPr>
      </p:pic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rgbClr val="312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: Shape 23"/>
          <p:cNvSpPr>
            <a:spLocks/>
          </p:cNvSpPr>
          <p:nvPr userDrawn="1"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126599"/>
            <a:ext cx="4375150" cy="1107996"/>
          </a:xfrm>
        </p:spPr>
        <p:txBody>
          <a:bodyPr anchor="b" anchorCtr="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548640" y="6347385"/>
            <a:ext cx="60544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60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0" y="-1"/>
            <a:ext cx="7448550" cy="6858001"/>
          </a:xfrm>
          <a:prstGeom prst="rect">
            <a:avLst/>
          </a:prstGeom>
        </p:spPr>
      </p:pic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rgbClr val="312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126599"/>
            <a:ext cx="4375150" cy="1107996"/>
          </a:xfrm>
        </p:spPr>
        <p:txBody>
          <a:bodyPr anchor="b" anchorCtr="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49" cy="276999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1588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 userDrawn="1"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5" name="Picture 14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640" y="6347385"/>
            <a:ext cx="60544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936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27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34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: Shape 50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Freeform: Shape 51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Freeform: Shape 9"/>
          <p:cNvSpPr>
            <a:spLocks/>
          </p:cNvSpPr>
          <p:nvPr userDrawn="1"/>
        </p:nvSpPr>
        <p:spPr bwMode="auto">
          <a:xfrm flipH="1">
            <a:off x="4770120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34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275" y="1830745"/>
            <a:ext cx="11093450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937" y="3886384"/>
            <a:ext cx="7096126" cy="439095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 userDrawn="1"/>
        </p:nvSpPr>
        <p:spPr bwMode="auto">
          <a:xfrm flipH="1">
            <a:off x="5775960" y="3392424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2628076"/>
            <a:ext cx="11093450" cy="5254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5790" y="6419032"/>
            <a:ext cx="1246460" cy="2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 userDrawn="1"/>
        </p:nvSpPr>
        <p:spPr bwMode="auto">
          <a:xfrm>
            <a:off x="3189288" y="-237547377"/>
            <a:ext cx="5813425" cy="142875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3189288" y="-233717354"/>
            <a:ext cx="5813425" cy="142876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rgbClr val="302E45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9"/>
          <p:cNvSpPr>
            <a:spLocks/>
          </p:cNvSpPr>
          <p:nvPr userDrawn="1"/>
        </p:nvSpPr>
        <p:spPr bwMode="auto">
          <a:xfrm flipH="1">
            <a:off x="4770120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solidFill>
            <a:srgbClr val="302E4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/>
          <a:srcRect l="34254"/>
          <a:stretch/>
        </p:blipFill>
        <p:spPr>
          <a:xfrm>
            <a:off x="3273451" y="6387806"/>
            <a:ext cx="977404" cy="320040"/>
          </a:xfrm>
          <a:prstGeom prst="rect">
            <a:avLst/>
          </a:prstGeom>
        </p:spPr>
      </p:pic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34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273451" y="1830745"/>
            <a:ext cx="8369274" cy="615553"/>
          </a:xfrm>
        </p:spPr>
        <p:txBody>
          <a:bodyPr anchor="b" anchorCtr="0"/>
          <a:lstStyle>
            <a:lvl1pPr algn="l">
              <a:defRPr sz="4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273451" y="3886384"/>
            <a:ext cx="7096126" cy="482183"/>
          </a:xfrm>
        </p:spPr>
        <p:txBody>
          <a:bodyPr wrap="square">
            <a:spAutoFit/>
          </a:bodyPr>
          <a:lstStyle>
            <a:lvl1pPr marL="0" indent="0" algn="l">
              <a:spcBef>
                <a:spcPts val="40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273451" y="2628076"/>
            <a:ext cx="8369274" cy="525463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8" name="Freeform: Shape 27"/>
          <p:cNvSpPr>
            <a:spLocks noChangeAspect="1"/>
          </p:cNvSpPr>
          <p:nvPr userDrawn="1"/>
        </p:nvSpPr>
        <p:spPr bwMode="auto">
          <a:xfrm rot="10800000" flipH="1">
            <a:off x="2048914" y="3361065"/>
            <a:ext cx="8898018" cy="137586"/>
          </a:xfrm>
          <a:custGeom>
            <a:avLst/>
            <a:gdLst>
              <a:gd name="connsiteX0" fmla="*/ 0 w 8898018"/>
              <a:gd name="connsiteY0" fmla="*/ 137586 h 137586"/>
              <a:gd name="connsiteX1" fmla="*/ 8031273 w 8898018"/>
              <a:gd name="connsiteY1" fmla="*/ 137586 h 137586"/>
              <a:gd name="connsiteX2" fmla="*/ 8799027 w 8898018"/>
              <a:gd name="connsiteY2" fmla="*/ 137586 h 137586"/>
              <a:gd name="connsiteX3" fmla="*/ 8864604 w 8898018"/>
              <a:gd name="connsiteY3" fmla="*/ 137586 h 137586"/>
              <a:gd name="connsiteX4" fmla="*/ 8898018 w 8898018"/>
              <a:gd name="connsiteY4" fmla="*/ 3057 h 137586"/>
              <a:gd name="connsiteX5" fmla="*/ 8897276 w 8898018"/>
              <a:gd name="connsiteY5" fmla="*/ 3056 h 137586"/>
              <a:gd name="connsiteX6" fmla="*/ 8898018 w 8898018"/>
              <a:gd name="connsiteY6" fmla="*/ 0 h 137586"/>
              <a:gd name="connsiteX7" fmla="*/ 8064688 w 8898018"/>
              <a:gd name="connsiteY7" fmla="*/ 0 h 137586"/>
              <a:gd name="connsiteX8" fmla="*/ 8064582 w 8898018"/>
              <a:gd name="connsiteY8" fmla="*/ 426 h 137586"/>
              <a:gd name="connsiteX9" fmla="*/ 0 w 8898018"/>
              <a:gd name="connsiteY9" fmla="*/ 426 h 13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98018" h="137586">
                <a:moveTo>
                  <a:pt x="0" y="137586"/>
                </a:moveTo>
                <a:lnTo>
                  <a:pt x="8031273" y="137586"/>
                </a:lnTo>
                <a:lnTo>
                  <a:pt x="8799027" y="137586"/>
                </a:lnTo>
                <a:lnTo>
                  <a:pt x="8864604" y="137586"/>
                </a:lnTo>
                <a:lnTo>
                  <a:pt x="8898018" y="3057"/>
                </a:lnTo>
                <a:lnTo>
                  <a:pt x="8897276" y="3056"/>
                </a:lnTo>
                <a:lnTo>
                  <a:pt x="8898018" y="0"/>
                </a:lnTo>
                <a:lnTo>
                  <a:pt x="8064688" y="0"/>
                </a:lnTo>
                <a:lnTo>
                  <a:pt x="8064582" y="426"/>
                </a:lnTo>
                <a:lnTo>
                  <a:pt x="0" y="426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3"/>
          <a:srcRect l="28741" r="28743" b="42635"/>
          <a:stretch/>
        </p:blipFill>
        <p:spPr>
          <a:xfrm>
            <a:off x="1271356" y="3084768"/>
            <a:ext cx="719293" cy="6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554669"/>
            <a:ext cx="11091672" cy="449354"/>
          </a:xfrm>
        </p:spPr>
        <p:txBody>
          <a:bodyPr bIns="18288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2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08347"/>
            <a:ext cx="11091672" cy="155837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1013824"/>
            <a:ext cx="11095037" cy="44119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6521" y="504702"/>
            <a:ext cx="11091672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52483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688" y="1524000"/>
            <a:ext cx="5273992" cy="1672253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914400" indent="-91440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1524000"/>
            <a:ext cx="5267873" cy="1672253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0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5" name="Picture 14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9" name="Content Placeholder 2"/>
          <p:cNvSpPr>
            <a:spLocks noGrp="1"/>
          </p:cNvSpPr>
          <p:nvPr>
            <p:ph sz="half" idx="10"/>
          </p:nvPr>
        </p:nvSpPr>
        <p:spPr>
          <a:xfrm>
            <a:off x="547688" y="1524000"/>
            <a:ext cx="5273992" cy="1672253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6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24000"/>
            <a:ext cx="11091672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Security Level 2 – Sensitive</a:t>
            </a:r>
            <a:br>
              <a:rPr lang="en-US" dirty="0"/>
            </a:br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640" y="6347385"/>
            <a:ext cx="60544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3609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79" r:id="rId3"/>
    <p:sldLayoutId id="2147483660" r:id="rId4"/>
    <p:sldLayoutId id="2147483680" r:id="rId5"/>
    <p:sldLayoutId id="2147483673" r:id="rId6"/>
    <p:sldLayoutId id="2147483661" r:id="rId7"/>
    <p:sldLayoutId id="2147483665" r:id="rId8"/>
    <p:sldLayoutId id="2147483654" r:id="rId9"/>
    <p:sldLayoutId id="2147483677" r:id="rId10"/>
    <p:sldLayoutId id="2147483655" r:id="rId11"/>
    <p:sldLayoutId id="2147483674" r:id="rId12"/>
    <p:sldLayoutId id="2147483676" r:id="rId13"/>
    <p:sldLayoutId id="2147483681" r:id="rId14"/>
    <p:sldLayoutId id="2147483672" r:id="rId15"/>
    <p:sldLayoutId id="2147483668" r:id="rId16"/>
    <p:sldLayoutId id="2147483669" r:id="rId17"/>
    <p:sldLayoutId id="2147483671" r:id="rId18"/>
    <p:sldLayoutId id="2147483667" r:id="rId19"/>
    <p:sldLayoutId id="2147483675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600" kern="1200">
          <a:solidFill>
            <a:schemeClr val="tx2">
              <a:lumMod val="90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400" kern="1200">
          <a:solidFill>
            <a:schemeClr val="tx2">
              <a:lumMod val="90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400" kern="1200">
          <a:solidFill>
            <a:schemeClr val="tx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960" userDrawn="1">
          <p15:clr>
            <a:srgbClr val="F26B43"/>
          </p15:clr>
        </p15:guide>
        <p15:guide id="3" orient="horz" pos="345" userDrawn="1">
          <p15:clr>
            <a:srgbClr val="F26B43"/>
          </p15:clr>
        </p15:guide>
        <p15:guide id="4" pos="336" userDrawn="1">
          <p15:clr>
            <a:srgbClr val="F26B43"/>
          </p15:clr>
        </p15:guide>
        <p15:guide id="5" pos="7334" userDrawn="1">
          <p15:clr>
            <a:srgbClr val="F26B43"/>
          </p15:clr>
        </p15:guide>
        <p15:guide id="6" orient="horz" pos="1192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  <p15:guide id="9" orient="horz" pos="1420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3" orient="horz" pos="63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BE6F500-87E9-4FB0-B3EC-42B0AB3B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32031" cy="1769715"/>
          </a:xfrm>
        </p:spPr>
        <p:txBody>
          <a:bodyPr/>
          <a:lstStyle/>
          <a:p>
            <a:r>
              <a:rPr lang="es-MX" sz="11500" dirty="0">
                <a:solidFill>
                  <a:srgbClr val="0070C0"/>
                </a:solidFill>
              </a:rPr>
              <a:t>5</a:t>
            </a:r>
            <a:endParaRPr lang="en-US" sz="11500" dirty="0">
              <a:solidFill>
                <a:srgbClr val="0070C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520F5C-C8D1-48D5-AD08-F3E9D040509D}"/>
              </a:ext>
            </a:extLst>
          </p:cNvPr>
          <p:cNvSpPr txBox="1">
            <a:spLocks/>
          </p:cNvSpPr>
          <p:nvPr/>
        </p:nvSpPr>
        <p:spPr>
          <a:xfrm>
            <a:off x="688694" y="1507068"/>
            <a:ext cx="6655443" cy="249299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>
                <a:solidFill>
                  <a:srgbClr val="002060"/>
                </a:solidFill>
              </a:rPr>
              <a:t>Funciones de Agregación y Funciones de grupo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1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051F-304B-48E0-857E-F5C31466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s-MX" dirty="0">
                <a:solidFill>
                  <a:srgbClr val="002060"/>
                </a:solidFill>
              </a:rPr>
              <a:t>MIN, MAX con </a:t>
            </a:r>
            <a:r>
              <a:rPr lang="es-ES" dirty="0">
                <a:solidFill>
                  <a:srgbClr val="002060"/>
                </a:solidFill>
              </a:rPr>
              <a:t>tipos </a:t>
            </a:r>
            <a:r>
              <a:rPr lang="es-ES" dirty="0" err="1">
                <a:solidFill>
                  <a:srgbClr val="002060"/>
                </a:solidFill>
              </a:rPr>
              <a:t>varchar</a:t>
            </a:r>
            <a:r>
              <a:rPr lang="es-ES" dirty="0">
                <a:solidFill>
                  <a:srgbClr val="002060"/>
                </a:solidFill>
              </a:rPr>
              <a:t>  y fecha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0DC1-F67E-4A50-98B7-3572C7383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521" y="1030071"/>
            <a:ext cx="11305955" cy="3077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Puede usar estas funciones para los tipos de </a:t>
            </a:r>
            <a:r>
              <a:rPr lang="es-ES" b="1" dirty="0">
                <a:solidFill>
                  <a:srgbClr val="002060"/>
                </a:solidFill>
              </a:rPr>
              <a:t>datos numéricos, de caracteres y de fecha.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B7153-93C7-4B1B-B958-7AB47AD81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99"/>
          <a:stretch/>
        </p:blipFill>
        <p:spPr>
          <a:xfrm>
            <a:off x="199280" y="1543534"/>
            <a:ext cx="5914150" cy="3931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0E8F30-CDD8-4C36-850F-06FDA4CE30B6}"/>
              </a:ext>
            </a:extLst>
          </p:cNvPr>
          <p:cNvSpPr/>
          <p:nvPr/>
        </p:nvSpPr>
        <p:spPr>
          <a:xfrm>
            <a:off x="1169043" y="2442358"/>
            <a:ext cx="4502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>
                <a:solidFill>
                  <a:srgbClr val="002060"/>
                </a:solidFill>
              </a:rPr>
              <a:t>Muestra los empleados con menor y mayor tiempo  de contratación.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FD637-81B4-4804-9DC7-A061BF42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3534"/>
            <a:ext cx="5916811" cy="40787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578CBF-6AA8-4A36-B3D9-0E05D6AFD4CE}"/>
              </a:ext>
            </a:extLst>
          </p:cNvPr>
          <p:cNvSpPr/>
          <p:nvPr/>
        </p:nvSpPr>
        <p:spPr>
          <a:xfrm>
            <a:off x="7135641" y="2262684"/>
            <a:ext cx="4502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>
                <a:solidFill>
                  <a:srgbClr val="002060"/>
                </a:solidFill>
              </a:rPr>
              <a:t>Muestra el apellido del empleado que es primero y el apellido del empleado que es el último en una lista alfabética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051F-304B-48E0-857E-F5C31466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Usando</a:t>
            </a:r>
            <a:r>
              <a:rPr lang="en-US" dirty="0">
                <a:solidFill>
                  <a:srgbClr val="002060"/>
                </a:solidFill>
              </a:rPr>
              <a:t> la function 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0DC1-F67E-4A50-98B7-3572C7383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521" y="1030071"/>
            <a:ext cx="11305955" cy="3077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Puede usar estas funciones para los tipos de </a:t>
            </a:r>
            <a:r>
              <a:rPr lang="es-ES" b="1" dirty="0">
                <a:solidFill>
                  <a:srgbClr val="002060"/>
                </a:solidFill>
              </a:rPr>
              <a:t>datos numéricos, de caracteres y de fecha.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7E390-9A5E-416F-B332-402698B1C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3"/>
          <a:stretch/>
        </p:blipFill>
        <p:spPr>
          <a:xfrm>
            <a:off x="179190" y="1442018"/>
            <a:ext cx="3398098" cy="2633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0E8F30-CDD8-4C36-850F-06FDA4CE30B6}"/>
              </a:ext>
            </a:extLst>
          </p:cNvPr>
          <p:cNvSpPr/>
          <p:nvPr/>
        </p:nvSpPr>
        <p:spPr>
          <a:xfrm>
            <a:off x="1569868" y="2705741"/>
            <a:ext cx="1761356" cy="13234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b="1" i="1" dirty="0">
                <a:solidFill>
                  <a:srgbClr val="002060"/>
                </a:solidFill>
              </a:rPr>
              <a:t>COUNT (*) devuelve el número de filas en una tabla, incluidos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EDFFB-1D42-4B96-8111-E6990616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946" y="1442019"/>
            <a:ext cx="3811358" cy="26860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721962-DCA8-482E-88A1-006FE65C9647}"/>
              </a:ext>
            </a:extLst>
          </p:cNvPr>
          <p:cNvSpPr/>
          <p:nvPr/>
        </p:nvSpPr>
        <p:spPr>
          <a:xfrm>
            <a:off x="179190" y="4152259"/>
            <a:ext cx="4994694" cy="175432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i="1" dirty="0">
                <a:solidFill>
                  <a:srgbClr val="002060"/>
                </a:solidFill>
              </a:rPr>
              <a:t>COUNT (*) </a:t>
            </a:r>
            <a:r>
              <a:rPr lang="es-ES" b="1" i="1" dirty="0" err="1">
                <a:solidFill>
                  <a:srgbClr val="002060"/>
                </a:solidFill>
              </a:rPr>
              <a:t>incluiye</a:t>
            </a:r>
            <a:r>
              <a:rPr lang="es-ES" b="1" i="1" dirty="0">
                <a:solidFill>
                  <a:srgbClr val="002060"/>
                </a:solidFill>
              </a:rPr>
              <a:t> filas duplicadas y filas que contienen valores nulos en cualquiera de las columnas. </a:t>
            </a:r>
          </a:p>
          <a:p>
            <a:r>
              <a:rPr lang="es-ES" b="1" i="1" dirty="0">
                <a:solidFill>
                  <a:srgbClr val="002060"/>
                </a:solidFill>
              </a:rPr>
              <a:t>Si WHERE es incluido SELECT, COUNT (*) devuelve el número de filas que satisfacen la condición en la cláusula WHERE.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804170-E747-4BEB-8545-5C8C09E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595" y="1442018"/>
            <a:ext cx="4067175" cy="24098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127EC72-6F04-4E3C-8B64-0F462BCD88C4}"/>
              </a:ext>
            </a:extLst>
          </p:cNvPr>
          <p:cNvSpPr/>
          <p:nvPr/>
        </p:nvSpPr>
        <p:spPr>
          <a:xfrm>
            <a:off x="10023676" y="2524852"/>
            <a:ext cx="1828800" cy="3139321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i="1" dirty="0">
                <a:solidFill>
                  <a:srgbClr val="002060"/>
                </a:solidFill>
              </a:rPr>
              <a:t>COUNT (DISTINCT </a:t>
            </a:r>
            <a:r>
              <a:rPr lang="es-ES" b="1" i="1" dirty="0" err="1">
                <a:solidFill>
                  <a:srgbClr val="002060"/>
                </a:solidFill>
              </a:rPr>
              <a:t>expr</a:t>
            </a:r>
            <a:r>
              <a:rPr lang="es-ES" b="1" i="1" dirty="0">
                <a:solidFill>
                  <a:srgbClr val="002060"/>
                </a:solidFill>
              </a:rPr>
              <a:t>) devuelve el número de valores únicos no nulos que están en la columna identificado por </a:t>
            </a:r>
            <a:r>
              <a:rPr lang="es-ES" b="1" i="1" dirty="0" err="1">
                <a:solidFill>
                  <a:srgbClr val="002060"/>
                </a:solidFill>
              </a:rPr>
              <a:t>expr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578CBF-6AA8-4A36-B3D9-0E05D6AFD4CE}"/>
              </a:ext>
            </a:extLst>
          </p:cNvPr>
          <p:cNvSpPr/>
          <p:nvPr/>
        </p:nvSpPr>
        <p:spPr>
          <a:xfrm>
            <a:off x="5738447" y="2586666"/>
            <a:ext cx="1451148" cy="25545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b="1" i="1" dirty="0">
                <a:solidFill>
                  <a:srgbClr val="002060"/>
                </a:solidFill>
              </a:rPr>
              <a:t>COUNT (</a:t>
            </a:r>
            <a:r>
              <a:rPr lang="es-ES" sz="1600" b="1" i="1" dirty="0" err="1">
                <a:solidFill>
                  <a:srgbClr val="002060"/>
                </a:solidFill>
              </a:rPr>
              <a:t>expr</a:t>
            </a:r>
            <a:r>
              <a:rPr lang="es-ES" sz="1600" b="1" i="1" dirty="0">
                <a:solidFill>
                  <a:srgbClr val="002060"/>
                </a:solidFill>
              </a:rPr>
              <a:t>) devuelve el número de </a:t>
            </a:r>
            <a:r>
              <a:rPr lang="es-ES" sz="1600" b="1" i="1" dirty="0">
                <a:solidFill>
                  <a:srgbClr val="002060"/>
                </a:solidFill>
                <a:highlight>
                  <a:srgbClr val="FFFF00"/>
                </a:highlight>
              </a:rPr>
              <a:t>valores no nulos</a:t>
            </a:r>
            <a:r>
              <a:rPr lang="es-ES" sz="1600" b="1" i="1" dirty="0">
                <a:solidFill>
                  <a:srgbClr val="002060"/>
                </a:solidFill>
              </a:rPr>
              <a:t> que están en la columna identificada</a:t>
            </a:r>
          </a:p>
          <a:p>
            <a:r>
              <a:rPr lang="es-ES" sz="1600" b="1" i="1" dirty="0">
                <a:solidFill>
                  <a:srgbClr val="002060"/>
                </a:solidFill>
              </a:rPr>
              <a:t>por </a:t>
            </a:r>
            <a:r>
              <a:rPr lang="es-ES" sz="1600" b="1" i="1" dirty="0" err="1">
                <a:solidFill>
                  <a:srgbClr val="002060"/>
                </a:solidFill>
              </a:rPr>
              <a:t>expr</a:t>
            </a:r>
            <a:r>
              <a:rPr lang="es-ES" sz="1600" b="1" i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8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D6AF7BE-F97E-4B4C-9D96-7DD435C1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934" y="1948693"/>
            <a:ext cx="5577050" cy="3463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09AEB-7AB2-4048-9E41-5200EDF5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16" y="1879243"/>
            <a:ext cx="6060186" cy="3688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7051F-304B-48E0-857E-F5C31466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Funciones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Grupales</a:t>
            </a:r>
            <a:r>
              <a:rPr lang="en-US" dirty="0">
                <a:solidFill>
                  <a:srgbClr val="002060"/>
                </a:solidFill>
              </a:rPr>
              <a:t>  y </a:t>
            </a:r>
            <a:r>
              <a:rPr lang="en-US" dirty="0" err="1">
                <a:solidFill>
                  <a:srgbClr val="002060"/>
                </a:solidFill>
              </a:rPr>
              <a:t>Valores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Nulo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0DC1-F67E-4A50-98B7-3572C7383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521" y="1030071"/>
            <a:ext cx="11305955" cy="7437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Todas las funciones del grupo ignoran los valores nulos en la columna.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La función NVL obliga a las funciones de grupo a incluir valores nulos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0E8F30-CDD8-4C36-850F-06FDA4CE30B6}"/>
              </a:ext>
            </a:extLst>
          </p:cNvPr>
          <p:cNvSpPr/>
          <p:nvPr/>
        </p:nvSpPr>
        <p:spPr>
          <a:xfrm>
            <a:off x="1205010" y="2892336"/>
            <a:ext cx="5067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>
                <a:solidFill>
                  <a:srgbClr val="002060"/>
                </a:solidFill>
              </a:rPr>
              <a:t>El promedio se calcula </a:t>
            </a:r>
            <a:r>
              <a:rPr lang="es-ES" sz="1600" b="1" i="1" dirty="0">
                <a:solidFill>
                  <a:srgbClr val="002060"/>
                </a:solidFill>
                <a:highlight>
                  <a:srgbClr val="FFFF00"/>
                </a:highlight>
              </a:rPr>
              <a:t>basándose solo en las filas de la tabla en las que se almacena un valor válido.</a:t>
            </a:r>
            <a:r>
              <a:rPr lang="es-ES" sz="1600" b="1" i="1" dirty="0">
                <a:solidFill>
                  <a:srgbClr val="002060"/>
                </a:solidFill>
              </a:rPr>
              <a:t>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578CBF-6AA8-4A36-B3D9-0E05D6AFD4CE}"/>
              </a:ext>
            </a:extLst>
          </p:cNvPr>
          <p:cNvSpPr/>
          <p:nvPr/>
        </p:nvSpPr>
        <p:spPr>
          <a:xfrm>
            <a:off x="7135641" y="2646114"/>
            <a:ext cx="45025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>
                <a:solidFill>
                  <a:srgbClr val="002060"/>
                </a:solidFill>
              </a:rPr>
              <a:t>El promedio se calcula en </a:t>
            </a:r>
            <a:r>
              <a:rPr lang="es-ES" sz="1600" b="1" i="1" dirty="0">
                <a:solidFill>
                  <a:srgbClr val="002060"/>
                </a:solidFill>
                <a:highlight>
                  <a:srgbClr val="FFFF00"/>
                </a:highlight>
              </a:rPr>
              <a:t>función de todas las filas de la tabla, independientemente de si los valores nulos</a:t>
            </a:r>
            <a:r>
              <a:rPr lang="es-ES" sz="1600" b="1" i="1" dirty="0">
                <a:solidFill>
                  <a:srgbClr val="002060"/>
                </a:solidFill>
              </a:rPr>
              <a:t> son</a:t>
            </a:r>
          </a:p>
          <a:p>
            <a:r>
              <a:rPr lang="es-ES" sz="1600" b="1" i="1" dirty="0">
                <a:solidFill>
                  <a:srgbClr val="002060"/>
                </a:solidFill>
              </a:rPr>
              <a:t>almacenado en la columna COMMISSION_PCT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" y="1307939"/>
            <a:ext cx="11091672" cy="379591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Funciones grupales: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- Tipos y sintaxis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- Use AVG, SUM, MIN, MAX, COUNT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- Use la palabra clave DISTINCT dentro de las funciones de grupo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- Valores NULL en una función de grupo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Agrupando filas: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- Cláusula GROUP BY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- HAVING cláusula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Funciones de grupo anidadas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49302"/>
            <a:ext cx="11091672" cy="55399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206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051F-304B-48E0-857E-F5C31466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Creando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Grupos</a:t>
            </a:r>
            <a:r>
              <a:rPr lang="en-US" dirty="0">
                <a:solidFill>
                  <a:srgbClr val="002060"/>
                </a:solidFill>
              </a:rPr>
              <a:t> de </a:t>
            </a:r>
            <a:r>
              <a:rPr lang="en-US" dirty="0" err="1">
                <a:solidFill>
                  <a:srgbClr val="002060"/>
                </a:solidFill>
              </a:rPr>
              <a:t>Datos</a:t>
            </a:r>
            <a:r>
              <a:rPr lang="en-US" dirty="0">
                <a:solidFill>
                  <a:srgbClr val="002060"/>
                </a:solidFill>
              </a:rPr>
              <a:t>: GROUP By </a:t>
            </a:r>
            <a:r>
              <a:rPr lang="en-US" dirty="0" err="1">
                <a:solidFill>
                  <a:srgbClr val="002060"/>
                </a:solidFill>
              </a:rPr>
              <a:t>Sintaxis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0DC1-F67E-4A50-98B7-3572C7383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521" y="2075407"/>
            <a:ext cx="10727221" cy="29751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Si incluye una función de grupo en una cláusula SELECT, tampoco puede seleccionar resultados individuales, a menos que la columna individual aparezca en la cláusula GROUP BY.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Recibe un mensaje de error sino puede incluir la lista de columnas en la cláusula GROUP BY.</a:t>
            </a:r>
          </a:p>
          <a:p>
            <a:r>
              <a:rPr lang="es-ES" dirty="0">
                <a:solidFill>
                  <a:srgbClr val="002060"/>
                </a:solidFill>
              </a:rPr>
              <a:t>• Usando una cláusula WHERE, puede excluir filas antes de dividirlas en grupos.</a:t>
            </a:r>
          </a:p>
          <a:p>
            <a:r>
              <a:rPr lang="es-ES" dirty="0">
                <a:solidFill>
                  <a:srgbClr val="002060"/>
                </a:solidFill>
              </a:rPr>
              <a:t>• Debe incluir las columnas en la cláusula GROUP BY.</a:t>
            </a:r>
          </a:p>
          <a:p>
            <a:r>
              <a:rPr lang="es-ES" dirty="0">
                <a:solidFill>
                  <a:srgbClr val="002060"/>
                </a:solidFill>
              </a:rPr>
              <a:t>• No puede usar un alias de columna en la cláusula GROUP BY.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DA1141-0990-46BB-BAA5-74B25A71958A}"/>
              </a:ext>
            </a:extLst>
          </p:cNvPr>
          <p:cNvSpPr/>
          <p:nvPr/>
        </p:nvSpPr>
        <p:spPr>
          <a:xfrm>
            <a:off x="546521" y="105868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b="1" dirty="0">
                <a:solidFill>
                  <a:schemeClr val="accent3">
                    <a:lumMod val="75000"/>
                  </a:schemeClr>
                </a:solidFill>
              </a:rPr>
              <a:t>Puede dividir las filas de una tabla en grupos más pequeños utilizando GROUP BY</a:t>
            </a:r>
          </a:p>
        </p:txBody>
      </p:sp>
    </p:spTree>
    <p:extLst>
      <p:ext uri="{BB962C8B-B14F-4D97-AF65-F5344CB8AC3E}">
        <p14:creationId xmlns:p14="http://schemas.microsoft.com/office/powerpoint/2010/main" val="231826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051F-304B-48E0-857E-F5C31466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575" y="185195"/>
            <a:ext cx="7054618" cy="553998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Uso</a:t>
            </a:r>
            <a:r>
              <a:rPr lang="en-US" dirty="0">
                <a:solidFill>
                  <a:srgbClr val="002060"/>
                </a:solidFill>
              </a:rPr>
              <a:t> de Group BY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0DC1-F67E-4A50-98B7-3572C7383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3575" y="914324"/>
            <a:ext cx="7268901" cy="33342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La columna del GROUP BY, puede o no estar en las columnas del SELECT.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La cláusula GROUP BY especifica cómo se deben agrupar las filas. Las filas están agrupadas por número de departamento y la función AVG que se aplica a la columna de salario calcula el salario promedio de cada departamento.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Nota: Para ordenar los resultados de la consulta en orden ascendente o descendente, incluya la cláusula ORDER BY en la consulta.</a:t>
            </a:r>
            <a:endParaRPr lang="es-ES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45DB4-DC5D-4CAB-A15C-5B75496E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56" y="185195"/>
            <a:ext cx="4027072" cy="5763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CF146C-E568-49F4-94C9-A8F576B8A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59" y="4423701"/>
            <a:ext cx="3476625" cy="96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D21E8-576F-4C7C-B29F-F5693E110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25" y="4366226"/>
            <a:ext cx="39147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051F-304B-48E0-857E-F5C31466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56" y="202697"/>
            <a:ext cx="11197437" cy="450446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Agrupando</a:t>
            </a:r>
            <a:r>
              <a:rPr lang="en-US" dirty="0">
                <a:solidFill>
                  <a:srgbClr val="002060"/>
                </a:solidFill>
              </a:rPr>
              <a:t> por mas de una </a:t>
            </a:r>
            <a:r>
              <a:rPr lang="en-US" dirty="0" err="1">
                <a:solidFill>
                  <a:srgbClr val="002060"/>
                </a:solidFill>
              </a:rPr>
              <a:t>columna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0DC1-F67E-4A50-98B7-3572C7383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4259" y="653143"/>
            <a:ext cx="7268901" cy="36420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A veces, necesita ver resultados para grupos dentro de grupos. La diapositiva muestra un informe que muestra el salario total que se paga a cada cargo en cada departamento.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La tabla EMPLEADOS se agrupa primero por el número de departamento y luego por el título del trabajo dentro de esa agrupación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department_id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job_id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 sum(salary)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s-ES" dirty="0">
                <a:solidFill>
                  <a:srgbClr val="002060"/>
                </a:solidFill>
              </a:rPr>
              <a:t>y se genera un único resultado (salario total) para todos los dependientes del grupo.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2060"/>
                </a:solidFill>
              </a:rPr>
              <a:t>Challenge</a:t>
            </a:r>
            <a:r>
              <a:rPr lang="es-ES" dirty="0">
                <a:solidFill>
                  <a:srgbClr val="002060"/>
                </a:solidFill>
              </a:rPr>
              <a:t>: La siguiente instrucción SELECT devuelve el resultado de la tabla.</a:t>
            </a:r>
            <a:endParaRPr lang="es-ES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E0BD3-4C42-40E1-972C-FFFE25B46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09"/>
          <a:stretch/>
        </p:blipFill>
        <p:spPr>
          <a:xfrm>
            <a:off x="440756" y="653143"/>
            <a:ext cx="3781425" cy="3737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12CEC3-018B-4EDD-A485-34102FA4E2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695"/>
          <a:stretch/>
        </p:blipFill>
        <p:spPr>
          <a:xfrm>
            <a:off x="490995" y="4841576"/>
            <a:ext cx="3680945" cy="9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0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051F-304B-48E0-857E-F5C31466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56" y="99145"/>
            <a:ext cx="11197437" cy="553998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Uso</a:t>
            </a:r>
            <a:r>
              <a:rPr lang="en-US" dirty="0">
                <a:solidFill>
                  <a:srgbClr val="002060"/>
                </a:solidFill>
              </a:rPr>
              <a:t> illegal de GROUP 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0DC1-F67E-4A50-98B7-3572C7383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4798" y="2451798"/>
            <a:ext cx="4279686" cy="1261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Se debe agregar una cláusula GROUP BY para contar los apellidos de cada </a:t>
            </a:r>
            <a:r>
              <a:rPr lang="es-ES" dirty="0" err="1">
                <a:solidFill>
                  <a:srgbClr val="002060"/>
                </a:solidFill>
              </a:rPr>
              <a:t>departamento_id</a:t>
            </a:r>
            <a:r>
              <a:rPr lang="es-ES" dirty="0">
                <a:solidFill>
                  <a:srgbClr val="002060"/>
                </a:solidFill>
              </a:rPr>
              <a:t>.</a:t>
            </a:r>
            <a:endParaRPr lang="es-ES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CF552-A97E-4C0F-BFBB-2F2896C1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09" y="775398"/>
            <a:ext cx="437197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DFF2C-8CC7-4EB2-A861-050CA711C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484" y="653143"/>
            <a:ext cx="5248275" cy="1609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701FF4-0F15-495F-A4E8-CAA6A49DD468}"/>
              </a:ext>
            </a:extLst>
          </p:cNvPr>
          <p:cNvSpPr/>
          <p:nvPr/>
        </p:nvSpPr>
        <p:spPr>
          <a:xfrm>
            <a:off x="4644483" y="2451164"/>
            <a:ext cx="5248275" cy="1261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Agregue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job_id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en</a:t>
            </a:r>
            <a:r>
              <a:rPr lang="en-US" dirty="0">
                <a:solidFill>
                  <a:srgbClr val="002060"/>
                </a:solidFill>
              </a:rPr>
              <a:t> GROUP BY o </a:t>
            </a:r>
            <a:r>
              <a:rPr lang="en-US" dirty="0" err="1">
                <a:solidFill>
                  <a:srgbClr val="002060"/>
                </a:solidFill>
              </a:rPr>
              <a:t>elimine</a:t>
            </a:r>
            <a:r>
              <a:rPr lang="en-US" dirty="0">
                <a:solidFill>
                  <a:srgbClr val="002060"/>
                </a:solidFill>
              </a:rPr>
              <a:t> la </a:t>
            </a:r>
            <a:r>
              <a:rPr lang="en-US" dirty="0" err="1">
                <a:solidFill>
                  <a:srgbClr val="002060"/>
                </a:solidFill>
              </a:rPr>
              <a:t>columna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job_id</a:t>
            </a:r>
            <a:r>
              <a:rPr lang="en-US" dirty="0">
                <a:solidFill>
                  <a:srgbClr val="002060"/>
                </a:solidFill>
              </a:rPr>
              <a:t> de la </a:t>
            </a:r>
            <a:r>
              <a:rPr lang="en-US" dirty="0" err="1">
                <a:solidFill>
                  <a:srgbClr val="002060"/>
                </a:solidFill>
              </a:rPr>
              <a:t>lista</a:t>
            </a:r>
            <a:r>
              <a:rPr lang="en-US" dirty="0">
                <a:solidFill>
                  <a:srgbClr val="002060"/>
                </a:solidFill>
              </a:rPr>
              <a:t> SELECT.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5E014-166D-4FF9-A769-D16E68C52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16" y="3901978"/>
            <a:ext cx="4210050" cy="16478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E51909-36D5-4901-8B97-BC5D673217BC}"/>
              </a:ext>
            </a:extLst>
          </p:cNvPr>
          <p:cNvSpPr/>
          <p:nvPr/>
        </p:nvSpPr>
        <p:spPr>
          <a:xfrm>
            <a:off x="4609666" y="3901344"/>
            <a:ext cx="5248275" cy="1261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 </a:t>
            </a:r>
            <a:r>
              <a:rPr lang="en-US" dirty="0" err="1">
                <a:solidFill>
                  <a:srgbClr val="002060"/>
                </a:solidFill>
              </a:rPr>
              <a:t>esta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permitido</a:t>
            </a:r>
            <a:r>
              <a:rPr lang="en-US" dirty="0">
                <a:solidFill>
                  <a:srgbClr val="002060"/>
                </a:solidFill>
              </a:rPr>
              <a:t> el </a:t>
            </a:r>
            <a:r>
              <a:rPr lang="en-US" dirty="0" err="1">
                <a:solidFill>
                  <a:srgbClr val="002060"/>
                </a:solidFill>
              </a:rPr>
              <a:t>uso</a:t>
            </a:r>
            <a:r>
              <a:rPr lang="en-US" dirty="0">
                <a:solidFill>
                  <a:srgbClr val="002060"/>
                </a:solidFill>
              </a:rPr>
              <a:t> de WHERE con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051F-304B-48E0-857E-F5C31466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56" y="99145"/>
            <a:ext cx="11197437" cy="553998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Restringir los resultados del grupo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0DC1-F67E-4A50-98B7-3572C7383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755" y="677572"/>
            <a:ext cx="6522753" cy="53091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Utiliza la cláusula HAVING para restringir los grupos de la misma manera que usas la cláusula WHERE para restringir las filas que seleccionas.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Utiliza la cláusula HAVING para especificar los grupos que se mostrarán, restringiendo aún más los grupos en función de la información agregada.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La cláusula HAVING puede ir antes de la cláusula GROUP BY, pero se recomienda que coloque primero la cláusula GROUP BY porque es más lógica. Los grupos se forman y las funciones de grupo se calculan antes de que la cláusula HAVING se aplique a los grupos en la lista SELECT.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Nota: La cláusula WHERE restringe las filas, mientras que la cláusula HAVING restringe los grupos.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C5000-45D2-4B55-B8F3-72A2AAEEC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592" y="653143"/>
            <a:ext cx="4449012" cy="52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3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1EF8-3635-4E6E-A976-4C2653F1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2060"/>
                </a:solidFill>
              </a:rPr>
              <a:t>Usando HAVING </a:t>
            </a:r>
            <a:r>
              <a:rPr lang="es-MX" dirty="0" err="1">
                <a:solidFill>
                  <a:srgbClr val="002060"/>
                </a:solidFill>
              </a:rPr>
              <a:t>Clause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B3671-AADB-43DE-A722-D8B1641170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3807" y="1232598"/>
            <a:ext cx="3093745" cy="45872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0079B-4B24-4B59-97A1-382515D6F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3548" y="1524000"/>
            <a:ext cx="6744646" cy="21544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ejemplo en la diapositiva muestra la identificación del trabajo y el salario mensual total para cada trabajo que tiene una nómina total superior a $ 13,000. El ejemplo excluye a los representantes de ventas y clasifica la lista por el salario mensual total.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0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164" y="1977795"/>
            <a:ext cx="11091672" cy="21082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Identificar las funciones de grupo disponibles.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Describir el uso de funciones grupales.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Agrupar datos utilizando la cláusula GROUP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Incluir o excluir filas agrupadas usando la cláusula HAVING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49302"/>
            <a:ext cx="11091672" cy="553998"/>
          </a:xfrm>
        </p:spPr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Objetivos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5B6BC-3CC0-4DE4-86F2-C61AFD16C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6BB35-D66A-444C-9F65-37E75645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/>
          <a:lstStyle/>
          <a:p>
            <a:r>
              <a:rPr lang="es-MX" dirty="0"/>
              <a:t>Practicas </a:t>
            </a:r>
            <a:br>
              <a:rPr lang="es-MX" dirty="0"/>
            </a:br>
            <a:r>
              <a:rPr lang="es-MX" dirty="0"/>
              <a:t>Modulo 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81214B-F623-49F9-A18B-E83CDCAC4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61555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Funciones de Agregación y Funciones de grupo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0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" y="1307939"/>
            <a:ext cx="11091672" cy="379591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Funciones grupales: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Tipos y sintaxis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- Use AVG, SUM, MIN, MAX, COUNT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- Use la palabra clave DISTINCT dentro de las funciones de grupo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- Valores NULL en una función de grupo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Agrupando filas: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- Cláusula GROUP BY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- HAVING cláusula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Funciones de grupo anidadas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49302"/>
            <a:ext cx="11091672" cy="55399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868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3156" y="1013822"/>
            <a:ext cx="6783619" cy="20418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Las funciones de grupo operan en conjuntos de filas para dar un resultado por grupo.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Estos conjuntos pueden comprender la tabla completa o la tabla dividida en grupos.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56" y="449302"/>
            <a:ext cx="11095037" cy="55399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¿Que son las 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Funciones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de Grupo?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AA202-ACA8-42C7-9C1E-CC7B9AF9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35" y="3217421"/>
            <a:ext cx="4375206" cy="248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3156" y="1387107"/>
            <a:ext cx="6320631" cy="353213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• AVG		-</a:t>
            </a:r>
            <a:r>
              <a:rPr lang="en-US" dirty="0" err="1">
                <a:solidFill>
                  <a:srgbClr val="002060"/>
                </a:solidFill>
              </a:rPr>
              <a:t>Promedio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• COUNT		-</a:t>
            </a:r>
            <a:r>
              <a:rPr lang="en-US" dirty="0" err="1">
                <a:solidFill>
                  <a:srgbClr val="002060"/>
                </a:solidFill>
              </a:rPr>
              <a:t>Contar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• MAX		-Maximo</a:t>
            </a:r>
          </a:p>
          <a:p>
            <a:r>
              <a:rPr lang="en-US" dirty="0">
                <a:solidFill>
                  <a:srgbClr val="002060"/>
                </a:solidFill>
              </a:rPr>
              <a:t>• MIN			-</a:t>
            </a:r>
            <a:r>
              <a:rPr lang="en-US" dirty="0" err="1">
                <a:solidFill>
                  <a:srgbClr val="002060"/>
                </a:solidFill>
              </a:rPr>
              <a:t>Minimo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• STDDEV		-</a:t>
            </a:r>
            <a:r>
              <a:rPr lang="en-US" dirty="0" err="1">
                <a:solidFill>
                  <a:srgbClr val="002060"/>
                </a:solidFill>
              </a:rPr>
              <a:t>Deviación</a:t>
            </a:r>
            <a:r>
              <a:rPr lang="en-US" dirty="0">
                <a:solidFill>
                  <a:srgbClr val="002060"/>
                </a:solidFill>
              </a:rPr>
              <a:t> Standard</a:t>
            </a:r>
          </a:p>
          <a:p>
            <a:r>
              <a:rPr lang="en-US" dirty="0">
                <a:solidFill>
                  <a:srgbClr val="002060"/>
                </a:solidFill>
              </a:rPr>
              <a:t>• SUM			-Suma</a:t>
            </a:r>
          </a:p>
          <a:p>
            <a:r>
              <a:rPr lang="en-US" dirty="0">
                <a:solidFill>
                  <a:srgbClr val="002060"/>
                </a:solidFill>
              </a:rPr>
              <a:t>• VARIANCE		-</a:t>
            </a:r>
            <a:r>
              <a:rPr lang="en-US" dirty="0" err="1">
                <a:solidFill>
                  <a:srgbClr val="002060"/>
                </a:solidFill>
              </a:rPr>
              <a:t>Varicion</a:t>
            </a:r>
            <a:endParaRPr lang="es-E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56" y="449302"/>
            <a:ext cx="11095037" cy="55399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¿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Tipos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funciones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grupales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6E61A-C2F2-4786-A0B4-E2A346BD2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87" y="1181100"/>
            <a:ext cx="4381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3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3156" y="1387107"/>
            <a:ext cx="6320631" cy="353213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• AVG		-</a:t>
            </a:r>
            <a:r>
              <a:rPr lang="en-US" dirty="0" err="1">
                <a:solidFill>
                  <a:srgbClr val="002060"/>
                </a:solidFill>
              </a:rPr>
              <a:t>Promedio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• COUNT		-</a:t>
            </a:r>
            <a:r>
              <a:rPr lang="en-US" dirty="0" err="1">
                <a:solidFill>
                  <a:srgbClr val="002060"/>
                </a:solidFill>
              </a:rPr>
              <a:t>Contar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• MAX		-Maximo</a:t>
            </a:r>
          </a:p>
          <a:p>
            <a:r>
              <a:rPr lang="en-US" dirty="0">
                <a:solidFill>
                  <a:srgbClr val="002060"/>
                </a:solidFill>
              </a:rPr>
              <a:t>• MIN			-</a:t>
            </a:r>
            <a:r>
              <a:rPr lang="en-US" dirty="0" err="1">
                <a:solidFill>
                  <a:srgbClr val="002060"/>
                </a:solidFill>
              </a:rPr>
              <a:t>Minimo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• STDDEV		-</a:t>
            </a:r>
            <a:r>
              <a:rPr lang="en-US" dirty="0" err="1">
                <a:solidFill>
                  <a:srgbClr val="002060"/>
                </a:solidFill>
              </a:rPr>
              <a:t>Deviación</a:t>
            </a:r>
            <a:r>
              <a:rPr lang="en-US" dirty="0">
                <a:solidFill>
                  <a:srgbClr val="002060"/>
                </a:solidFill>
              </a:rPr>
              <a:t> Standard</a:t>
            </a:r>
          </a:p>
          <a:p>
            <a:r>
              <a:rPr lang="en-US" dirty="0">
                <a:solidFill>
                  <a:srgbClr val="002060"/>
                </a:solidFill>
              </a:rPr>
              <a:t>• SUM			-Suma</a:t>
            </a:r>
          </a:p>
          <a:p>
            <a:r>
              <a:rPr lang="en-US" dirty="0">
                <a:solidFill>
                  <a:srgbClr val="002060"/>
                </a:solidFill>
              </a:rPr>
              <a:t>• VARIANCE		-</a:t>
            </a:r>
            <a:r>
              <a:rPr lang="en-US" dirty="0" err="1">
                <a:solidFill>
                  <a:srgbClr val="002060"/>
                </a:solidFill>
              </a:rPr>
              <a:t>Varicion</a:t>
            </a:r>
            <a:endParaRPr lang="es-E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56" y="449302"/>
            <a:ext cx="11095037" cy="55399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¿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Tipos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funciones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grupales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6E61A-C2F2-4786-A0B4-E2A346BD2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87" y="1181100"/>
            <a:ext cx="4381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4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56" y="449302"/>
            <a:ext cx="11095037" cy="553998"/>
          </a:xfrm>
        </p:spPr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Funciones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grupales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Sintaxis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95E72E-D2C3-4C39-BF33-39FC2349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51699"/>
              </p:ext>
            </p:extLst>
          </p:nvPr>
        </p:nvGraphicFramePr>
        <p:xfrm>
          <a:off x="543156" y="1099595"/>
          <a:ext cx="11082608" cy="480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089">
                  <a:extLst>
                    <a:ext uri="{9D8B030D-6E8A-4147-A177-3AD203B41FA5}">
                      <a16:colId xmlns:a16="http://schemas.microsoft.com/office/drawing/2014/main" val="3286392058"/>
                    </a:ext>
                  </a:extLst>
                </a:gridCol>
                <a:gridCol w="5547519">
                  <a:extLst>
                    <a:ext uri="{9D8B030D-6E8A-4147-A177-3AD203B41FA5}">
                      <a16:colId xmlns:a16="http://schemas.microsoft.com/office/drawing/2014/main" val="794599490"/>
                    </a:ext>
                  </a:extLst>
                </a:gridCol>
              </a:tblGrid>
              <a:tr h="474157">
                <a:tc>
                  <a:txBody>
                    <a:bodyPr/>
                    <a:lstStyle/>
                    <a:p>
                      <a:r>
                        <a:rPr lang="en-US" dirty="0" err="1"/>
                        <a:t>Funcion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Descripcion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6763"/>
                  </a:ext>
                </a:extLst>
              </a:tr>
              <a:tr h="584118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AVG([DISTINCT|ALL]</a:t>
                      </a:r>
                      <a:r>
                        <a:rPr lang="en-US" sz="24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promedio de n, </a:t>
                      </a:r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ignorando valores nulos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987242"/>
                  </a:ext>
                </a:extLst>
              </a:tr>
              <a:tr h="1518708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COUNT({*|[DISTINCT|ALL]</a:t>
                      </a:r>
                      <a:r>
                        <a:rPr lang="en-US" sz="24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 de filas, donde </a:t>
                      </a:r>
                      <a:r>
                        <a:rPr lang="es-ES" b="1" i="1" dirty="0" err="1"/>
                        <a:t>expr</a:t>
                      </a:r>
                      <a:r>
                        <a:rPr lang="es-ES" b="1" i="1" dirty="0"/>
                        <a:t> </a:t>
                      </a:r>
                      <a:r>
                        <a:rPr lang="es-ES" dirty="0"/>
                        <a:t>se evalúa como</a:t>
                      </a:r>
                    </a:p>
                    <a:p>
                      <a:r>
                        <a:rPr lang="es-ES" dirty="0"/>
                        <a:t>algo </a:t>
                      </a:r>
                      <a:r>
                        <a:rPr lang="es-ES" b="1" dirty="0">
                          <a:highlight>
                            <a:srgbClr val="FFFF00"/>
                          </a:highlight>
                        </a:rPr>
                        <a:t>distinto de nulo </a:t>
                      </a:r>
                      <a:r>
                        <a:rPr lang="es-E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(con * cuenta todos las filas seleccionados, incluidos duplicados y filas con nulos)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13838"/>
                  </a:ext>
                </a:extLst>
              </a:tr>
              <a:tr h="584118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MAX([DISTINCT|ALL]expr)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Valor </a:t>
                      </a:r>
                      <a:r>
                        <a:rPr lang="en-US" dirty="0" err="1"/>
                        <a:t>máximo</a:t>
                      </a:r>
                      <a:r>
                        <a:rPr lang="en-US" dirty="0"/>
                        <a:t> de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ignorando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valores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nulos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49884"/>
                  </a:ext>
                </a:extLst>
              </a:tr>
              <a:tr h="5841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MIN([DISTINCT|ALL]expr)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Valor </a:t>
                      </a:r>
                      <a:r>
                        <a:rPr lang="en-US" dirty="0" err="1"/>
                        <a:t>mínimo</a:t>
                      </a:r>
                      <a:r>
                        <a:rPr lang="en-US" dirty="0"/>
                        <a:t> de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ignorando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valores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nulos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23429"/>
                  </a:ext>
                </a:extLst>
              </a:tr>
              <a:tr h="5841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SUM([DISTINCT|ALL]n)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 valores de n, 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ignorando valores nulos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9456"/>
                  </a:ext>
                </a:extLst>
              </a:tr>
              <a:tr h="474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8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9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051F-304B-48E0-857E-F5C31466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Funciones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grupales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Sintaxis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0DC1-F67E-4A50-98B7-3572C7383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519" y="1235757"/>
            <a:ext cx="11305955" cy="7437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La función de grupo se coloca después de la palabra clave SELECT.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Puedes tener múltiples funciones grupales separado por comas.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08050-FA29-436E-9DBE-4A871FCC1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519" y="2211284"/>
            <a:ext cx="5267873" cy="1667123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• </a:t>
            </a:r>
            <a:r>
              <a:rPr lang="es-ES" b="1" dirty="0">
                <a:solidFill>
                  <a:srgbClr val="002060"/>
                </a:solidFill>
              </a:rPr>
              <a:t>DISTINCT</a:t>
            </a:r>
            <a:r>
              <a:rPr lang="es-ES" dirty="0">
                <a:solidFill>
                  <a:srgbClr val="002060"/>
                </a:solidFill>
              </a:rPr>
              <a:t> hace que la función considere solo valores no duplicados.</a:t>
            </a:r>
          </a:p>
          <a:p>
            <a:r>
              <a:rPr lang="es-ES" dirty="0">
                <a:solidFill>
                  <a:srgbClr val="002060"/>
                </a:solidFill>
              </a:rPr>
              <a:t> Los tipos de datos para las funciones con un argumento </a:t>
            </a:r>
            <a:r>
              <a:rPr lang="es-ES" b="1" i="1" dirty="0" err="1">
                <a:solidFill>
                  <a:srgbClr val="002060"/>
                </a:solidFill>
              </a:rPr>
              <a:t>expr</a:t>
            </a:r>
            <a:r>
              <a:rPr lang="es-ES" dirty="0">
                <a:solidFill>
                  <a:srgbClr val="002060"/>
                </a:solidFill>
              </a:rPr>
              <a:t> pueden ser </a:t>
            </a:r>
            <a:r>
              <a:rPr lang="es-ES" b="1" i="1" dirty="0">
                <a:solidFill>
                  <a:srgbClr val="002060"/>
                </a:solidFill>
              </a:rPr>
              <a:t>CHAR, VARCHAR2, NUMBER, DATE.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17589BE-AC4B-4A06-B4EF-9DF4D199E877}"/>
              </a:ext>
            </a:extLst>
          </p:cNvPr>
          <p:cNvSpPr txBox="1">
            <a:spLocks/>
          </p:cNvSpPr>
          <p:nvPr/>
        </p:nvSpPr>
        <p:spPr>
          <a:xfrm>
            <a:off x="6092357" y="2197894"/>
            <a:ext cx="5267873" cy="259045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400" kern="120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400" kern="120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rgbClr val="002060"/>
                </a:solidFill>
              </a:rPr>
              <a:t>ALL</a:t>
            </a:r>
            <a:r>
              <a:rPr lang="es-ES" dirty="0">
                <a:solidFill>
                  <a:srgbClr val="002060"/>
                </a:solidFill>
              </a:rPr>
              <a:t> lo hace considerar cada valor, incluidos los duplicados. El valor predeterminado es ALL y, por lo tanto, no es necesario especificarlo.</a:t>
            </a:r>
          </a:p>
          <a:p>
            <a:r>
              <a:rPr lang="es-ES" dirty="0">
                <a:solidFill>
                  <a:srgbClr val="002060"/>
                </a:solidFill>
                <a:highlight>
                  <a:srgbClr val="FFFF00"/>
                </a:highlight>
              </a:rPr>
              <a:t>Todas las funciones del grupo ignoran los valores nulos. </a:t>
            </a:r>
            <a:r>
              <a:rPr lang="es-ES" dirty="0">
                <a:solidFill>
                  <a:srgbClr val="002060"/>
                </a:solidFill>
              </a:rPr>
              <a:t>Para sustituir un valor por valores nulos, use </a:t>
            </a:r>
            <a:r>
              <a:rPr lang="es-ES" b="1" dirty="0">
                <a:solidFill>
                  <a:srgbClr val="002060"/>
                </a:solidFill>
              </a:rPr>
              <a:t>NVL, NVL2, Funciones COALESCE, CASE o DECODE</a:t>
            </a:r>
            <a:r>
              <a:rPr lang="es-ES" dirty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6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051F-304B-48E0-857E-F5C31466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Funciones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grupales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s-MX" dirty="0">
                <a:solidFill>
                  <a:srgbClr val="002060"/>
                </a:solidFill>
              </a:rPr>
              <a:t>AVG, SUM, MIN, MAX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0DC1-F67E-4A50-98B7-3572C7383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519" y="1235757"/>
            <a:ext cx="11305955" cy="3077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Puede usar las funciones contra las columnas almacenan datos numéricos.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87E5A-4D84-4954-B22D-48D44831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19" y="1543533"/>
            <a:ext cx="11677423" cy="41627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0E8F30-CDD8-4C36-850F-06FDA4CE30B6}"/>
              </a:ext>
            </a:extLst>
          </p:cNvPr>
          <p:cNvSpPr/>
          <p:nvPr/>
        </p:nvSpPr>
        <p:spPr>
          <a:xfrm>
            <a:off x="5921704" y="1896660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b="1" i="1" dirty="0">
                <a:solidFill>
                  <a:srgbClr val="002060"/>
                </a:solidFill>
              </a:rPr>
              <a:t>El ejemplo muestra el promedio, el numero más alto y el más bajo y la suma de los salarios mensuales para todos representantes de ventas</a:t>
            </a:r>
            <a:r>
              <a:rPr lang="es-ES" dirty="0">
                <a:solidFill>
                  <a:srgbClr val="00206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4-05194 Amdocs XDC Dark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dark.potx" id="{F45336A3-F23F-4F23-835C-86CF58C294A7}" vid="{D42D73AD-347B-412F-AA9F-DD9CF6CEE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Amdocs 2017 PPT template - dark</Template>
  <TotalTime>9345</TotalTime>
  <Words>1506</Words>
  <Application>Microsoft Office PowerPoint</Application>
  <PresentationFormat>Widescreen</PresentationFormat>
  <Paragraphs>149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</vt:lpstr>
      <vt:lpstr>4-05194 Amdocs XDC Dark PPT Template</vt:lpstr>
      <vt:lpstr>5</vt:lpstr>
      <vt:lpstr>Objetivos</vt:lpstr>
      <vt:lpstr>Agenda</vt:lpstr>
      <vt:lpstr>¿Que son las Funciones de Grupo?</vt:lpstr>
      <vt:lpstr>¿Tipos de funciones grupales?</vt:lpstr>
      <vt:lpstr>¿Tipos de funciones grupales?</vt:lpstr>
      <vt:lpstr>Funciones grupales, Sintaxis</vt:lpstr>
      <vt:lpstr>Funciones grupales, Sintaxis</vt:lpstr>
      <vt:lpstr>Funciones grupales, AVG, SUM, MIN, MAX</vt:lpstr>
      <vt:lpstr>MIN, MAX con tipos varchar  y fecha</vt:lpstr>
      <vt:lpstr>Usando la function COUNT</vt:lpstr>
      <vt:lpstr>Funciones Grupales  y Valores Nulo</vt:lpstr>
      <vt:lpstr>Agenda</vt:lpstr>
      <vt:lpstr>Creando Grupos de Datos: GROUP By Sintaxis</vt:lpstr>
      <vt:lpstr>Uso de Group BY </vt:lpstr>
      <vt:lpstr>Agrupando por mas de una columna</vt:lpstr>
      <vt:lpstr>Uso illegal de GROUP BY</vt:lpstr>
      <vt:lpstr>Restringir los resultados del grupo</vt:lpstr>
      <vt:lpstr>Usando HAVING Clause</vt:lpstr>
      <vt:lpstr>Practicas  Modulo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Century Gothic Bold Size 40pt</dc:title>
  <dc:subject>&lt;Speech title here&gt;</dc:subject>
  <dc:creator>Samuel Flores Velazquez</dc:creator>
  <cp:keywords>Amdocs</cp:keywords>
  <cp:lastModifiedBy>Samuel Flores Velazquez</cp:lastModifiedBy>
  <cp:revision>90</cp:revision>
  <dcterms:created xsi:type="dcterms:W3CDTF">2019-07-31T18:43:31Z</dcterms:created>
  <dcterms:modified xsi:type="dcterms:W3CDTF">2019-08-26T22:01:29Z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Level">
    <vt:lpwstr>Level 2 – Sensitive</vt:lpwstr>
  </property>
  <property fmtid="{D5CDD505-2E9C-101B-9397-08002B2CF9AE}" pid="3" name="Updated">
    <vt:bool>true</vt:bool>
  </property>
</Properties>
</file>