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3" r:id="rId44"/>
    <p:sldId id="301" r:id="rId45"/>
    <p:sldId id="302" r:id="rId46"/>
    <p:sldId id="304" r:id="rId47"/>
    <p:sldId id="27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42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051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4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64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834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83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123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038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316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76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151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24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6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82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627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714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72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0E53FF-C7BA-4CC2-9E23-BE8955736933}" type="datetimeFigureOut">
              <a:rPr lang="en-CA" smtClean="0"/>
              <a:t>2021-04-12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EEFAFD-FB0D-4DE8-8F7A-99895C1923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69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class/summer2018/cmsc132/javatest/linkedlist/linkedlist.html" TargetMode="External"/><Relationship Id="rId2" Type="http://schemas.openxmlformats.org/officeDocument/2006/relationships/hyperlink" Target="http://elearning.algonquincollege.com/coursemat/woollar/Courses/CST8132/Tests/2014Winter/OOP-Java-Midterm-Part-1-2014-Winter-Solu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nfoundry.com/data-structure-questions-answers-binary-search-tree/" TargetMode="External"/><Relationship Id="rId5" Type="http://schemas.openxmlformats.org/officeDocument/2006/relationships/hyperlink" Target="http://www.cs.toronto.edu/~hojjat/148s07/tests/PastExams/20051ans.pdf" TargetMode="External"/><Relationship Id="rId4" Type="http://schemas.openxmlformats.org/officeDocument/2006/relationships/hyperlink" Target="https://www.geeksforgeeks.org/data-structure-gq/linked-list-gq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03F1-1B77-4E39-89F6-18F95F0D1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Final 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505B0-FC4E-4619-8A97-A6BC6E3B3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ITI1121/ITI1521</a:t>
            </a:r>
          </a:p>
        </p:txBody>
      </p:sp>
    </p:spTree>
    <p:extLst>
      <p:ext uri="{BB962C8B-B14F-4D97-AF65-F5344CB8AC3E}">
        <p14:creationId xmlns:p14="http://schemas.microsoft.com/office/powerpoint/2010/main" val="85647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3840-9475-4326-8594-E7D47314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statements about constructors is correct: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897A-5847-4A0A-AB71-8F88ACED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A constructor has the same name as the class name.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 constructor is responsible for the initialization of an object's instance fields.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Constructor methods have no return type.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 class can have several constructors.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All of the above.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46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7144-A79A-49CA-8C09-03A4B516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know that memory is allocated when a stack-oriented variable is created in a method. That memory is released when: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6C68-9D10-42A2-A2F5-CE2AD47F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Program execution enters a catch block.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garbage collector discovers that there are no outstanding references to the variable.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program execution leaves the block of code where the variable was defined.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class loader detects an exception.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 of the above.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09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1100-3030-4744-941D-FD05FC85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example code fragment shown below, the keyword abstract: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71C9-F929-4393-BEDD-244C9A31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abstract class Test { // . . . more class code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Implies that no object of type Test can ever be created.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Makes class Test independent of all other classes, in particular, it is not a subclass of the class Object.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Requires the implementation of the </a:t>
            </a:r>
            <a:r>
              <a:rPr lang="en-US" dirty="0" err="1"/>
              <a:t>toString</a:t>
            </a:r>
            <a:r>
              <a:rPr lang="en-US" dirty="0"/>
              <a:t>() method.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Ensures that only one object of type Test is ever created.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All of the above.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7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9EE-8BAE-4E4E-B9F2-4242E529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statements compare and contrast array and </a:t>
            </a:r>
            <a:r>
              <a:rPr lang="en-US" dirty="0" err="1"/>
              <a:t>ArrayList</a:t>
            </a:r>
            <a:r>
              <a:rPr lang="en-US" dirty="0"/>
              <a:t>. Which one is true (or are all true)?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33D4-45D1-48E5-A868-AFAA3DEE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Both </a:t>
            </a:r>
            <a:r>
              <a:rPr lang="en-US" dirty="0" err="1"/>
              <a:t>ArrayList</a:t>
            </a:r>
            <a:r>
              <a:rPr lang="en-US" dirty="0"/>
              <a:t> and array objects automatically keep track of their capacity and the number of elements actually in use.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array type extends from Object. The </a:t>
            </a:r>
            <a:r>
              <a:rPr lang="en-US" dirty="0" err="1"/>
              <a:t>ArrayList</a:t>
            </a:r>
            <a:r>
              <a:rPr lang="en-US" dirty="0"/>
              <a:t> type extends from array.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elements in an </a:t>
            </a:r>
            <a:r>
              <a:rPr lang="en-US" dirty="0" err="1"/>
              <a:t>ArrayList</a:t>
            </a:r>
            <a:r>
              <a:rPr lang="en-US" dirty="0"/>
              <a:t> can be primitives (int, float, double etc.) or reference-to values. An array can store only reference-to values.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ArrayList</a:t>
            </a:r>
            <a:r>
              <a:rPr lang="en-US" dirty="0"/>
              <a:t> can expand its storage space as needed; an array cannot change the initial size of the array.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All of the above.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77671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45BC-5341-4264-86D8-05E1D3CB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following declaration will be used in the next three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A7AC-7927-4664-9A19-0DF35E97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SuperClass</a:t>
            </a:r>
            <a:r>
              <a:rPr lang="en-CA" dirty="0"/>
              <a:t> { </a:t>
            </a:r>
          </a:p>
          <a:p>
            <a:pPr marL="0" indent="0">
              <a:buNone/>
            </a:pPr>
            <a:r>
              <a:rPr lang="en-CA" dirty="0"/>
              <a:t>	private int x; private int y; </a:t>
            </a:r>
          </a:p>
          <a:p>
            <a:pPr marL="0" indent="0">
              <a:buNone/>
            </a:pPr>
            <a:r>
              <a:rPr lang="en-CA" dirty="0"/>
              <a:t>	public </a:t>
            </a:r>
            <a:r>
              <a:rPr lang="en-CA" dirty="0" err="1"/>
              <a:t>SuperClass</a:t>
            </a:r>
            <a:r>
              <a:rPr lang="en-CA" dirty="0"/>
              <a:t> ( ) { x = 2; y = 3; } </a:t>
            </a:r>
          </a:p>
          <a:p>
            <a:pPr marL="0" indent="0">
              <a:buNone/>
            </a:pPr>
            <a:r>
              <a:rPr lang="en-CA" dirty="0"/>
              <a:t>	public </a:t>
            </a:r>
            <a:r>
              <a:rPr lang="en-CA" dirty="0" err="1"/>
              <a:t>SuperClass</a:t>
            </a:r>
            <a:r>
              <a:rPr lang="en-CA" dirty="0"/>
              <a:t> (int x, int y) { </a:t>
            </a:r>
            <a:r>
              <a:rPr lang="en-CA" dirty="0" err="1"/>
              <a:t>this.x</a:t>
            </a:r>
            <a:r>
              <a:rPr lang="en-CA" dirty="0"/>
              <a:t> = x; </a:t>
            </a:r>
            <a:r>
              <a:rPr lang="en-CA" dirty="0" err="1"/>
              <a:t>this.y</a:t>
            </a:r>
            <a:r>
              <a:rPr lang="en-CA" dirty="0"/>
              <a:t> = y; } </a:t>
            </a:r>
          </a:p>
          <a:p>
            <a:pPr marL="0" indent="0">
              <a:buNone/>
            </a:pPr>
            <a:r>
              <a:rPr lang="en-CA" dirty="0"/>
              <a:t>	public String </a:t>
            </a:r>
            <a:r>
              <a:rPr lang="en-CA" dirty="0" err="1"/>
              <a:t>toString</a:t>
            </a:r>
            <a:r>
              <a:rPr lang="en-CA" dirty="0"/>
              <a:t> ( ) { return "Numbers are: " + x + " and " + y; } </a:t>
            </a:r>
          </a:p>
          <a:p>
            <a:pPr marL="0" indent="0">
              <a:buNone/>
            </a:pPr>
            <a:r>
              <a:rPr lang="en-CA" dirty="0"/>
              <a:t>	public int </a:t>
            </a:r>
            <a:r>
              <a:rPr lang="en-CA" dirty="0" err="1"/>
              <a:t>returnSum</a:t>
            </a:r>
            <a:r>
              <a:rPr lang="en-CA" dirty="0"/>
              <a:t>( ) { return (</a:t>
            </a:r>
            <a:r>
              <a:rPr lang="en-CA" dirty="0" err="1"/>
              <a:t>x+y</a:t>
            </a:r>
            <a:r>
              <a:rPr lang="en-CA" dirty="0"/>
              <a:t>); } </a:t>
            </a:r>
          </a:p>
          <a:p>
            <a:pPr marL="0" indent="0">
              <a:buNone/>
            </a:pPr>
            <a:r>
              <a:rPr lang="en-CA" dirty="0"/>
              <a:t>} </a:t>
            </a:r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SubClass</a:t>
            </a:r>
            <a:r>
              <a:rPr lang="en-CA" dirty="0"/>
              <a:t> extends </a:t>
            </a:r>
            <a:r>
              <a:rPr lang="en-CA" dirty="0" err="1"/>
              <a:t>SuperClass</a:t>
            </a:r>
            <a:r>
              <a:rPr lang="en-CA" dirty="0"/>
              <a:t> { private int z; </a:t>
            </a:r>
          </a:p>
          <a:p>
            <a:pPr marL="0" indent="0">
              <a:buNone/>
            </a:pPr>
            <a:r>
              <a:rPr lang="en-CA" dirty="0"/>
              <a:t>	public </a:t>
            </a:r>
            <a:r>
              <a:rPr lang="en-CA" dirty="0" err="1"/>
              <a:t>SubClass</a:t>
            </a:r>
            <a:r>
              <a:rPr lang="en-CA" dirty="0"/>
              <a:t>( ) { super( ); } </a:t>
            </a:r>
          </a:p>
          <a:p>
            <a:pPr marL="0" indent="0">
              <a:buNone/>
            </a:pPr>
            <a:r>
              <a:rPr lang="en-CA" dirty="0"/>
              <a:t>	public </a:t>
            </a:r>
            <a:r>
              <a:rPr lang="en-CA" dirty="0" err="1"/>
              <a:t>SubClass</a:t>
            </a:r>
            <a:r>
              <a:rPr lang="en-CA" dirty="0"/>
              <a:t>(int x, int y) { super(x, y); z = 4; } </a:t>
            </a:r>
          </a:p>
          <a:p>
            <a:pPr marL="0" indent="0">
              <a:buNone/>
            </a:pPr>
            <a:r>
              <a:rPr lang="en-CA" dirty="0"/>
              <a:t>	public int </a:t>
            </a:r>
            <a:r>
              <a:rPr lang="en-CA" dirty="0" err="1"/>
              <a:t>returnSum</a:t>
            </a:r>
            <a:r>
              <a:rPr lang="en-CA" dirty="0"/>
              <a:t>( ) { return (</a:t>
            </a:r>
            <a:r>
              <a:rPr lang="en-CA" dirty="0" err="1"/>
              <a:t>super.returnSum</a:t>
            </a:r>
            <a:r>
              <a:rPr lang="en-CA" dirty="0"/>
              <a:t>() + z); } </a:t>
            </a:r>
          </a:p>
          <a:p>
            <a:pPr marL="0" indent="0">
              <a:buNone/>
            </a:pPr>
            <a:r>
              <a:rPr lang="en-CA" dirty="0"/>
              <a:t>} </a:t>
            </a:r>
          </a:p>
          <a:p>
            <a:pPr marL="0" indent="0">
              <a:buNone/>
            </a:pPr>
            <a:r>
              <a:rPr lang="en-CA" dirty="0"/>
              <a:t>and the declarations: </a:t>
            </a:r>
          </a:p>
          <a:p>
            <a:pPr marL="0" indent="0">
              <a:buNone/>
            </a:pPr>
            <a:r>
              <a:rPr lang="en-CA" dirty="0" err="1"/>
              <a:t>SuperClass</a:t>
            </a:r>
            <a:r>
              <a:rPr lang="en-CA" dirty="0"/>
              <a:t> obj1 = new </a:t>
            </a:r>
            <a:r>
              <a:rPr lang="en-CA" dirty="0" err="1"/>
              <a:t>SuperClass</a:t>
            </a:r>
            <a:r>
              <a:rPr lang="en-CA" dirty="0"/>
              <a:t>(); </a:t>
            </a:r>
          </a:p>
          <a:p>
            <a:pPr marL="0" indent="0">
              <a:buNone/>
            </a:pPr>
            <a:r>
              <a:rPr lang="en-CA" dirty="0" err="1"/>
              <a:t>SuperClass</a:t>
            </a:r>
            <a:r>
              <a:rPr lang="en-CA" dirty="0"/>
              <a:t> obj2 = new </a:t>
            </a:r>
            <a:r>
              <a:rPr lang="en-CA" dirty="0" err="1"/>
              <a:t>SubClass</a:t>
            </a:r>
            <a:r>
              <a:rPr lang="en-CA" dirty="0"/>
              <a:t>(1, 2);</a:t>
            </a:r>
          </a:p>
        </p:txBody>
      </p:sp>
    </p:spTree>
    <p:extLst>
      <p:ext uri="{BB962C8B-B14F-4D97-AF65-F5344CB8AC3E}">
        <p14:creationId xmlns:p14="http://schemas.microsoft.com/office/powerpoint/2010/main" val="374972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C774-E3DF-4702-B0F0-98B51BAC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statement display to the screen?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4153-7072-4482-BDC1-4B4BBB8E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 (obj1);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Something like: SuperClass@4e3380fa (the Object implementation of </a:t>
            </a:r>
            <a:r>
              <a:rPr lang="en-US" dirty="0" err="1"/>
              <a:t>toString</a:t>
            </a:r>
            <a:r>
              <a:rPr lang="en-US" dirty="0"/>
              <a:t>())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Numbers are: 1 and 2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Numbers are: 2 and 3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Numbers are: 2 and 3 and 9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 of the above.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01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A04D-25D0-4F65-99BB-9A812705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statement display to the screen?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ACF1-CE57-462D-8E35-4A7259D3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(obj2);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Something like: SubClass@4e7770bb (the Object implementation of </a:t>
            </a:r>
            <a:r>
              <a:rPr lang="en-US" dirty="0" err="1"/>
              <a:t>toString</a:t>
            </a:r>
            <a:r>
              <a:rPr lang="en-US" dirty="0"/>
              <a:t>())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Numbers are: 1 and 2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Numbers are: 2 and 3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Numbers are: 1 and 2 and 3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16548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5F84-87E8-4C40-8914-2FDB8430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the following statement, what will display to the screen?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A3C9-C1C8-4FB6-9755-0900C998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("Sum is:" + obj2.returnSum());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Sum is: 20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Sum is: 200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Sum is: 4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Invalid statement – won’t compile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 of the above. Sum is: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079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819C-60E0-4BF2-ACB4-328D03BF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output that will result from the following code: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659F0-60EA-45F0-AA23-A044FEA9F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625" y="2438399"/>
            <a:ext cx="3486150" cy="2066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00ADB-E37A-4909-A5B0-ABA4ABE0E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89" y="2438399"/>
            <a:ext cx="3486150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9432A-DD41-49E2-BCC5-F3DC1B56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553" y="2657572"/>
            <a:ext cx="34766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6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91D3-5EAB-481C-8B05-1B5FAF95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3 syntax and / or logic errors. Circle each error and suggest a correction.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C088B-3CC5-46B7-B30F-F5D430D99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633" y="2685662"/>
            <a:ext cx="4219367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26750-CF69-490F-A45C-E61B76BD4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03" y="2447537"/>
            <a:ext cx="3486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6E91-3779-43B7-8168-5BFA259D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 after this statement executes, what best describes the result: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0A1-6BAE-45EB-82DB-E4FA8CB4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Actor[ ] x = new Actor[1000];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 is an array of 1000 Actor objects.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 is an index into an array of Actor objects.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 is allocated on the heap and the resulting array is allocated on the stack.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 refers to an array of references to objects which could be of any subclass type (such as Hobbit or Wizard, etc.)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generates a syntax error because Actor is an abstract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Answer: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C5-2332-4BCF-87FA-D4045671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 of the following interfaces does a LinkedList implement?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2D77-DA37-4F82-8615-710A9CCD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 err="1"/>
              <a:t>Iterable</a:t>
            </a:r>
            <a:endParaRPr lang="en-CA" dirty="0"/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Comparable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Comparator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Iterator</a:t>
            </a:r>
          </a:p>
          <a:p>
            <a:pPr marL="457200" indent="-45720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04194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426F-DBD7-4071-9718-83FFDE50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 is faster at accessing the midpoint?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51CD-A7A0-402F-AE79-9D61C2B6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 err="1"/>
              <a:t>ArrayList</a:t>
            </a:r>
            <a:endParaRPr lang="en-CA" dirty="0"/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LinkedList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3831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8DBF-35AC-467A-A1A0-68425416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True or False: The order in which elements are inserted into a LinkedList is preserved?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7B33-A185-4613-AB80-2EEBECA6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True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False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Answer:  True (depends)</a:t>
            </a:r>
          </a:p>
        </p:txBody>
      </p:sp>
    </p:spTree>
    <p:extLst>
      <p:ext uri="{BB962C8B-B14F-4D97-AF65-F5344CB8AC3E}">
        <p14:creationId xmlns:p14="http://schemas.microsoft.com/office/powerpoint/2010/main" val="7668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57B0-2145-4D8B-8110-407C51F1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a LinkedList, which is faster to find?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7FF6-9900-48D0-8ED5-F6DD541F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First element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Midpoint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567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62B4-DB8E-4B78-A45F-41D58F76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is printed by the code?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6FB7-7AEC-41D1-BD33-FE6DDD32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3</a:t>
            </a:r>
          </a:p>
          <a:p>
            <a:pPr marL="457200" indent="-45720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F8DE5-85C4-47D8-BDE4-F63A1A30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73" y="2666999"/>
            <a:ext cx="58102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5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BB8-D0FF-41D8-9A42-3A6251F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is the value of x?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63D1-3874-4736-A4AA-45694609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null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3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Exception thrown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Answer:  c (depends on implementation)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86135-B47A-4027-9792-CF8E66C2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018" y="3067049"/>
            <a:ext cx="5295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A2B8-33B4-4D33-816D-B7F03116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is the value of x?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02B2-2858-4B87-B294-30472324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a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b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c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1D334-5521-4EB3-BB0F-20A3BD97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109" y="2974522"/>
            <a:ext cx="5324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5739-55AA-4ACE-9BE3-AFD4AF0C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is the value of x?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36C6-DABE-4E99-94B0-B0B6E023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0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2</a:t>
            </a:r>
          </a:p>
          <a:p>
            <a:pPr marL="457200" indent="-45720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405AB-C6D3-4641-9FFB-71BD3041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2662237"/>
            <a:ext cx="5324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F2C2-1C6A-4235-89EB-C1601FA0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True or False: Java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ArrayList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uses a LinkedList in its implementation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361D-A89D-4CA8-BE31-03AEF57F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True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False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9156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2FF8-F74A-4582-95EC-72AAB8BE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 uses more memory to store the same amount of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E8A-BE4F-4E44-970D-12C11A2E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Singly LinkedList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Doubly LinkedList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18951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21AA-3DEC-4ACD-BD65-3E73E139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 after the last statement executes, what best describes the result: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F6FE-2F76-4653-BA3F-EC0B2BCC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Actor x = new Wizard(); </a:t>
            </a:r>
          </a:p>
          <a:p>
            <a:pPr marL="0" indent="0">
              <a:buNone/>
            </a:pPr>
            <a:r>
              <a:rPr lang="en-US" dirty="0"/>
              <a:t>// . . . some additional code </a:t>
            </a:r>
          </a:p>
          <a:p>
            <a:pPr marL="0" indent="0">
              <a:buNone/>
            </a:pPr>
            <a:r>
              <a:rPr lang="en-US" dirty="0"/>
              <a:t>x = new Hobbit();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Wizard object will be eligible for garbage collection.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Wizard is a subclass of x.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 becomes a Hobbit object.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statement generates a warning about overwriting.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 of the above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6813-EB03-46DA-9AEC-850866B9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What does the following method do for a given Linked List with first node as </a:t>
            </a:r>
            <a:r>
              <a:rPr lang="en-US" b="0" i="1" dirty="0">
                <a:effectLst/>
                <a:latin typeface="Roboto"/>
              </a:rPr>
              <a:t>head</a:t>
            </a:r>
            <a:r>
              <a:rPr lang="en-US" b="0" i="0" dirty="0">
                <a:effectLst/>
                <a:latin typeface="Roboto"/>
              </a:rPr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CEC8-3319-4CBE-A56F-98F9C936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Prints all nodes of linked lists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Prints all nodes of linked list in reverse order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Prints alternate nodes of </a:t>
            </a:r>
            <a:r>
              <a:rPr lang="en-CA" dirty="0" err="1"/>
              <a:t>linkedlist</a:t>
            </a:r>
            <a:endParaRPr lang="en-CA" dirty="0"/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Prints alternate nodes in reverse order</a:t>
            </a:r>
          </a:p>
          <a:p>
            <a:pPr marL="457200" indent="-45720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40C5D6-91F3-4EB4-B1E2-3C752CB2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98" y="3872495"/>
            <a:ext cx="41243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E5DF-087A-4839-B8AD-9EB686E8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/>
              </a:rPr>
              <a:t>Which of the following points is/are true about Linked List data structure when it is compared with array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EA73-10C1-4BD4-9FE3-C4D33E72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fontAlgn="base">
              <a:buFont typeface="+mj-lt"/>
              <a:buAutoNum type="alphaLcParenR"/>
            </a:pPr>
            <a:r>
              <a:rPr lang="en-US" dirty="0"/>
              <a:t>It is easy to insert and delete elements in Linked List</a:t>
            </a:r>
            <a:endParaRPr lang="en-CA" dirty="0"/>
          </a:p>
          <a:p>
            <a:pPr marL="457200" indent="-457200" fontAlgn="base">
              <a:buFont typeface="+mj-lt"/>
              <a:buAutoNum type="alphaLcParenR"/>
            </a:pPr>
            <a:r>
              <a:rPr lang="en-US" dirty="0"/>
              <a:t>Random access is not allowed in a typical implementation of Linked Lists</a:t>
            </a:r>
            <a:endParaRPr lang="en-CA" dirty="0"/>
          </a:p>
          <a:p>
            <a:pPr marL="457200" indent="-457200" fontAlgn="base">
              <a:buFont typeface="+mj-lt"/>
              <a:buAutoNum type="alphaLcParenR"/>
            </a:pPr>
            <a:r>
              <a:rPr lang="en-US" dirty="0"/>
              <a:t>The size of array has to be pre-decided, linked lists can change their size any time.</a:t>
            </a:r>
            <a:endParaRPr lang="en-CA" dirty="0"/>
          </a:p>
          <a:p>
            <a:pPr marL="457200" indent="-457200" fontAlgn="base">
              <a:buFont typeface="+mj-lt"/>
              <a:buAutoNum type="alphaLcParenR"/>
            </a:pPr>
            <a:r>
              <a:rPr lang="en-CA" dirty="0"/>
              <a:t>All of the above</a:t>
            </a:r>
          </a:p>
          <a:p>
            <a:pPr marL="457200" indent="-457200" fontAlgn="base">
              <a:buFont typeface="+mj-lt"/>
              <a:buAutoNum type="alphaLcParenR"/>
            </a:pPr>
            <a:endParaRPr lang="en-CA" dirty="0"/>
          </a:p>
          <a:p>
            <a:pPr marL="0" indent="0" fontAlgn="base">
              <a:buNone/>
            </a:pPr>
            <a:r>
              <a:rPr lang="en-CA" dirty="0"/>
              <a:t>Answer:  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76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8EEC-8D7A-4748-BFAB-748D5283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What should be the modified linked list after the method call?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8088-1ADC-4271-8F8E-72882403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>Doubly linked list: 1 &lt;--&gt; 2 &lt;--&gt; 3 &lt;--&gt; 4 &lt;--&gt; 5 &lt;--&gt;6.</a:t>
            </a:r>
          </a:p>
          <a:p>
            <a:pPr marL="0" indent="0" fontAlgn="base">
              <a:buNone/>
            </a:pPr>
            <a:endParaRPr lang="en-US" dirty="0"/>
          </a:p>
          <a:p>
            <a:pPr marL="457200" indent="-457200" fontAlgn="base">
              <a:buFont typeface="+mj-lt"/>
              <a:buAutoNum type="alphaLcParenR"/>
            </a:pPr>
            <a:r>
              <a:rPr lang="en-CA" dirty="0"/>
              <a:t>2 &lt;--&gt; 1 &lt;--&gt; 4 &lt;--&gt; 3 &lt;--&gt; 6 &lt;--&gt;5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CA" dirty="0"/>
              <a:t>5 &lt;--&gt; 4 &lt;--&gt; 3 &lt;--&gt; 2 &lt;--&gt; 1 &lt;--&gt;6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CA" dirty="0"/>
              <a:t>6 &lt;--&gt; 5 &lt;--&gt; 4 &lt;--&gt; 3 &lt;--&gt; 2 &lt;--&gt; 1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CA" dirty="0"/>
              <a:t>6 &lt;--&gt; 5 &lt;--&gt; 4 &lt;--&gt; 3 &lt;--&gt; 1 &lt;--&gt; 2</a:t>
            </a:r>
          </a:p>
          <a:p>
            <a:pPr marL="457200" indent="-457200" fontAlgn="base">
              <a:buFont typeface="+mj-lt"/>
              <a:buAutoNum type="alphaLcParenR"/>
            </a:pPr>
            <a:endParaRPr lang="en-CA" dirty="0"/>
          </a:p>
          <a:p>
            <a:pPr marL="0" indent="0" fontAlgn="base">
              <a:buNone/>
            </a:pPr>
            <a:r>
              <a:rPr lang="en-CA" dirty="0"/>
              <a:t>Answer: c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E5010-22B7-47CE-8EAB-EE5E744C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49" y="3224310"/>
            <a:ext cx="36957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BC7F-01B1-4281-9DF6-93F24138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/>
              </a:rPr>
              <a:t>The following method reverse() is supposed to reverse a singly linked list. There is one line missing at the end of the method.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542F-FCEA-480E-ADF6-63AE950D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What should be added in place of "/*ADD A STATEMENT HERE*/", so that the method correctly reverses a linked list.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head = </a:t>
            </a:r>
            <a:r>
              <a:rPr lang="en-CA" dirty="0" err="1"/>
              <a:t>prev</a:t>
            </a:r>
            <a:r>
              <a:rPr lang="en-CA" dirty="0"/>
              <a:t>;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head = current;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head = next;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head = null;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61BE3-E29C-4E23-B6F1-D2C06ACA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695" y="3107899"/>
            <a:ext cx="2736591" cy="34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9A23-DF90-4CF4-B929-1F42337E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/>
              </a:rPr>
              <a:t>What is the output of following method for start pointing to first node of following linked list?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0BBE-9505-4A3E-B350-C2F1A0DE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List: 1-&gt;2-&gt;3-&gt;4-&gt;5-&gt;6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146641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135135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1235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135531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9D7F3-BD62-4BE3-9C0D-C8253AAD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9767"/>
            <a:ext cx="43053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3E98-5601-423B-B359-0157AC1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/>
              </a:rPr>
              <a:t>In the worst case, the number of comparisons needed to search a singly linked list (1-&gt;2-&gt;3-&gt;4) of length n for a given element is: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7495-FEFD-4EA1-8985-939E4CF1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Log2(n)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n/2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Log2(n-1)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N</a:t>
            </a:r>
          </a:p>
          <a:p>
            <a:pPr marL="457200" indent="-45720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 d</a:t>
            </a:r>
          </a:p>
        </p:txBody>
      </p:sp>
    </p:spTree>
    <p:extLst>
      <p:ext uri="{BB962C8B-B14F-4D97-AF65-F5344CB8AC3E}">
        <p14:creationId xmlns:p14="http://schemas.microsoft.com/office/powerpoint/2010/main" val="24101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49A1-964D-41C4-8F65-B02064E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55555"/>
                </a:solidFill>
                <a:effectLst/>
                <a:latin typeface="Open Sans"/>
              </a:rPr>
              <a:t>When would it be most appropriate to create a linked list in Java?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EC04-FB99-44E8-84EF-C7418955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/>
              </a:rPr>
              <a:t>Fetching elements happens from the beginning of the list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/>
              </a:rPr>
              <a:t>Storing a non fixed number of elements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/>
              </a:rPr>
              <a:t>Deleting only from the end of the </a:t>
            </a:r>
            <a:r>
              <a:rPr lang="en-US" dirty="0">
                <a:solidFill>
                  <a:srgbClr val="555555"/>
                </a:solidFill>
                <a:latin typeface="Open Sans"/>
              </a:rPr>
              <a:t>list</a:t>
            </a:r>
            <a:endParaRPr lang="en-US" b="0" i="0" dirty="0">
              <a:solidFill>
                <a:srgbClr val="555555"/>
              </a:solidFill>
              <a:effectLst/>
              <a:latin typeface="Open Sans"/>
            </a:endParaRPr>
          </a:p>
          <a:p>
            <a:pPr marL="457200" indent="-457200">
              <a:buFont typeface="+mj-lt"/>
              <a:buAutoNum type="alphaLcParenR"/>
            </a:pPr>
            <a:r>
              <a:rPr lang="en-CA" b="0" i="0" dirty="0">
                <a:solidFill>
                  <a:srgbClr val="555555"/>
                </a:solidFill>
                <a:effectLst/>
                <a:latin typeface="Open Sans"/>
              </a:rPr>
              <a:t>Reading middle values stored is not a priority</a:t>
            </a:r>
          </a:p>
          <a:p>
            <a:pPr marL="457200" indent="-457200">
              <a:buFont typeface="+mj-lt"/>
              <a:buAutoNum type="alphaLcParenR"/>
            </a:pPr>
            <a:r>
              <a:rPr lang="en-CA" b="0" i="0" dirty="0">
                <a:solidFill>
                  <a:srgbClr val="555555"/>
                </a:solidFill>
                <a:effectLst/>
                <a:latin typeface="Open Sans"/>
              </a:rPr>
              <a:t>All of the above</a:t>
            </a:r>
          </a:p>
          <a:p>
            <a:pPr marL="0" indent="0">
              <a:buNone/>
            </a:pPr>
            <a:endParaRPr lang="en-CA" dirty="0">
              <a:solidFill>
                <a:srgbClr val="555555"/>
              </a:solidFill>
              <a:latin typeface="Open Sans"/>
            </a:endParaRPr>
          </a:p>
          <a:p>
            <a:pPr marL="0" indent="0">
              <a:buNone/>
            </a:pPr>
            <a:r>
              <a:rPr lang="en-CA" dirty="0">
                <a:solidFill>
                  <a:srgbClr val="555555"/>
                </a:solidFill>
                <a:latin typeface="Open Sans"/>
              </a:rPr>
              <a:t>Answer: 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63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FBED-2F57-4BAA-A7E3-4E96B307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inserting an element into a stack always more efficient than inserting it into a queue?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F168-7353-41A6-AECA-B75EE1E1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True</a:t>
            </a:r>
          </a:p>
          <a:p>
            <a:r>
              <a:rPr lang="en-CA" dirty="0"/>
              <a:t>False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Answer: b (depends on the implementation).</a:t>
            </a:r>
          </a:p>
        </p:txBody>
      </p:sp>
    </p:spTree>
    <p:extLst>
      <p:ext uri="{BB962C8B-B14F-4D97-AF65-F5344CB8AC3E}">
        <p14:creationId xmlns:p14="http://schemas.microsoft.com/office/powerpoint/2010/main" val="40596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98A7-8672-4F2A-8049-0486E4B1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node labels in the order they would be printed in an in-order traversal of the tree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8BF6-5921-4BF2-8BF0-1599A605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pt-BR" dirty="0"/>
              <a:t>D E F G H K R S V Y 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K G D E F I S R Y V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D E F I G R V Y S K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F E D I G Y V R S K</a:t>
            </a:r>
          </a:p>
          <a:p>
            <a:pPr marL="457200" indent="-457200">
              <a:buFont typeface="+mj-lt"/>
              <a:buAutoNum type="alphaLcParenR"/>
            </a:pPr>
            <a:endParaRPr lang="pt-BR" dirty="0"/>
          </a:p>
          <a:p>
            <a:pPr marL="0" indent="0">
              <a:buNone/>
            </a:pPr>
            <a:r>
              <a:rPr lang="pt-BR" dirty="0"/>
              <a:t>Answer: a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864FF-4120-4C1D-9AA6-FBCC9199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690" y="2666999"/>
            <a:ext cx="2286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DCE7-B02F-4FE4-9D1D-AC66BE12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 n being the size of the tree, the height of a BST can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8181-F387-4383-832E-E41F5957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height = N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0 &lt;= height &lt;= N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Height = log2(N)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Height &gt; log2(N)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All of the above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Answer: e</a:t>
            </a:r>
          </a:p>
        </p:txBody>
      </p:sp>
    </p:spTree>
    <p:extLst>
      <p:ext uri="{BB962C8B-B14F-4D97-AF65-F5344CB8AC3E}">
        <p14:creationId xmlns:p14="http://schemas.microsoft.com/office/powerpoint/2010/main" val="339763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1046-305A-408B-BA1D-5F124AB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term signature can be used when describing a method. In this context, a signature is: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6EEB-4BFE-4416-8E98-BD752C43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Defined by the import statement for that class.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number of arguments and the data type of each argument.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return type of method (for example, double or String).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variable names in the argument list.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All of the above.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90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1A39-0619-4833-83D0-C0DDB76F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for a key in a binary search tree?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D768-D7C3-414A-9DAE-4A09AFC0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a)						b)						c)					d)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08E93-27E0-4F96-B4DB-1660A068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39" y="2009190"/>
            <a:ext cx="2586693" cy="2106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ED041-1B03-405E-9B3E-21F5EE1A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15" y="1994998"/>
            <a:ext cx="2586693" cy="2136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E74C6-AD8C-4A25-9A8D-2C34CC6BD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491" y="2001804"/>
            <a:ext cx="2524321" cy="211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DCA889-2468-4749-B619-C84EC5B6C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895" y="2001804"/>
            <a:ext cx="2853811" cy="21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8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185F-9B23-4274-A41A-D0E12C83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What is the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speciality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 about the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inorder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 traversal of a binary search tree?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FECC-8288-40BB-84BD-41884593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It traverses in a non increasing order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It traverses in an increasing order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It traverses in a random fashion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It traverses based on priority of the node</a:t>
            </a: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latin typeface="Open Sans"/>
            </a:endParaRPr>
          </a:p>
          <a:p>
            <a:pPr marL="0" indent="0">
              <a:buNone/>
            </a:pPr>
            <a:r>
              <a:rPr lang="en-CA" dirty="0">
                <a:solidFill>
                  <a:srgbClr val="3A3A3A"/>
                </a:solidFill>
                <a:latin typeface="Open Sans"/>
              </a:rPr>
              <a:t>Answer: b</a:t>
            </a:r>
            <a:endParaRPr lang="en-US" dirty="0">
              <a:solidFill>
                <a:srgbClr val="3A3A3A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503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1D52-3DF1-4110-A04B-0B4170C7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following piece of code do?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2D93-8D14-44BC-A1D1-236BDD33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pt-BR" dirty="0"/>
              <a:t>Preorder traversal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Inorder traversal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Postorder traversal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Answer:  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D1C20-DE95-4FBD-8FA0-86447821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26" y="2666999"/>
            <a:ext cx="5073743" cy="22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1D52-3DF1-4110-A04B-0B4170C7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following piece of code do?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2D93-8D14-44BC-A1D1-236BDD33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pt-BR" dirty="0"/>
              <a:t>Preorder traversal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Inorder traversal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Postorder traversal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Answer:  a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08E94-C777-4F7A-9F00-6C4E1E15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634" y="2601685"/>
            <a:ext cx="5877389" cy="25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5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05D2-A73F-4956-9E6B-78E844E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How will you find the minimum element in a binary search tree?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ADB9-DBC5-46F5-906B-4C92F3D3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047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a)						b)						c)						d)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50292-9649-4242-BD6D-EBC21E86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45" y="2438399"/>
            <a:ext cx="2581275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56C3D-16DF-4186-9455-F7470E26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240" y="2424111"/>
            <a:ext cx="260032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7E5F9-47E5-433F-ADD3-4C8FA1C3D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485" y="2409824"/>
            <a:ext cx="2571750" cy="15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864D9D-C935-4D99-96C8-DEF04D8BE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402" y="2400299"/>
            <a:ext cx="2590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574C-B934-4D41-B471-4996EDA6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How will you find the maximum element in a binary search tree?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36C4-D0AF-40AF-B45E-C1653E17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97" y="3047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a)					b)						c)					d)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02761-43B5-4EB5-B09D-2D2370C0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438399"/>
            <a:ext cx="2211452" cy="1303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FE772-BF5D-4446-9F54-A1CDD047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242" y="2438399"/>
            <a:ext cx="2299236" cy="1303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53E8C-5D7C-41CF-BE93-4BC73909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958" y="2438399"/>
            <a:ext cx="2211452" cy="1307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23114-1BA7-4ADF-8AF3-F15B16C7D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890" y="2438399"/>
            <a:ext cx="2211452" cy="12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C14C-80D8-42FA-BD31-08DFAAFF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Construct a binary search tree with the below information.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64D7-C1AF-4680-9E18-4A022F192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The preorder traversal of a binary search tree 10, 4, 3, 5, 11, 12.</a:t>
            </a: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latin typeface="Open Sans"/>
              </a:rPr>
              <a:t>a) 					b)						c)						d)</a:t>
            </a:r>
          </a:p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latin typeface="Open Sans"/>
              </a:rPr>
              <a:t>Answer: c (trick: find the </a:t>
            </a:r>
            <a:r>
              <a:rPr lang="en-US" dirty="0" err="1">
                <a:solidFill>
                  <a:srgbClr val="3A3A3A"/>
                </a:solidFill>
                <a:latin typeface="Open Sans"/>
              </a:rPr>
              <a:t>inorder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 traversal and use it to construct the tree)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90A0B-A4D6-4BED-B877-02AA14C0F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43" y="3103496"/>
            <a:ext cx="23050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7A6EB-04F4-4030-B454-E4CB425F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60" y="3103496"/>
            <a:ext cx="2343150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5D3ED-A477-4D66-A7EE-83D44F360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977" y="3103496"/>
            <a:ext cx="2494453" cy="195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0EF3C-D72E-4757-802E-5ED551BB9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897" y="3084446"/>
            <a:ext cx="2380298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963-69E2-4382-90E5-69F8100C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C846-3F3D-4BB5-80E3-31CF7E2A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http://elearning.algonquincollege.com/coursemat/woollar/Courses/CST8132/Tests/2014Winter/OOP-Java-Midterm-Part-1-2014-Winter-Solution.pdf</a:t>
            </a:r>
            <a:endParaRPr lang="en-CA" dirty="0"/>
          </a:p>
          <a:p>
            <a:r>
              <a:rPr lang="en-CA" dirty="0">
                <a:hlinkClick r:id="rId3"/>
              </a:rPr>
              <a:t>https://www.cs.umd.edu/class/summer2018/cmsc132/javatest/linkedlist/linkedlist.html</a:t>
            </a:r>
            <a:endParaRPr lang="en-CA" dirty="0"/>
          </a:p>
          <a:p>
            <a:r>
              <a:rPr lang="en-CA" dirty="0">
                <a:hlinkClick r:id="rId4"/>
              </a:rPr>
              <a:t>https://www.geeksforgeeks.org/data-structure-gq/linked-list-gq/</a:t>
            </a:r>
            <a:endParaRPr lang="en-CA" dirty="0"/>
          </a:p>
          <a:p>
            <a:r>
              <a:rPr lang="en-CA" dirty="0">
                <a:hlinkClick r:id="rId5"/>
              </a:rPr>
              <a:t>http://www.cs.toronto.edu/~hojjat/148s07/tests/PastExams/20051ans.pdf</a:t>
            </a:r>
            <a:endParaRPr lang="en-CA" dirty="0"/>
          </a:p>
          <a:p>
            <a:r>
              <a:rPr lang="en-CA" dirty="0">
                <a:hlinkClick r:id="rId6"/>
              </a:rPr>
              <a:t>https://www.sanfoundry.com/data-structure-questions-answers-binary-search-tree/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2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6589-9036-4FB4-AC3A-0B5D14E3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an application of the principle of inheritance: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8E02-2C97-4DEA-9947-A7F1BCE5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An object of class A has a reference to a class B object.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Several methods have the same name, but have different signatures.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Objects created with new are allocated on the heap.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Fields are usually declared private.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All classes are ultimately derived from the super class called Object.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83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EC9A-EF62-42E8-BDED-7444E131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the following statement which is defined in a class (let's call it class Test). The keyword static: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F9A6-3C93-4804-B5C1-CED863DF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private static int serial = 0;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means that serial is a constant.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ensures that only one instance of serial exists and it will be shared by all objects of type Test.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means that serial should be capitalized (e.g. SERIAL) to comply with Java naming conventions.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results in a syntax error because it is missing the keyword final.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 of the above.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181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E3E9-32D7-4A9E-9A06-76929726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virtual method requires which of the following to be in effect: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F3FA-6ED4-4A74-AA8C-E9BEFB0F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The method signatures must be identical in the super class and subclass.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subclass overrides all methods in the ultimate super class (called Object).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keyword virtual is applied to the method name.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super class must be declared to be abstract.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All of the above.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288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8D7E-0F1E-462E-8EAA-8BAB6D7A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true about a primitive variable: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F3A6-DA4A-4D4E-9A0D-BF88E5F8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It holds the raw machine-code address of a variable.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During program execution, accessing a primitive is slower than accessing a reference-based object.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Primitives are close to the machine-code level, thus have different byte sizes on different hardware platforms.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value stored in the variable is an actual value (as opposed to a reference to something).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 of the above.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39794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F235-9A16-40FB-8BF3-BE98930E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true about a reference variable: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8A0A-3E3B-4C27-ACBF-9F152E4C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It holds the raw machine-code address of a variable.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When created, it will always contain location information for some object.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It can hold location information for objects of the named class, or objects of any subclass.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Once the location information in the reference variable is established, it cannot be changed.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 of the above.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40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2C46C2732BC4DB5DB65F735E92A93" ma:contentTypeVersion="6" ma:contentTypeDescription="Create a new document." ma:contentTypeScope="" ma:versionID="e9d6cd795ba8f2dc0bd38f3e882e7986">
  <xsd:schema xmlns:xsd="http://www.w3.org/2001/XMLSchema" xmlns:xs="http://www.w3.org/2001/XMLSchema" xmlns:p="http://schemas.microsoft.com/office/2006/metadata/properties" xmlns:ns2="8e4d7a84-6b53-4aa2-82ba-967817fd07a1" targetNamespace="http://schemas.microsoft.com/office/2006/metadata/properties" ma:root="true" ma:fieldsID="c7823f3fbfe66f40169491b2ae01bda7" ns2:_="">
    <xsd:import namespace="8e4d7a84-6b53-4aa2-82ba-967817fd0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7a84-6b53-4aa2-82ba-967817fd0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A0A0DA-867A-4C72-8FDC-F5E799674973}"/>
</file>

<file path=customXml/itemProps2.xml><?xml version="1.0" encoding="utf-8"?>
<ds:datastoreItem xmlns:ds="http://schemas.openxmlformats.org/officeDocument/2006/customXml" ds:itemID="{7C06CA5A-B9AE-4621-AE1A-7D32BCDE7E13}"/>
</file>

<file path=customXml/itemProps3.xml><?xml version="1.0" encoding="utf-8"?>
<ds:datastoreItem xmlns:ds="http://schemas.openxmlformats.org/officeDocument/2006/customXml" ds:itemID="{CF24F9C9-B1E2-4092-97B6-184ABDA62585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210</TotalTime>
  <Words>2398</Words>
  <Application>Microsoft Office PowerPoint</Application>
  <PresentationFormat>Widescreen</PresentationFormat>
  <Paragraphs>335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Corbel</vt:lpstr>
      <vt:lpstr>Open Sans</vt:lpstr>
      <vt:lpstr>Roboto</vt:lpstr>
      <vt:lpstr>Times New Roman</vt:lpstr>
      <vt:lpstr>Parallax</vt:lpstr>
      <vt:lpstr>Final exam review</vt:lpstr>
      <vt:lpstr>Immediately after this statement executes, what best describes the result:</vt:lpstr>
      <vt:lpstr>Immediately after the last statement executes, what best describes the result:</vt:lpstr>
      <vt:lpstr>The term signature can be used when describing a method. In this context, a signature is:</vt:lpstr>
      <vt:lpstr>Which of the following is an application of the principle of inheritance:</vt:lpstr>
      <vt:lpstr>Consider the following statement which is defined in a class (let's call it class Test). The keyword static:</vt:lpstr>
      <vt:lpstr>A virtual method requires which of the following to be in effect:</vt:lpstr>
      <vt:lpstr>Which of the following is true about a primitive variable:</vt:lpstr>
      <vt:lpstr>Which of the following is true about a reference variable:</vt:lpstr>
      <vt:lpstr>Which of the following statements about constructors is correct:</vt:lpstr>
      <vt:lpstr>You know that memory is allocated when a stack-oriented variable is created in a method. That memory is released when:</vt:lpstr>
      <vt:lpstr>In the example code fragment shown below, the keyword abstract:</vt:lpstr>
      <vt:lpstr>The following statements compare and contrast array and ArrayList. Which one is true (or are all true)?</vt:lpstr>
      <vt:lpstr>The following declaration will be used in the next three questions:</vt:lpstr>
      <vt:lpstr>What will the following statement display to the screen?</vt:lpstr>
      <vt:lpstr>What will the following statement display to the screen?</vt:lpstr>
      <vt:lpstr>Given the following statement, what will display to the screen?</vt:lpstr>
      <vt:lpstr>Show the output that will result from the following code:</vt:lpstr>
      <vt:lpstr>Find 3 syntax and / or logic errors. Circle each error and suggest a correction.</vt:lpstr>
      <vt:lpstr>Which of the following interfaces does a LinkedList implement?</vt:lpstr>
      <vt:lpstr>Which is faster at accessing the midpoint?</vt:lpstr>
      <vt:lpstr>True or False: The order in which elements are inserted into a LinkedList is preserved?</vt:lpstr>
      <vt:lpstr>For a LinkedList, which is faster to find?</vt:lpstr>
      <vt:lpstr>What is printed by the code?</vt:lpstr>
      <vt:lpstr>What is the value of x?</vt:lpstr>
      <vt:lpstr>What is the value of x?</vt:lpstr>
      <vt:lpstr>What is the value of x?</vt:lpstr>
      <vt:lpstr>True or False: Java ArrayList uses a LinkedList in its implementation</vt:lpstr>
      <vt:lpstr>Which uses more memory to store the same amount of data</vt:lpstr>
      <vt:lpstr>What does the following method do for a given Linked List with first node as head?</vt:lpstr>
      <vt:lpstr>Which of the following points is/are true about Linked List data structure when it is compared with array</vt:lpstr>
      <vt:lpstr>What should be the modified linked list after the method call?</vt:lpstr>
      <vt:lpstr>The following method reverse() is supposed to reverse a singly linked list. There is one line missing at the end of the method.</vt:lpstr>
      <vt:lpstr>What is the output of following method for start pointing to first node of following linked list?</vt:lpstr>
      <vt:lpstr>In the worst case, the number of comparisons needed to search a singly linked list (1-&gt;2-&gt;3-&gt;4) of length n for a given element is:</vt:lpstr>
      <vt:lpstr>When would it be most appropriate to create a linked list in Java?</vt:lpstr>
      <vt:lpstr>Is inserting an element into a stack always more efficient than inserting it into a queue?</vt:lpstr>
      <vt:lpstr>Write the node labels in the order they would be printed in an in-order traversal of the tree</vt:lpstr>
      <vt:lpstr>With n being the size of the tree, the height of a BST can be:</vt:lpstr>
      <vt:lpstr>How to search for a key in a binary search tree?</vt:lpstr>
      <vt:lpstr>What is the speciality about the inorder traversal of a binary search tree?</vt:lpstr>
      <vt:lpstr>What does the following piece of code do?</vt:lpstr>
      <vt:lpstr>What does the following piece of code do?</vt:lpstr>
      <vt:lpstr>How will you find the minimum element in a binary search tree?</vt:lpstr>
      <vt:lpstr>How will you find the maximum element in a binary search tree?</vt:lpstr>
      <vt:lpstr>Construct a binary search tree with the below information.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review</dc:title>
  <dc:creator>chedly rdissi</dc:creator>
  <cp:lastModifiedBy>chedly rdissi</cp:lastModifiedBy>
  <cp:revision>39</cp:revision>
  <dcterms:created xsi:type="dcterms:W3CDTF">2021-04-12T15:44:21Z</dcterms:created>
  <dcterms:modified xsi:type="dcterms:W3CDTF">2021-04-12T23:38:47Z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0x0101004E62C46C2732BC4DB5DB65F735E92A93</vt:lpwstr>
  </property>
</Properties>
</file>