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0C559B5-41FB-40F2-B457-07A13EB40CAB}" type="datetimeFigureOut">
              <a:rPr lang="en-CA" smtClean="0"/>
              <a:t>2021-02-23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01EDB5D-B296-457D-A6A8-5CA6AC9DD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158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59B5-41FB-40F2-B457-07A13EB40CAB}" type="datetimeFigureOut">
              <a:rPr lang="en-CA" smtClean="0"/>
              <a:t>2021-02-23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DB5D-B296-457D-A6A8-5CA6AC9DD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966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59B5-41FB-40F2-B457-07A13EB40CAB}" type="datetimeFigureOut">
              <a:rPr lang="en-CA" smtClean="0"/>
              <a:t>2021-02-23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DB5D-B296-457D-A6A8-5CA6AC9DD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1464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59B5-41FB-40F2-B457-07A13EB40CAB}" type="datetimeFigureOut">
              <a:rPr lang="en-CA" smtClean="0"/>
              <a:t>2021-02-23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DB5D-B296-457D-A6A8-5CA6AC9DDD2F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811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59B5-41FB-40F2-B457-07A13EB40CAB}" type="datetimeFigureOut">
              <a:rPr lang="en-CA" smtClean="0"/>
              <a:t>2021-02-23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DB5D-B296-457D-A6A8-5CA6AC9DD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9797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59B5-41FB-40F2-B457-07A13EB40CAB}" type="datetimeFigureOut">
              <a:rPr lang="en-CA" smtClean="0"/>
              <a:t>2021-02-23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DB5D-B296-457D-A6A8-5CA6AC9DD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7757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59B5-41FB-40F2-B457-07A13EB40CAB}" type="datetimeFigureOut">
              <a:rPr lang="en-CA" smtClean="0"/>
              <a:t>2021-02-23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DB5D-B296-457D-A6A8-5CA6AC9DD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9996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59B5-41FB-40F2-B457-07A13EB40CAB}" type="datetimeFigureOut">
              <a:rPr lang="en-CA" smtClean="0"/>
              <a:t>2021-02-23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DB5D-B296-457D-A6A8-5CA6AC9DD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7173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59B5-41FB-40F2-B457-07A13EB40CAB}" type="datetimeFigureOut">
              <a:rPr lang="en-CA" smtClean="0"/>
              <a:t>2021-02-23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DB5D-B296-457D-A6A8-5CA6AC9DD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268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59B5-41FB-40F2-B457-07A13EB40CAB}" type="datetimeFigureOut">
              <a:rPr lang="en-CA" smtClean="0"/>
              <a:t>2021-02-23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DB5D-B296-457D-A6A8-5CA6AC9DD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394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59B5-41FB-40F2-B457-07A13EB40CAB}" type="datetimeFigureOut">
              <a:rPr lang="en-CA" smtClean="0"/>
              <a:t>2021-02-23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DB5D-B296-457D-A6A8-5CA6AC9DD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639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59B5-41FB-40F2-B457-07A13EB40CAB}" type="datetimeFigureOut">
              <a:rPr lang="en-CA" smtClean="0"/>
              <a:t>2021-02-23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DB5D-B296-457D-A6A8-5CA6AC9DD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889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59B5-41FB-40F2-B457-07A13EB40CAB}" type="datetimeFigureOut">
              <a:rPr lang="en-CA" smtClean="0"/>
              <a:t>2021-02-23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DB5D-B296-457D-A6A8-5CA6AC9DD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966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59B5-41FB-40F2-B457-07A13EB40CAB}" type="datetimeFigureOut">
              <a:rPr lang="en-CA" smtClean="0"/>
              <a:t>2021-02-23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DB5D-B296-457D-A6A8-5CA6AC9DD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483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59B5-41FB-40F2-B457-07A13EB40CAB}" type="datetimeFigureOut">
              <a:rPr lang="en-CA" smtClean="0"/>
              <a:t>2021-02-23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DB5D-B296-457D-A6A8-5CA6AC9DD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256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59B5-41FB-40F2-B457-07A13EB40CAB}" type="datetimeFigureOut">
              <a:rPr lang="en-CA" smtClean="0"/>
              <a:t>2021-02-23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DB5D-B296-457D-A6A8-5CA6AC9DD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741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59B5-41FB-40F2-B457-07A13EB40CAB}" type="datetimeFigureOut">
              <a:rPr lang="en-CA" smtClean="0"/>
              <a:t>2021-02-23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DB5D-B296-457D-A6A8-5CA6AC9DD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398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559B5-41FB-40F2-B457-07A13EB40CAB}" type="datetimeFigureOut">
              <a:rPr lang="en-CA" smtClean="0"/>
              <a:t>2021-02-23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EDB5D-B296-457D-A6A8-5CA6AC9DD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9864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A3A5F-C216-4067-9051-00691E2545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Groupe </a:t>
            </a:r>
            <a:r>
              <a:rPr lang="en-CA" dirty="0" err="1"/>
              <a:t>d’etude</a:t>
            </a:r>
            <a:r>
              <a:rPr lang="en-CA" dirty="0"/>
              <a:t> 5/</a:t>
            </a:r>
            <a:br>
              <a:rPr lang="en-CA" dirty="0"/>
            </a:br>
            <a:r>
              <a:rPr lang="en-CA" dirty="0"/>
              <a:t>Study group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04A45-6B05-44FD-AA9C-CEEC7A83C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243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585B9-ECBA-401D-937C-E16DABF7F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D4D596-115E-4F39-A03C-043EADFC28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458628"/>
              </p:ext>
            </p:extLst>
          </p:nvPr>
        </p:nvGraphicFramePr>
        <p:xfrm>
          <a:off x="1141413" y="2249488"/>
          <a:ext cx="990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140072233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057869093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342791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X &amp;&amp;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777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88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994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59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0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713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0A490A-AE2F-44C2-A602-98367A8174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433674"/>
              </p:ext>
            </p:extLst>
          </p:nvPr>
        </p:nvGraphicFramePr>
        <p:xfrm>
          <a:off x="1069878" y="4193366"/>
          <a:ext cx="990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140072233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057869093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342791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X ||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777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88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994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59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0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71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71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42769-E5E5-45A7-AB14-178D735D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t"/>
            <a:r>
              <a:rPr lang="en-CA" b="1" i="0" dirty="0">
                <a:effectLst/>
                <a:latin typeface="Lato"/>
              </a:rPr>
              <a:t>No Yelling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E8A55-BE9C-449D-85AA-3CBB4234E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Create a method that transforms sentences ending with multiple question marks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or exclamation marks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into a sentence only ending with one without changing punctuation in the middle of the sentences.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fr-FR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Créer une </a:t>
            </a:r>
            <a:r>
              <a:rPr kumimoji="0" lang="fr-FR" altLang="en-US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methode</a:t>
            </a:r>
            <a:r>
              <a:rPr kumimoji="0" lang="fr-FR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 qui transforme les phrases se terminant par plusieurs points d'interrogation? ou des points d'exclamation! en une phrase se terminant par un seul sans changer la ponctuation au milieu des phrases.</a:t>
            </a:r>
            <a:r>
              <a:rPr kumimoji="0" lang="fr-F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74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FB16-7BDE-49F9-99B5-BC9DB1C7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0" dirty="0">
                <a:effectLst/>
                <a:latin typeface="Lato"/>
              </a:rPr>
              <a:t>Examples:</a:t>
            </a:r>
            <a:endParaRPr lang="en-CA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3617015-5453-48BA-85D8-A4796BA181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4" y="2406777"/>
            <a:ext cx="990599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rgbClr val="202124"/>
                </a:solidFill>
                <a:latin typeface="Google Sans"/>
                <a:ea typeface="+mj-ea"/>
                <a:cs typeface="+mj-cs"/>
              </a:rPr>
              <a:t>noYelling</a:t>
            </a:r>
            <a:r>
              <a:rPr lang="en-US" altLang="en-US" dirty="0">
                <a:solidFill>
                  <a:srgbClr val="202124"/>
                </a:solidFill>
                <a:latin typeface="Google Sans"/>
                <a:ea typeface="+mj-ea"/>
                <a:cs typeface="+mj-cs"/>
              </a:rPr>
              <a:t>("What went wrong?????????") ➞ "What went wrong?"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rgbClr val="202124"/>
                </a:solidFill>
                <a:latin typeface="Google Sans"/>
                <a:ea typeface="+mj-ea"/>
                <a:cs typeface="+mj-cs"/>
              </a:rPr>
              <a:t>noYelling</a:t>
            </a:r>
            <a:r>
              <a:rPr lang="en-US" altLang="en-US" dirty="0">
                <a:solidFill>
                  <a:srgbClr val="202124"/>
                </a:solidFill>
                <a:latin typeface="Google Sans"/>
                <a:ea typeface="+mj-ea"/>
                <a:cs typeface="+mj-cs"/>
              </a:rPr>
              <a:t>("Oh my goodness!!!") ➞ "Oh my goodness!"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rgbClr val="202124"/>
                </a:solidFill>
                <a:latin typeface="Google Sans"/>
                <a:ea typeface="+mj-ea"/>
                <a:cs typeface="+mj-cs"/>
              </a:rPr>
              <a:t>noYelling</a:t>
            </a:r>
            <a:r>
              <a:rPr lang="en-US" altLang="en-US" dirty="0">
                <a:solidFill>
                  <a:srgbClr val="202124"/>
                </a:solidFill>
                <a:latin typeface="Google Sans"/>
                <a:ea typeface="+mj-ea"/>
                <a:cs typeface="+mj-cs"/>
              </a:rPr>
              <a:t>("I just!!! can!!! not!!! believe!!! it!!!") ➞ "I just!!! can!!! not!!! believe!!! it!"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02124"/>
                </a:solidFill>
                <a:latin typeface="Google Sans"/>
                <a:ea typeface="+mj-ea"/>
                <a:cs typeface="+mj-cs"/>
              </a:rPr>
              <a:t>// Only change repeating punctuation at the end of the sentence.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rgbClr val="202124"/>
                </a:solidFill>
                <a:latin typeface="Google Sans"/>
                <a:ea typeface="+mj-ea"/>
                <a:cs typeface="+mj-cs"/>
              </a:rPr>
              <a:t>noYelling</a:t>
            </a:r>
            <a:r>
              <a:rPr lang="en-US" altLang="en-US" dirty="0">
                <a:solidFill>
                  <a:srgbClr val="202124"/>
                </a:solidFill>
                <a:latin typeface="Google Sans"/>
                <a:ea typeface="+mj-ea"/>
                <a:cs typeface="+mj-cs"/>
              </a:rPr>
              <a:t>("Oh my goodness!") ➞ "Oh my goodness!"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02124"/>
                </a:solidFill>
                <a:latin typeface="Google Sans"/>
                <a:ea typeface="+mj-ea"/>
                <a:cs typeface="+mj-cs"/>
              </a:rPr>
              <a:t>// Do not change sentences where there exists only one or zero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02124"/>
                </a:solidFill>
                <a:latin typeface="Google Sans"/>
                <a:ea typeface="+mj-ea"/>
                <a:cs typeface="+mj-cs"/>
              </a:rPr>
              <a:t>exclamation marks/question marks.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rgbClr val="202124"/>
                </a:solidFill>
                <a:latin typeface="Google Sans"/>
                <a:ea typeface="+mj-ea"/>
                <a:cs typeface="+mj-cs"/>
              </a:rPr>
              <a:t>noYelling</a:t>
            </a:r>
            <a:r>
              <a:rPr lang="en-US" altLang="en-US" dirty="0">
                <a:solidFill>
                  <a:srgbClr val="202124"/>
                </a:solidFill>
                <a:latin typeface="Google Sans"/>
                <a:ea typeface="+mj-ea"/>
                <a:cs typeface="+mj-cs"/>
              </a:rPr>
              <a:t>("I just cannot believe it.") ➞ "I just cannot believe it." </a:t>
            </a:r>
          </a:p>
        </p:txBody>
      </p:sp>
    </p:spTree>
    <p:extLst>
      <p:ext uri="{BB962C8B-B14F-4D97-AF65-F5344CB8AC3E}">
        <p14:creationId xmlns:p14="http://schemas.microsoft.com/office/powerpoint/2010/main" val="174354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BF1F-C3B1-4C57-B41F-C75067D1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t"/>
            <a:r>
              <a:rPr lang="en-CA" b="1" i="0" dirty="0">
                <a:effectLst/>
                <a:latin typeface="Lato"/>
              </a:rPr>
              <a:t>Phone Number Word Decoder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726743-3AB1-4157-9027-442BB45755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930807"/>
              </p:ext>
            </p:extLst>
          </p:nvPr>
        </p:nvGraphicFramePr>
        <p:xfrm>
          <a:off x="3657363" y="2951006"/>
          <a:ext cx="3752432" cy="361981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876216">
                  <a:extLst>
                    <a:ext uri="{9D8B030D-6E8A-4147-A177-3AD203B41FA5}">
                      <a16:colId xmlns:a16="http://schemas.microsoft.com/office/drawing/2014/main" val="514766399"/>
                    </a:ext>
                  </a:extLst>
                </a:gridCol>
                <a:gridCol w="1876216">
                  <a:extLst>
                    <a:ext uri="{9D8B030D-6E8A-4147-A177-3AD203B41FA5}">
                      <a16:colId xmlns:a16="http://schemas.microsoft.com/office/drawing/2014/main" val="3350860086"/>
                    </a:ext>
                  </a:extLst>
                </a:gridCol>
              </a:tblGrid>
              <a:tr h="321974">
                <a:tc>
                  <a:txBody>
                    <a:bodyPr/>
                    <a:lstStyle/>
                    <a:p>
                      <a:r>
                        <a:rPr lang="en-CA" sz="1700">
                          <a:effectLst/>
                        </a:rPr>
                        <a:t>Number</a:t>
                      </a:r>
                    </a:p>
                  </a:txBody>
                  <a:tcPr marL="34997" marR="34997" marT="34997" marB="34997" anchor="ctr"/>
                </a:tc>
                <a:tc>
                  <a:txBody>
                    <a:bodyPr/>
                    <a:lstStyle/>
                    <a:p>
                      <a:r>
                        <a:rPr lang="en-CA" sz="1700">
                          <a:effectLst/>
                        </a:rPr>
                        <a:t>Letter</a:t>
                      </a:r>
                    </a:p>
                  </a:txBody>
                  <a:tcPr marL="34997" marR="34997" marT="34997" marB="34997" anchor="ctr"/>
                </a:tc>
                <a:extLst>
                  <a:ext uri="{0D108BD9-81ED-4DB2-BD59-A6C34878D82A}">
                    <a16:rowId xmlns:a16="http://schemas.microsoft.com/office/drawing/2014/main" val="1820631965"/>
                  </a:ext>
                </a:extLst>
              </a:tr>
              <a:tr h="321974">
                <a:tc>
                  <a:txBody>
                    <a:bodyPr/>
                    <a:lstStyle/>
                    <a:p>
                      <a:r>
                        <a:rPr lang="en-CA" sz="1700">
                          <a:effectLst/>
                        </a:rPr>
                        <a:t>0</a:t>
                      </a:r>
                    </a:p>
                  </a:txBody>
                  <a:tcPr marL="34997" marR="34997" marT="34997" marB="34997" anchor="ctr"/>
                </a:tc>
                <a:tc>
                  <a:txBody>
                    <a:bodyPr/>
                    <a:lstStyle/>
                    <a:p>
                      <a:r>
                        <a:rPr lang="en-CA" sz="1700">
                          <a:effectLst/>
                        </a:rPr>
                        <a:t>none</a:t>
                      </a:r>
                    </a:p>
                  </a:txBody>
                  <a:tcPr marL="34997" marR="34997" marT="34997" marB="34997" anchor="ctr"/>
                </a:tc>
                <a:extLst>
                  <a:ext uri="{0D108BD9-81ED-4DB2-BD59-A6C34878D82A}">
                    <a16:rowId xmlns:a16="http://schemas.microsoft.com/office/drawing/2014/main" val="588836290"/>
                  </a:ext>
                </a:extLst>
              </a:tr>
              <a:tr h="321974">
                <a:tc>
                  <a:txBody>
                    <a:bodyPr/>
                    <a:lstStyle/>
                    <a:p>
                      <a:r>
                        <a:rPr lang="en-CA" sz="1700">
                          <a:effectLst/>
                        </a:rPr>
                        <a:t>1</a:t>
                      </a:r>
                    </a:p>
                  </a:txBody>
                  <a:tcPr marL="34997" marR="34997" marT="34997" marB="34997" anchor="ctr"/>
                </a:tc>
                <a:tc>
                  <a:txBody>
                    <a:bodyPr/>
                    <a:lstStyle/>
                    <a:p>
                      <a:r>
                        <a:rPr lang="en-CA" sz="1700">
                          <a:effectLst/>
                        </a:rPr>
                        <a:t>none</a:t>
                      </a:r>
                    </a:p>
                  </a:txBody>
                  <a:tcPr marL="34997" marR="34997" marT="34997" marB="34997" anchor="ctr"/>
                </a:tc>
                <a:extLst>
                  <a:ext uri="{0D108BD9-81ED-4DB2-BD59-A6C34878D82A}">
                    <a16:rowId xmlns:a16="http://schemas.microsoft.com/office/drawing/2014/main" val="3042402422"/>
                  </a:ext>
                </a:extLst>
              </a:tr>
              <a:tr h="321974">
                <a:tc>
                  <a:txBody>
                    <a:bodyPr/>
                    <a:lstStyle/>
                    <a:p>
                      <a:r>
                        <a:rPr lang="en-CA" sz="1700">
                          <a:effectLst/>
                        </a:rPr>
                        <a:t>2</a:t>
                      </a:r>
                    </a:p>
                  </a:txBody>
                  <a:tcPr marL="34997" marR="34997" marT="34997" marB="34997" anchor="ctr"/>
                </a:tc>
                <a:tc>
                  <a:txBody>
                    <a:bodyPr/>
                    <a:lstStyle/>
                    <a:p>
                      <a:r>
                        <a:rPr lang="en-CA" sz="1700">
                          <a:effectLst/>
                        </a:rPr>
                        <a:t>ABC</a:t>
                      </a:r>
                    </a:p>
                  </a:txBody>
                  <a:tcPr marL="34997" marR="34997" marT="34997" marB="34997" anchor="ctr"/>
                </a:tc>
                <a:extLst>
                  <a:ext uri="{0D108BD9-81ED-4DB2-BD59-A6C34878D82A}">
                    <a16:rowId xmlns:a16="http://schemas.microsoft.com/office/drawing/2014/main" val="1759965034"/>
                  </a:ext>
                </a:extLst>
              </a:tr>
              <a:tr h="321974">
                <a:tc>
                  <a:txBody>
                    <a:bodyPr/>
                    <a:lstStyle/>
                    <a:p>
                      <a:r>
                        <a:rPr lang="en-CA" sz="1700" dirty="0">
                          <a:effectLst/>
                        </a:rPr>
                        <a:t>3</a:t>
                      </a:r>
                    </a:p>
                  </a:txBody>
                  <a:tcPr marL="34997" marR="34997" marT="34997" marB="34997" anchor="ctr"/>
                </a:tc>
                <a:tc>
                  <a:txBody>
                    <a:bodyPr/>
                    <a:lstStyle/>
                    <a:p>
                      <a:r>
                        <a:rPr lang="en-CA" sz="1700">
                          <a:effectLst/>
                        </a:rPr>
                        <a:t>DEF</a:t>
                      </a:r>
                    </a:p>
                  </a:txBody>
                  <a:tcPr marL="34997" marR="34997" marT="34997" marB="34997" anchor="ctr"/>
                </a:tc>
                <a:extLst>
                  <a:ext uri="{0D108BD9-81ED-4DB2-BD59-A6C34878D82A}">
                    <a16:rowId xmlns:a16="http://schemas.microsoft.com/office/drawing/2014/main" val="97276380"/>
                  </a:ext>
                </a:extLst>
              </a:tr>
              <a:tr h="321974">
                <a:tc>
                  <a:txBody>
                    <a:bodyPr/>
                    <a:lstStyle/>
                    <a:p>
                      <a:r>
                        <a:rPr lang="en-CA" sz="1700">
                          <a:effectLst/>
                        </a:rPr>
                        <a:t>4</a:t>
                      </a:r>
                    </a:p>
                  </a:txBody>
                  <a:tcPr marL="34997" marR="34997" marT="34997" marB="34997" anchor="ctr"/>
                </a:tc>
                <a:tc>
                  <a:txBody>
                    <a:bodyPr/>
                    <a:lstStyle/>
                    <a:p>
                      <a:r>
                        <a:rPr lang="en-CA" sz="1700">
                          <a:effectLst/>
                        </a:rPr>
                        <a:t>GHI</a:t>
                      </a:r>
                    </a:p>
                  </a:txBody>
                  <a:tcPr marL="34997" marR="34997" marT="34997" marB="34997" anchor="ctr"/>
                </a:tc>
                <a:extLst>
                  <a:ext uri="{0D108BD9-81ED-4DB2-BD59-A6C34878D82A}">
                    <a16:rowId xmlns:a16="http://schemas.microsoft.com/office/drawing/2014/main" val="3954223437"/>
                  </a:ext>
                </a:extLst>
              </a:tr>
              <a:tr h="321974">
                <a:tc>
                  <a:txBody>
                    <a:bodyPr/>
                    <a:lstStyle/>
                    <a:p>
                      <a:r>
                        <a:rPr lang="en-CA" sz="1700">
                          <a:effectLst/>
                        </a:rPr>
                        <a:t>5</a:t>
                      </a:r>
                    </a:p>
                  </a:txBody>
                  <a:tcPr marL="34997" marR="34997" marT="34997" marB="34997" anchor="ctr"/>
                </a:tc>
                <a:tc>
                  <a:txBody>
                    <a:bodyPr/>
                    <a:lstStyle/>
                    <a:p>
                      <a:r>
                        <a:rPr lang="en-CA" sz="1700">
                          <a:effectLst/>
                        </a:rPr>
                        <a:t>JKL</a:t>
                      </a:r>
                    </a:p>
                  </a:txBody>
                  <a:tcPr marL="34997" marR="34997" marT="34997" marB="34997" anchor="ctr"/>
                </a:tc>
                <a:extLst>
                  <a:ext uri="{0D108BD9-81ED-4DB2-BD59-A6C34878D82A}">
                    <a16:rowId xmlns:a16="http://schemas.microsoft.com/office/drawing/2014/main" val="3622063478"/>
                  </a:ext>
                </a:extLst>
              </a:tr>
              <a:tr h="321974">
                <a:tc>
                  <a:txBody>
                    <a:bodyPr/>
                    <a:lstStyle/>
                    <a:p>
                      <a:r>
                        <a:rPr lang="en-CA" sz="1700">
                          <a:effectLst/>
                        </a:rPr>
                        <a:t>6</a:t>
                      </a:r>
                    </a:p>
                  </a:txBody>
                  <a:tcPr marL="34997" marR="34997" marT="34997" marB="34997" anchor="ctr"/>
                </a:tc>
                <a:tc>
                  <a:txBody>
                    <a:bodyPr/>
                    <a:lstStyle/>
                    <a:p>
                      <a:r>
                        <a:rPr lang="en-CA" sz="1700">
                          <a:effectLst/>
                        </a:rPr>
                        <a:t>MNO</a:t>
                      </a:r>
                    </a:p>
                  </a:txBody>
                  <a:tcPr marL="34997" marR="34997" marT="34997" marB="34997" anchor="ctr"/>
                </a:tc>
                <a:extLst>
                  <a:ext uri="{0D108BD9-81ED-4DB2-BD59-A6C34878D82A}">
                    <a16:rowId xmlns:a16="http://schemas.microsoft.com/office/drawing/2014/main" val="773619988"/>
                  </a:ext>
                </a:extLst>
              </a:tr>
              <a:tr h="321974">
                <a:tc>
                  <a:txBody>
                    <a:bodyPr/>
                    <a:lstStyle/>
                    <a:p>
                      <a:r>
                        <a:rPr lang="en-CA" sz="1700">
                          <a:effectLst/>
                        </a:rPr>
                        <a:t>7</a:t>
                      </a:r>
                    </a:p>
                  </a:txBody>
                  <a:tcPr marL="34997" marR="34997" marT="34997" marB="34997" anchor="ctr"/>
                </a:tc>
                <a:tc>
                  <a:txBody>
                    <a:bodyPr/>
                    <a:lstStyle/>
                    <a:p>
                      <a:r>
                        <a:rPr lang="en-CA" sz="1700">
                          <a:effectLst/>
                        </a:rPr>
                        <a:t>PQRS</a:t>
                      </a:r>
                    </a:p>
                  </a:txBody>
                  <a:tcPr marL="34997" marR="34997" marT="34997" marB="34997" anchor="ctr"/>
                </a:tc>
                <a:extLst>
                  <a:ext uri="{0D108BD9-81ED-4DB2-BD59-A6C34878D82A}">
                    <a16:rowId xmlns:a16="http://schemas.microsoft.com/office/drawing/2014/main" val="706169087"/>
                  </a:ext>
                </a:extLst>
              </a:tr>
              <a:tr h="321974">
                <a:tc>
                  <a:txBody>
                    <a:bodyPr/>
                    <a:lstStyle/>
                    <a:p>
                      <a:r>
                        <a:rPr lang="en-CA" sz="1700">
                          <a:effectLst/>
                        </a:rPr>
                        <a:t>8</a:t>
                      </a:r>
                    </a:p>
                  </a:txBody>
                  <a:tcPr marL="34997" marR="34997" marT="34997" marB="34997" anchor="ctr"/>
                </a:tc>
                <a:tc>
                  <a:txBody>
                    <a:bodyPr/>
                    <a:lstStyle/>
                    <a:p>
                      <a:r>
                        <a:rPr lang="en-CA" sz="1700">
                          <a:effectLst/>
                        </a:rPr>
                        <a:t>TUV</a:t>
                      </a:r>
                    </a:p>
                  </a:txBody>
                  <a:tcPr marL="34997" marR="34997" marT="34997" marB="34997" anchor="ctr"/>
                </a:tc>
                <a:extLst>
                  <a:ext uri="{0D108BD9-81ED-4DB2-BD59-A6C34878D82A}">
                    <a16:rowId xmlns:a16="http://schemas.microsoft.com/office/drawing/2014/main" val="2285970907"/>
                  </a:ext>
                </a:extLst>
              </a:tr>
              <a:tr h="321974">
                <a:tc>
                  <a:txBody>
                    <a:bodyPr/>
                    <a:lstStyle/>
                    <a:p>
                      <a:r>
                        <a:rPr lang="en-CA" sz="1700">
                          <a:effectLst/>
                        </a:rPr>
                        <a:t>9</a:t>
                      </a:r>
                    </a:p>
                  </a:txBody>
                  <a:tcPr marL="34997" marR="34997" marT="34997" marB="34997" anchor="ctr"/>
                </a:tc>
                <a:tc>
                  <a:txBody>
                    <a:bodyPr/>
                    <a:lstStyle/>
                    <a:p>
                      <a:r>
                        <a:rPr lang="en-CA" sz="1700" dirty="0">
                          <a:effectLst/>
                        </a:rPr>
                        <a:t>WXYZ</a:t>
                      </a:r>
                    </a:p>
                  </a:txBody>
                  <a:tcPr marL="34997" marR="34997" marT="34997" marB="34997" anchor="ctr"/>
                </a:tc>
                <a:extLst>
                  <a:ext uri="{0D108BD9-81ED-4DB2-BD59-A6C34878D82A}">
                    <a16:rowId xmlns:a16="http://schemas.microsoft.com/office/drawing/2014/main" val="403015774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3E39847-C87A-42DE-B134-5FAEE6AD9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2037453"/>
            <a:ext cx="9905997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ato"/>
              </a:rPr>
              <a:t>Create a program that converts a phone number with letters to one with only numbers.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fr-FR" dirty="0"/>
            </a:br>
            <a:r>
              <a:rPr lang="fr-FR" b="0" i="0" dirty="0">
                <a:solidFill>
                  <a:srgbClr val="202124"/>
                </a:solidFill>
                <a:effectLst/>
                <a:latin typeface="Google Sans"/>
              </a:rPr>
              <a:t>Créez un programme qui convertit un numéro de téléphone avec des lettres en un avec uniquement des chiffres.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680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A734-136F-426B-BE12-F861CEF2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1A624-643B-437A-9B6A-B2600E7C5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textToNum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("123-647-EYES") ➞ "123-647-3937"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textToNum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("(325)444-TEST") ➞ "(325)444-8378"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textToNum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("653-TRY-THIS") ➞ "653-879-8447"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textToNum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("435-224-7613") ➞ "435-224-7613"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090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62C46C2732BC4DB5DB65F735E92A93" ma:contentTypeVersion="6" ma:contentTypeDescription="Create a new document." ma:contentTypeScope="" ma:versionID="e9d6cd795ba8f2dc0bd38f3e882e7986">
  <xsd:schema xmlns:xsd="http://www.w3.org/2001/XMLSchema" xmlns:xs="http://www.w3.org/2001/XMLSchema" xmlns:p="http://schemas.microsoft.com/office/2006/metadata/properties" xmlns:ns2="8e4d7a84-6b53-4aa2-82ba-967817fd07a1" targetNamespace="http://schemas.microsoft.com/office/2006/metadata/properties" ma:root="true" ma:fieldsID="c7823f3fbfe66f40169491b2ae01bda7" ns2:_="">
    <xsd:import namespace="8e4d7a84-6b53-4aa2-82ba-967817fd07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4d7a84-6b53-4aa2-82ba-967817fd07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51CC74-C13F-49E6-8827-CFAD09F93F8D}"/>
</file>

<file path=customXml/itemProps2.xml><?xml version="1.0" encoding="utf-8"?>
<ds:datastoreItem xmlns:ds="http://schemas.openxmlformats.org/officeDocument/2006/customXml" ds:itemID="{736BE235-9CC5-42D4-B47B-C47E8401CEBA}"/>
</file>

<file path=customXml/itemProps3.xml><?xml version="1.0" encoding="utf-8"?>
<ds:datastoreItem xmlns:ds="http://schemas.openxmlformats.org/officeDocument/2006/customXml" ds:itemID="{19A3F4C4-89C9-4D24-BD03-B10416FFB4A3}"/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345</TotalTime>
  <Words>320</Words>
  <Application>Microsoft Office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Courier New</vt:lpstr>
      <vt:lpstr>Google Sans</vt:lpstr>
      <vt:lpstr>Lato</vt:lpstr>
      <vt:lpstr>Tw Cen MT</vt:lpstr>
      <vt:lpstr>Circuit</vt:lpstr>
      <vt:lpstr>Groupe d’etude 5/ Study group 5</vt:lpstr>
      <vt:lpstr>PowerPoint Presentation</vt:lpstr>
      <vt:lpstr>No Yelling</vt:lpstr>
      <vt:lpstr>Examples:</vt:lpstr>
      <vt:lpstr>Phone Number Word Decoder</vt:lpstr>
      <vt:lpstr>Examples: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Groupe d’etude 5/ Study group 5</dc:title>
  <dc:creator>chedly rdissi</dc:creator>
  <cp:lastModifiedBy>chedly rdissi</cp:lastModifiedBy>
  <cp:revision>6</cp:revision>
  <dcterms:created xsi:type="dcterms:W3CDTF">2021-02-11T18:31:37Z</dcterms:created>
  <dcterms:modified xsi:type="dcterms:W3CDTF">2021-02-23T17:18:13Z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0x0101004E62C46C2732BC4DB5DB65F735E92A93</vt:lpwstr>
  </property>
</Properties>
</file>