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Source Code Pro"/>
      <p:regular r:id="rId46"/>
      <p:bold r:id="rId47"/>
      <p:italic r:id="rId48"/>
      <p:boldItalic r:id="rId49"/>
    </p:embeddedFont>
    <p:embeddedFont>
      <p:font typeface="Oswald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font" Target="fonts/Roboto-regular.fntdata"/><Relationship Id="rId41" Type="http://schemas.openxmlformats.org/officeDocument/2006/relationships/slide" Target="slides/slide37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SourceCodePro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SourceCodePro-italic.fntdata"/><Relationship Id="rId47" Type="http://schemas.openxmlformats.org/officeDocument/2006/relationships/font" Target="fonts/SourceCodePro-bold.fntdata"/><Relationship Id="rId49" Type="http://schemas.openxmlformats.org/officeDocument/2006/relationships/font" Target="fonts/SourceCode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Oswald-bold.fntdata"/><Relationship Id="rId50" Type="http://schemas.openxmlformats.org/officeDocument/2006/relationships/font" Target="fonts/Oswal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f1e8e723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f1e8e723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ef3dbc136_0_9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ef3dbc136_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f1e8e723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f1e8e723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f1e8e723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f1e8e723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ef3dbc136_0_9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ef3dbc136_0_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f1e8e7234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f1e8e7234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f1e8e723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f1e8e723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cef3dbc136_0_9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cef3dbc136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f1e8e723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cf1e8e723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f1e8e723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f1e8e723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f1e8e7234_0_1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f1e8e723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f1e8e7234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cf1e8e723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f1e8e7234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f1e8e723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f1e8e7234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cf1e8e723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cf1e8e7234_0_1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cf1e8e723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f1e8e7234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cf1e8e723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f1e8e7234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cf1e8e723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f1e8e7234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cf1e8e723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cf1e8e723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cf1e8e723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f1e8e723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f1e8e723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e26258b57_4_9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e26258b57_4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f1e8e7234_0_1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f1e8e723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cf1e8e72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cf1e8e72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cf1e8e723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cf1e8e723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cef3dbc136_0_2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cef3dbc136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cf1e8e723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cf1e8e723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cf1e8e723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cf1e8e723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cef3dbc13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cef3dbc13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cef3dbc136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cef3dbc13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e26258b57_4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e26258b57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e26258b57_4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e26258b57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ef3dbc136_0_9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ef3dbc136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f1e8e7234_0_2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f1e8e723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ef3dbc136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ef3dbc13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f1e8e7234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f1e8e7234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5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27.png"/><Relationship Id="rId5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hyperlink" Target="https://github.com/danielnandrade/PythonBAGSD/projects/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0" Type="http://schemas.openxmlformats.org/officeDocument/2006/relationships/image" Target="../media/image13.png"/><Relationship Id="rId9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danielnandrade/PythonBAGSD/projects/1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-818925" y="1889700"/>
            <a:ext cx="8846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5100"/>
              <a:t>Data </a:t>
            </a:r>
            <a:r>
              <a:rPr lang="de" sz="5100"/>
              <a:t>Visualization</a:t>
            </a:r>
            <a:r>
              <a:rPr lang="de" sz="5100"/>
              <a:t> Program</a:t>
            </a:r>
            <a:endParaRPr sz="5100"/>
          </a:p>
        </p:txBody>
      </p:sp>
      <p:sp>
        <p:nvSpPr>
          <p:cNvPr id="63" name="Google Shape;63;p13"/>
          <p:cNvSpPr txBox="1"/>
          <p:nvPr>
            <p:ph idx="4294967295" type="subTitle"/>
          </p:nvPr>
        </p:nvSpPr>
        <p:spPr>
          <a:xfrm>
            <a:off x="351300" y="3539825"/>
            <a:ext cx="8282400" cy="12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400"/>
              <a:t>Python Project BAGSD:</a:t>
            </a:r>
            <a:endParaRPr sz="140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4000" y="1736500"/>
            <a:ext cx="1729850" cy="172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idx="4294967295" type="subTitle"/>
          </p:nvPr>
        </p:nvSpPr>
        <p:spPr>
          <a:xfrm>
            <a:off x="426875" y="3802400"/>
            <a:ext cx="8282400" cy="12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400"/>
              <a:t>Helena </a:t>
            </a:r>
            <a:r>
              <a:rPr b="1" lang="de" sz="1400"/>
              <a:t>B</a:t>
            </a:r>
            <a:r>
              <a:rPr lang="de" sz="1400"/>
              <a:t>rinkmann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400"/>
              <a:t>Daniel </a:t>
            </a:r>
            <a:r>
              <a:rPr b="1" lang="de" sz="1400"/>
              <a:t>A</a:t>
            </a:r>
            <a:r>
              <a:rPr lang="de" sz="1400"/>
              <a:t>ndrade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400"/>
              <a:t>Nebil </a:t>
            </a:r>
            <a:r>
              <a:rPr b="1" lang="de" sz="1400"/>
              <a:t>G</a:t>
            </a:r>
            <a:r>
              <a:rPr lang="de" sz="1400"/>
              <a:t>önüleglendiren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400"/>
              <a:t>Eugen </a:t>
            </a:r>
            <a:r>
              <a:rPr b="1" lang="de" sz="1400"/>
              <a:t>S</a:t>
            </a:r>
            <a:r>
              <a:rPr lang="de" sz="1400"/>
              <a:t>perling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400"/>
              <a:t>Gottfried </a:t>
            </a:r>
            <a:r>
              <a:rPr b="1" lang="de" sz="1400"/>
              <a:t>D</a:t>
            </a:r>
            <a:r>
              <a:rPr lang="de" sz="1400"/>
              <a:t>arko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Helena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 “Interface”</a:t>
            </a:r>
            <a:endParaRPr/>
          </a:p>
        </p:txBody>
      </p:sp>
      <p:grpSp>
        <p:nvGrpSpPr>
          <p:cNvPr id="195" name="Google Shape;195;p23"/>
          <p:cNvGrpSpPr/>
          <p:nvPr/>
        </p:nvGrpSpPr>
        <p:grpSpPr>
          <a:xfrm>
            <a:off x="0" y="1189989"/>
            <a:ext cx="2726700" cy="3330436"/>
            <a:chOff x="0" y="1189989"/>
            <a:chExt cx="2726700" cy="3330436"/>
          </a:xfrm>
        </p:grpSpPr>
        <p:sp>
          <p:nvSpPr>
            <p:cNvPr id="196" name="Google Shape;196;p23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GUI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“Interface”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" name="Google Shape;197;p23"/>
            <p:cNvSpPr txBox="1"/>
            <p:nvPr/>
          </p:nvSpPr>
          <p:spPr>
            <a:xfrm>
              <a:off x="410850" y="19047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Benutzeroberfläche: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-Einfach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-Intuitiv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-Erweiterbar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6275" y="3826276"/>
            <a:ext cx="882825" cy="8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750" y="3342325"/>
            <a:ext cx="702450" cy="70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Fragen?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Nebil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 “Collect”</a:t>
            </a:r>
            <a:endParaRPr/>
          </a:p>
        </p:txBody>
      </p:sp>
      <p:grpSp>
        <p:nvGrpSpPr>
          <p:cNvPr id="217" name="Google Shape;217;p26"/>
          <p:cNvGrpSpPr/>
          <p:nvPr/>
        </p:nvGrpSpPr>
        <p:grpSpPr>
          <a:xfrm>
            <a:off x="129825" y="1189775"/>
            <a:ext cx="2541300" cy="3330650"/>
            <a:chOff x="2263425" y="1189775"/>
            <a:chExt cx="2541300" cy="3330650"/>
          </a:xfrm>
        </p:grpSpPr>
        <p:sp>
          <p:nvSpPr>
            <p:cNvPr id="218" name="Google Shape;218;p26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Datenerfassung 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“Collect”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" name="Google Shape;219;p26"/>
            <p:cNvSpPr txBox="1"/>
            <p:nvPr/>
          </p:nvSpPr>
          <p:spPr>
            <a:xfrm>
              <a:off x="2512202" y="19047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Umfangreiche Datenerfassung: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Vollständig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Anpassbar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Erläuternd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675" y="3360177"/>
            <a:ext cx="702450" cy="666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2662" y="3934325"/>
            <a:ext cx="702450" cy="66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Fragen?</a:t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Eugen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 “Understand”</a:t>
            </a:r>
            <a:endParaRPr/>
          </a:p>
        </p:txBody>
      </p:sp>
      <p:grpSp>
        <p:nvGrpSpPr>
          <p:cNvPr id="239" name="Google Shape;239;p29"/>
          <p:cNvGrpSpPr/>
          <p:nvPr/>
        </p:nvGrpSpPr>
        <p:grpSpPr>
          <a:xfrm>
            <a:off x="62774" y="1189775"/>
            <a:ext cx="2541300" cy="3330650"/>
            <a:chOff x="4329974" y="1189775"/>
            <a:chExt cx="2541300" cy="3330650"/>
          </a:xfrm>
        </p:grpSpPr>
        <p:sp>
          <p:nvSpPr>
            <p:cNvPr id="240" name="Google Shape;240;p29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61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Analyse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“Understand”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" name="Google Shape;241;p29"/>
            <p:cNvSpPr txBox="1"/>
            <p:nvPr/>
          </p:nvSpPr>
          <p:spPr>
            <a:xfrm>
              <a:off x="4613553" y="19047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Automatisierte Analyse: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Statistische Ressourcen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Mathematische Gleichungen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Direkt auf dem Diagramm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42" name="Google Shape;2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38" y="3466175"/>
            <a:ext cx="1427150" cy="142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Fragen?</a:t>
            </a:r>
            <a:endParaRPr/>
          </a:p>
        </p:txBody>
      </p:sp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Gottfried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Problem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Derzeit gibt es viele Arten von Datenbanken, die in vielen verschiedenen Arten von Diagrammen generiert werden können, aber was ist die beste und schnellste Lösung?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1486525" y="3641775"/>
            <a:ext cx="7428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/>
              <a:t>Ein Programm, das aus verschiedenen Formaten lesen kann und eine intuitive Konstruktion von Diagrammen vorschlägt.</a:t>
            </a:r>
            <a:endParaRPr sz="260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75" y="3337300"/>
            <a:ext cx="1342450" cy="13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 “Plot”</a:t>
            </a:r>
            <a:endParaRPr/>
          </a:p>
        </p:txBody>
      </p:sp>
      <p:grpSp>
        <p:nvGrpSpPr>
          <p:cNvPr id="260" name="Google Shape;260;p32"/>
          <p:cNvGrpSpPr/>
          <p:nvPr/>
        </p:nvGrpSpPr>
        <p:grpSpPr>
          <a:xfrm>
            <a:off x="72139" y="1189775"/>
            <a:ext cx="2541300" cy="3330650"/>
            <a:chOff x="6396739" y="1189775"/>
            <a:chExt cx="2541300" cy="3330650"/>
          </a:xfrm>
        </p:grpSpPr>
        <p:sp>
          <p:nvSpPr>
            <p:cNvPr id="261" name="Google Shape;261;p32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C41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Graph Typ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“Plot”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2" name="Google Shape;262;p32"/>
            <p:cNvSpPr txBox="1"/>
            <p:nvPr/>
          </p:nvSpPr>
          <p:spPr>
            <a:xfrm>
              <a:off x="6714905" y="19047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Benutzerdefinierte Grafiken: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Unterschiedliches Layout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Farbschemata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Sortierung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63" name="Google Shape;263;p32"/>
          <p:cNvPicPr preferRelativeResize="0"/>
          <p:nvPr/>
        </p:nvPicPr>
        <p:blipFill rotWithShape="1">
          <a:blip r:embed="rId3">
            <a:alphaModFix/>
          </a:blip>
          <a:srcRect b="14108" l="0" r="49753" t="28164"/>
          <a:stretch/>
        </p:blipFill>
        <p:spPr>
          <a:xfrm>
            <a:off x="383400" y="3242804"/>
            <a:ext cx="1634074" cy="165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 “Plot”</a:t>
            </a:r>
            <a:endParaRPr/>
          </a:p>
        </p:txBody>
      </p:sp>
      <p:sp>
        <p:nvSpPr>
          <p:cNvPr id="270" name="Google Shape;270;p33"/>
          <p:cNvSpPr/>
          <p:nvPr/>
        </p:nvSpPr>
        <p:spPr>
          <a:xfrm>
            <a:off x="72139" y="1189775"/>
            <a:ext cx="2541300" cy="669000"/>
          </a:xfrm>
          <a:prstGeom prst="chevron">
            <a:avLst>
              <a:gd fmla="val 50000" name="adj"/>
            </a:avLst>
          </a:prstGeom>
          <a:solidFill>
            <a:srgbClr val="C413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Option List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1" name="Google Shape;2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4825" y="1817600"/>
            <a:ext cx="5931897" cy="297992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3"/>
          <p:cNvSpPr txBox="1"/>
          <p:nvPr/>
        </p:nvSpPr>
        <p:spPr>
          <a:xfrm>
            <a:off x="378602" y="1904725"/>
            <a:ext cx="1905000" cy="26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"/>
                <a:ea typeface="Roboto"/>
                <a:cs typeface="Roboto"/>
                <a:sym typeface="Roboto"/>
              </a:rPr>
              <a:t> 'Data scatter plot':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"/>
                <a:ea typeface="Roboto"/>
                <a:cs typeface="Roboto"/>
                <a:sym typeface="Roboto"/>
              </a:rPr>
              <a:t> 'Pie chart':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"/>
                <a:ea typeface="Roboto"/>
                <a:cs typeface="Roboto"/>
                <a:sym typeface="Roboto"/>
              </a:rPr>
              <a:t> 'Histogram': 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"/>
                <a:ea typeface="Roboto"/>
                <a:cs typeface="Roboto"/>
                <a:sym typeface="Roboto"/>
              </a:rPr>
              <a:t>'Bar chart':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"/>
                <a:ea typeface="Roboto"/>
                <a:cs typeface="Roboto"/>
                <a:sym typeface="Roboto"/>
              </a:rPr>
              <a:t> 'Bar Horizontal': 'Lollipop':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 “Plot”</a:t>
            </a:r>
            <a:endParaRPr/>
          </a:p>
        </p:txBody>
      </p:sp>
      <p:sp>
        <p:nvSpPr>
          <p:cNvPr id="279" name="Google Shape;279;p34"/>
          <p:cNvSpPr/>
          <p:nvPr/>
        </p:nvSpPr>
        <p:spPr>
          <a:xfrm>
            <a:off x="72139" y="1189775"/>
            <a:ext cx="2541300" cy="669000"/>
          </a:xfrm>
          <a:prstGeom prst="chevron">
            <a:avLst>
              <a:gd fmla="val 50000" name="adj"/>
            </a:avLst>
          </a:prstGeom>
          <a:solidFill>
            <a:srgbClr val="C413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Graph Typ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“Plot”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0" name="Google Shape;2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50" y="2287075"/>
            <a:ext cx="4513524" cy="258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7000" y="1253263"/>
            <a:ext cx="4188350" cy="36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 “Plot”</a:t>
            </a:r>
            <a:endParaRPr/>
          </a:p>
        </p:txBody>
      </p:sp>
      <p:sp>
        <p:nvSpPr>
          <p:cNvPr id="288" name="Google Shape;288;p35"/>
          <p:cNvSpPr/>
          <p:nvPr/>
        </p:nvSpPr>
        <p:spPr>
          <a:xfrm>
            <a:off x="72139" y="1189775"/>
            <a:ext cx="2541300" cy="669000"/>
          </a:xfrm>
          <a:prstGeom prst="chevron">
            <a:avLst>
              <a:gd fmla="val 50000" name="adj"/>
            </a:avLst>
          </a:prstGeom>
          <a:solidFill>
            <a:srgbClr val="C413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Graph Typ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“Plot”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9" name="Google Shape;2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074" y="1279625"/>
            <a:ext cx="4013777" cy="366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50" y="2256025"/>
            <a:ext cx="4600374" cy="2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 “Plot”</a:t>
            </a:r>
            <a:endParaRPr/>
          </a:p>
        </p:txBody>
      </p:sp>
      <p:sp>
        <p:nvSpPr>
          <p:cNvPr id="297" name="Google Shape;297;p36"/>
          <p:cNvSpPr/>
          <p:nvPr/>
        </p:nvSpPr>
        <p:spPr>
          <a:xfrm>
            <a:off x="72139" y="1189775"/>
            <a:ext cx="2541300" cy="669000"/>
          </a:xfrm>
          <a:prstGeom prst="chevron">
            <a:avLst>
              <a:gd fmla="val 50000" name="adj"/>
            </a:avLst>
          </a:prstGeom>
          <a:solidFill>
            <a:srgbClr val="C413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Graph Typ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“Plot”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8" name="Google Shape;2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11175"/>
            <a:ext cx="4433274" cy="2559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8074" y="1329475"/>
            <a:ext cx="3838622" cy="36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 “Plot”</a:t>
            </a:r>
            <a:endParaRPr/>
          </a:p>
        </p:txBody>
      </p:sp>
      <p:sp>
        <p:nvSpPr>
          <p:cNvPr id="306" name="Google Shape;306;p37"/>
          <p:cNvSpPr/>
          <p:nvPr/>
        </p:nvSpPr>
        <p:spPr>
          <a:xfrm>
            <a:off x="72139" y="1189775"/>
            <a:ext cx="2541300" cy="669000"/>
          </a:xfrm>
          <a:prstGeom prst="chevron">
            <a:avLst>
              <a:gd fmla="val 50000" name="adj"/>
            </a:avLst>
          </a:prstGeom>
          <a:solidFill>
            <a:srgbClr val="C413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Graph Typ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“Plot”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7" name="Google Shape;3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11175"/>
            <a:ext cx="4433274" cy="276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7174" y="1106000"/>
            <a:ext cx="3838266" cy="36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 “Plot”</a:t>
            </a:r>
            <a:endParaRPr/>
          </a:p>
        </p:txBody>
      </p:sp>
      <p:sp>
        <p:nvSpPr>
          <p:cNvPr id="315" name="Google Shape;315;p38"/>
          <p:cNvSpPr/>
          <p:nvPr/>
        </p:nvSpPr>
        <p:spPr>
          <a:xfrm>
            <a:off x="72139" y="1189775"/>
            <a:ext cx="2541300" cy="669000"/>
          </a:xfrm>
          <a:prstGeom prst="chevron">
            <a:avLst>
              <a:gd fmla="val 50000" name="adj"/>
            </a:avLst>
          </a:prstGeom>
          <a:solidFill>
            <a:srgbClr val="C413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Graph Typ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“Plot”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6" name="Google Shape;3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50" y="2055475"/>
            <a:ext cx="4372374" cy="2677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3949" y="1177075"/>
            <a:ext cx="3834066" cy="36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 “Plot”</a:t>
            </a:r>
            <a:endParaRPr/>
          </a:p>
        </p:txBody>
      </p:sp>
      <p:sp>
        <p:nvSpPr>
          <p:cNvPr id="324" name="Google Shape;324;p39"/>
          <p:cNvSpPr/>
          <p:nvPr/>
        </p:nvSpPr>
        <p:spPr>
          <a:xfrm>
            <a:off x="72139" y="1189775"/>
            <a:ext cx="2541300" cy="669000"/>
          </a:xfrm>
          <a:prstGeom prst="chevron">
            <a:avLst>
              <a:gd fmla="val 50000" name="adj"/>
            </a:avLst>
          </a:prstGeom>
          <a:solidFill>
            <a:srgbClr val="C413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Graph Typ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“Plot”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5" name="Google Shape;3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200" y="1218875"/>
            <a:ext cx="3829892" cy="366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225" y="2171575"/>
            <a:ext cx="4591400" cy="2558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Fragen?</a:t>
            </a:r>
            <a:endParaRPr/>
          </a:p>
        </p:txBody>
      </p:sp>
      <p:sp>
        <p:nvSpPr>
          <p:cNvPr id="333" name="Google Shape;333;p4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Daniel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Premises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0" y="1621225"/>
            <a:ext cx="9041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Gruppenarbeit</a:t>
            </a:r>
            <a:r>
              <a:rPr lang="de"/>
              <a:t>: </a:t>
            </a:r>
            <a:r>
              <a:rPr lang="de"/>
              <a:t>das Beste aus jedem in der Gruppe herauszuholen.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Erstellen eines Prototyps: Wir erstellen eine Historie, um end-to-end zu arbeiten.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Setzen wir gemeinsam Prioritäten für die Aktivitäten.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Benutzung die Git-Funktionalitäten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Maximale Umsetzung dessen, was wir im Kurs gelernt haben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 “Plot”</a:t>
            </a:r>
            <a:endParaRPr/>
          </a:p>
        </p:txBody>
      </p:sp>
      <p:sp>
        <p:nvSpPr>
          <p:cNvPr id="344" name="Google Shape;344;p42"/>
          <p:cNvSpPr/>
          <p:nvPr/>
        </p:nvSpPr>
        <p:spPr>
          <a:xfrm>
            <a:off x="72139" y="1189775"/>
            <a:ext cx="2541300" cy="669000"/>
          </a:xfrm>
          <a:prstGeom prst="chevron">
            <a:avLst>
              <a:gd fmla="val 50000" name="adj"/>
            </a:avLst>
          </a:prstGeom>
          <a:solidFill>
            <a:srgbClr val="C413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Graph Typ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“Plot”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5" name="Google Shape;3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225" y="2171575"/>
            <a:ext cx="4591400" cy="2558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 “Plot”</a:t>
            </a:r>
            <a:endParaRPr/>
          </a:p>
        </p:txBody>
      </p:sp>
      <p:grpSp>
        <p:nvGrpSpPr>
          <p:cNvPr id="352" name="Google Shape;352;p43"/>
          <p:cNvGrpSpPr/>
          <p:nvPr/>
        </p:nvGrpSpPr>
        <p:grpSpPr>
          <a:xfrm>
            <a:off x="72139" y="1189775"/>
            <a:ext cx="2541300" cy="3330650"/>
            <a:chOff x="6396739" y="1189775"/>
            <a:chExt cx="2541300" cy="3330650"/>
          </a:xfrm>
        </p:grpSpPr>
        <p:sp>
          <p:nvSpPr>
            <p:cNvPr id="353" name="Google Shape;353;p43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C41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Graph Typ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“Plot”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4" name="Google Shape;354;p43"/>
            <p:cNvSpPr txBox="1"/>
            <p:nvPr/>
          </p:nvSpPr>
          <p:spPr>
            <a:xfrm>
              <a:off x="6714905" y="19047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Benutzerdefinierte Grafiken: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Unterschiedliches Layout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Farbschemata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Sortierung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55" name="Google Shape;355;p43"/>
          <p:cNvPicPr preferRelativeResize="0"/>
          <p:nvPr/>
        </p:nvPicPr>
        <p:blipFill rotWithShape="1">
          <a:blip r:embed="rId3">
            <a:alphaModFix/>
          </a:blip>
          <a:srcRect b="14108" l="0" r="49753" t="28164"/>
          <a:stretch/>
        </p:blipFill>
        <p:spPr>
          <a:xfrm>
            <a:off x="383400" y="3242804"/>
            <a:ext cx="1634074" cy="165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Fragen</a:t>
            </a:r>
            <a:endParaRPr/>
          </a:p>
        </p:txBody>
      </p:sp>
      <p:sp>
        <p:nvSpPr>
          <p:cNvPr id="362" name="Google Shape;362;p4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Checklist</a:t>
            </a:r>
            <a:endParaRPr/>
          </a:p>
        </p:txBody>
      </p:sp>
      <p:pic>
        <p:nvPicPr>
          <p:cNvPr id="368" name="Google Shape;36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5"/>
          <p:cNvSpPr/>
          <p:nvPr/>
        </p:nvSpPr>
        <p:spPr>
          <a:xfrm>
            <a:off x="579400" y="1561750"/>
            <a:ext cx="21795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</a:rPr>
              <a:t>Methode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0" name="Google Shape;370;p45"/>
          <p:cNvSpPr/>
          <p:nvPr/>
        </p:nvSpPr>
        <p:spPr>
          <a:xfrm>
            <a:off x="3294575" y="1561750"/>
            <a:ext cx="46080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How it was made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1" name="Google Shape;371;p45"/>
          <p:cNvSpPr/>
          <p:nvPr/>
        </p:nvSpPr>
        <p:spPr>
          <a:xfrm>
            <a:off x="579400" y="2043475"/>
            <a:ext cx="21795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Listen und Dictionaries</a:t>
            </a:r>
            <a:endParaRPr/>
          </a:p>
        </p:txBody>
      </p:sp>
      <p:sp>
        <p:nvSpPr>
          <p:cNvPr id="372" name="Google Shape;372;p45"/>
          <p:cNvSpPr/>
          <p:nvPr/>
        </p:nvSpPr>
        <p:spPr>
          <a:xfrm>
            <a:off x="3294575" y="2043475"/>
            <a:ext cx="46080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Wird in allen Strukturen verwendet</a:t>
            </a:r>
            <a:endParaRPr/>
          </a:p>
        </p:txBody>
      </p:sp>
      <p:sp>
        <p:nvSpPr>
          <p:cNvPr id="373" name="Google Shape;373;p45"/>
          <p:cNvSpPr/>
          <p:nvPr/>
        </p:nvSpPr>
        <p:spPr>
          <a:xfrm>
            <a:off x="579400" y="2525200"/>
            <a:ext cx="21795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Schleifen und </a:t>
            </a:r>
            <a:r>
              <a:rPr lang="de"/>
              <a:t>While</a:t>
            </a:r>
            <a:endParaRPr/>
          </a:p>
        </p:txBody>
      </p:sp>
      <p:sp>
        <p:nvSpPr>
          <p:cNvPr id="374" name="Google Shape;374;p45"/>
          <p:cNvSpPr/>
          <p:nvPr/>
        </p:nvSpPr>
        <p:spPr>
          <a:xfrm>
            <a:off x="3294575" y="2525200"/>
            <a:ext cx="46080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Wird in allen Strukturen verwendet</a:t>
            </a:r>
            <a:endParaRPr/>
          </a:p>
        </p:txBody>
      </p:sp>
      <p:sp>
        <p:nvSpPr>
          <p:cNvPr id="375" name="Google Shape;375;p45"/>
          <p:cNvSpPr/>
          <p:nvPr/>
        </p:nvSpPr>
        <p:spPr>
          <a:xfrm>
            <a:off x="579400" y="3042850"/>
            <a:ext cx="21795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Funktionen und Klassen</a:t>
            </a:r>
            <a:endParaRPr/>
          </a:p>
        </p:txBody>
      </p:sp>
      <p:sp>
        <p:nvSpPr>
          <p:cNvPr id="376" name="Google Shape;376;p45"/>
          <p:cNvSpPr/>
          <p:nvPr/>
        </p:nvSpPr>
        <p:spPr>
          <a:xfrm>
            <a:off x="3294575" y="3042850"/>
            <a:ext cx="46080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Wird in allen Strukturen verwendet</a:t>
            </a:r>
            <a:endParaRPr/>
          </a:p>
        </p:txBody>
      </p:sp>
      <p:sp>
        <p:nvSpPr>
          <p:cNvPr id="377" name="Google Shape;377;p45"/>
          <p:cNvSpPr/>
          <p:nvPr/>
        </p:nvSpPr>
        <p:spPr>
          <a:xfrm>
            <a:off x="579400" y="3560500"/>
            <a:ext cx="21795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Numpy</a:t>
            </a:r>
            <a:endParaRPr/>
          </a:p>
        </p:txBody>
      </p:sp>
      <p:sp>
        <p:nvSpPr>
          <p:cNvPr id="378" name="Google Shape;378;p45"/>
          <p:cNvSpPr/>
          <p:nvPr/>
        </p:nvSpPr>
        <p:spPr>
          <a:xfrm>
            <a:off x="3294575" y="3560500"/>
            <a:ext cx="46080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Analytischer Teil</a:t>
            </a:r>
            <a:endParaRPr/>
          </a:p>
        </p:txBody>
      </p:sp>
      <p:sp>
        <p:nvSpPr>
          <p:cNvPr id="379" name="Google Shape;379;p45"/>
          <p:cNvSpPr/>
          <p:nvPr/>
        </p:nvSpPr>
        <p:spPr>
          <a:xfrm>
            <a:off x="579400" y="4595800"/>
            <a:ext cx="21795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Tkinter</a:t>
            </a:r>
            <a:endParaRPr/>
          </a:p>
        </p:txBody>
      </p:sp>
      <p:sp>
        <p:nvSpPr>
          <p:cNvPr id="380" name="Google Shape;380;p45"/>
          <p:cNvSpPr/>
          <p:nvPr/>
        </p:nvSpPr>
        <p:spPr>
          <a:xfrm>
            <a:off x="3294575" y="4595800"/>
            <a:ext cx="46080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Interface</a:t>
            </a:r>
            <a:r>
              <a:rPr lang="de"/>
              <a:t> Teil</a:t>
            </a:r>
            <a:endParaRPr/>
          </a:p>
        </p:txBody>
      </p:sp>
      <p:sp>
        <p:nvSpPr>
          <p:cNvPr id="381" name="Google Shape;381;p45"/>
          <p:cNvSpPr/>
          <p:nvPr/>
        </p:nvSpPr>
        <p:spPr>
          <a:xfrm>
            <a:off x="579400" y="4078150"/>
            <a:ext cx="21795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Matplotlib</a:t>
            </a:r>
            <a:endParaRPr/>
          </a:p>
        </p:txBody>
      </p:sp>
      <p:sp>
        <p:nvSpPr>
          <p:cNvPr id="382" name="Google Shape;382;p45"/>
          <p:cNvSpPr/>
          <p:nvPr/>
        </p:nvSpPr>
        <p:spPr>
          <a:xfrm>
            <a:off x="3294575" y="4078150"/>
            <a:ext cx="46080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Grafischer Teil</a:t>
            </a:r>
            <a:endParaRPr/>
          </a:p>
        </p:txBody>
      </p:sp>
      <p:pic>
        <p:nvPicPr>
          <p:cNvPr id="383" name="Google Shape;38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8675" y="1961962"/>
            <a:ext cx="481726" cy="48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8675" y="2443662"/>
            <a:ext cx="481726" cy="48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8675" y="2980962"/>
            <a:ext cx="481726" cy="48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8675" y="3478962"/>
            <a:ext cx="481726" cy="48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1450" y="3999962"/>
            <a:ext cx="481726" cy="48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1450" y="4520962"/>
            <a:ext cx="481726" cy="48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Fragen?</a:t>
            </a:r>
            <a:endParaRPr/>
          </a:p>
        </p:txBody>
      </p:sp>
      <p:sp>
        <p:nvSpPr>
          <p:cNvPr id="394" name="Google Shape;394;p4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End</a:t>
            </a:r>
            <a:endParaRPr/>
          </a:p>
        </p:txBody>
      </p:sp>
      <p:sp>
        <p:nvSpPr>
          <p:cNvPr id="400" name="Google Shape;400;p4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Backup</a:t>
            </a:r>
            <a:endParaRPr/>
          </a:p>
        </p:txBody>
      </p:sp>
      <p:sp>
        <p:nvSpPr>
          <p:cNvPr id="406" name="Google Shape;406;p4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9">
            <a:hlinkClick r:id="rId4"/>
          </p:cNvPr>
          <p:cNvSpPr txBox="1"/>
          <p:nvPr/>
        </p:nvSpPr>
        <p:spPr>
          <a:xfrm>
            <a:off x="3290700" y="372500"/>
            <a:ext cx="36882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Presentation -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Daniel 5 min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.taking one slide that structure of the cod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Helena person show the function and how the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15min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.time for questions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.how powerful the tool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Nebil 15 min data import export.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.time for questions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.how powerful the tool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Eugen 15 min scatter plot / analysis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.time for questions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.how powerful the tool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Gottfried 15 min </a:t>
            </a:r>
            <a:r>
              <a:rPr lang="de" sz="1000"/>
              <a:t>präsentation</a:t>
            </a:r>
            <a:r>
              <a:rPr lang="de" sz="1000"/>
              <a:t> graph.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.time for questions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.how powerful the tool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Daniel 10 min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. show that we used what we learned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Github organize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.time for questions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.how powerful the tool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14:30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13" name="Google Shape;413;p4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Problem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Zeitplan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6"/>
          <p:cNvGrpSpPr/>
          <p:nvPr/>
        </p:nvGrpSpPr>
        <p:grpSpPr>
          <a:xfrm>
            <a:off x="5715000" y="1762175"/>
            <a:ext cx="2286000" cy="2847950"/>
            <a:chOff x="0" y="2295575"/>
            <a:chExt cx="2286000" cy="2847950"/>
          </a:xfrm>
        </p:grpSpPr>
        <p:grpSp>
          <p:nvGrpSpPr>
            <p:cNvPr id="88" name="Google Shape;88;p16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89" name="Google Shape;89;p16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6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" name="Google Shape;91;p16"/>
            <p:cNvSpPr txBox="1"/>
            <p:nvPr/>
          </p:nvSpPr>
          <p:spPr>
            <a:xfrm>
              <a:off x="216291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3. Tag</a:t>
              </a:r>
              <a:endParaRPr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16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2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Final Product</a:t>
              </a:r>
              <a:endParaRPr b="1" sz="12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216300" y="3538850"/>
              <a:ext cx="1853400" cy="13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9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Was wir zu präsentieren haben wollen.</a:t>
              </a: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9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Was nicht fertig ist, ist raus.</a:t>
              </a: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9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Lassen Sie den Code sauber.</a:t>
              </a: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9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Vorbereitung für die Präsentation</a:t>
              </a: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4" name="Google Shape;94;p16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95" name="Google Shape;95;p16"/>
          <p:cNvGrpSpPr/>
          <p:nvPr/>
        </p:nvGrpSpPr>
        <p:grpSpPr>
          <a:xfrm>
            <a:off x="3429000" y="1762175"/>
            <a:ext cx="2286000" cy="2847950"/>
            <a:chOff x="0" y="2295575"/>
            <a:chExt cx="2286000" cy="2847950"/>
          </a:xfrm>
        </p:grpSpPr>
        <p:grpSp>
          <p:nvGrpSpPr>
            <p:cNvPr id="96" name="Google Shape;96;p16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97" name="Google Shape;97;p16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" name="Google Shape;99;p16"/>
            <p:cNvSpPr txBox="1"/>
            <p:nvPr/>
          </p:nvSpPr>
          <p:spPr>
            <a:xfrm>
              <a:off x="216291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10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2. Tag</a:t>
              </a:r>
              <a:endParaRPr sz="10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6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Development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216300" y="3896950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Auf die wir unsere Entwicklung konzentrieren werden.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de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Wahl unserer Einschränkungen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de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2" name="Google Shape;102;p16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03" name="Google Shape;103;p16"/>
          <p:cNvGrpSpPr/>
          <p:nvPr/>
        </p:nvGrpSpPr>
        <p:grpSpPr>
          <a:xfrm>
            <a:off x="1143000" y="1762175"/>
            <a:ext cx="2286000" cy="2847950"/>
            <a:chOff x="0" y="2295575"/>
            <a:chExt cx="2286000" cy="2847950"/>
          </a:xfrm>
        </p:grpSpPr>
        <p:grpSp>
          <p:nvGrpSpPr>
            <p:cNvPr id="104" name="Google Shape;104;p16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105" name="Google Shape;105;p16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6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" name="Google Shape;107;p16"/>
            <p:cNvSpPr txBox="1"/>
            <p:nvPr/>
          </p:nvSpPr>
          <p:spPr>
            <a:xfrm>
              <a:off x="216291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10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1. Tag</a:t>
              </a:r>
              <a:endParaRPr sz="10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6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Prototyp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16"/>
            <p:cNvSpPr txBox="1"/>
            <p:nvPr/>
          </p:nvSpPr>
          <p:spPr>
            <a:xfrm>
              <a:off x="216300" y="3664675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de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Eine Datenbank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de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Eine Extraktion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de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Eine Auswahl von Variablen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None/>
              </a:pPr>
              <a:r>
                <a:rPr lang="de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Ein Diagramm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0" name="Google Shape;110;p16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725" y="1894375"/>
            <a:ext cx="2909776" cy="2906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17"/>
          <p:cNvGrpSpPr/>
          <p:nvPr/>
        </p:nvGrpSpPr>
        <p:grpSpPr>
          <a:xfrm>
            <a:off x="6434325" y="1455900"/>
            <a:ext cx="1689900" cy="1648800"/>
            <a:chOff x="1405775" y="3288288"/>
            <a:chExt cx="1689900" cy="1648800"/>
          </a:xfrm>
        </p:grpSpPr>
        <p:sp>
          <p:nvSpPr>
            <p:cNvPr id="117" name="Google Shape;117;p17"/>
            <p:cNvSpPr/>
            <p:nvPr/>
          </p:nvSpPr>
          <p:spPr>
            <a:xfrm>
              <a:off x="1405775" y="3288288"/>
              <a:ext cx="1689900" cy="16488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Collect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1525175" y="3754600"/>
              <a:ext cx="1451100" cy="1047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19" name="Google Shape;119;p17"/>
          <p:cNvGrpSpPr/>
          <p:nvPr/>
        </p:nvGrpSpPr>
        <p:grpSpPr>
          <a:xfrm>
            <a:off x="897525" y="3302288"/>
            <a:ext cx="1689900" cy="1648800"/>
            <a:chOff x="452375" y="3288288"/>
            <a:chExt cx="1689900" cy="1648800"/>
          </a:xfrm>
        </p:grpSpPr>
        <p:sp>
          <p:nvSpPr>
            <p:cNvPr id="120" name="Google Shape;120;p17"/>
            <p:cNvSpPr/>
            <p:nvPr/>
          </p:nvSpPr>
          <p:spPr>
            <a:xfrm>
              <a:off x="452375" y="3288288"/>
              <a:ext cx="1689900" cy="16488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chemeClr val="lt1"/>
                  </a:solidFill>
                </a:rPr>
                <a:t>Analyse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71775" y="3766600"/>
              <a:ext cx="1451100" cy="1047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22" name="Google Shape;122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Struktur</a:t>
            </a:r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5350" y="3824100"/>
            <a:ext cx="934250" cy="9360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" name="Google Shape;125;p17"/>
          <p:cNvGrpSpPr/>
          <p:nvPr/>
        </p:nvGrpSpPr>
        <p:grpSpPr>
          <a:xfrm>
            <a:off x="930725" y="1506200"/>
            <a:ext cx="1689900" cy="1648800"/>
            <a:chOff x="542200" y="1621625"/>
            <a:chExt cx="1689900" cy="1648800"/>
          </a:xfrm>
        </p:grpSpPr>
        <p:sp>
          <p:nvSpPr>
            <p:cNvPr id="126" name="Google Shape;126;p17"/>
            <p:cNvSpPr/>
            <p:nvPr/>
          </p:nvSpPr>
          <p:spPr>
            <a:xfrm>
              <a:off x="542200" y="1621625"/>
              <a:ext cx="1689900" cy="16488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chemeClr val="lt1"/>
                  </a:solidFill>
                </a:rPr>
                <a:t>Interface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666800" y="2102000"/>
              <a:ext cx="1451100" cy="1047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pic>
          <p:nvPicPr>
            <p:cNvPr id="128" name="Google Shape;128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45738" y="2184226"/>
              <a:ext cx="882825" cy="8828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9" name="Google Shape;12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14200" y="2141452"/>
            <a:ext cx="702450" cy="666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11762" y="2141450"/>
            <a:ext cx="702450" cy="666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p17"/>
          <p:cNvGrpSpPr/>
          <p:nvPr/>
        </p:nvGrpSpPr>
        <p:grpSpPr>
          <a:xfrm>
            <a:off x="6434325" y="3302300"/>
            <a:ext cx="1689900" cy="1648800"/>
            <a:chOff x="1253375" y="4982288"/>
            <a:chExt cx="1689900" cy="1648800"/>
          </a:xfrm>
        </p:grpSpPr>
        <p:sp>
          <p:nvSpPr>
            <p:cNvPr id="132" name="Google Shape;132;p17"/>
            <p:cNvSpPr/>
            <p:nvPr/>
          </p:nvSpPr>
          <p:spPr>
            <a:xfrm>
              <a:off x="1253375" y="4982288"/>
              <a:ext cx="1689900" cy="16488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Plot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1372775" y="5452525"/>
              <a:ext cx="1451100" cy="1047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pic>
        <p:nvPicPr>
          <p:cNvPr id="134" name="Google Shape;134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09049" y="2629374"/>
            <a:ext cx="1436850" cy="143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 rotWithShape="1">
          <a:blip r:embed="rId10">
            <a:alphaModFix/>
          </a:blip>
          <a:srcRect b="14108" l="0" r="49753" t="28164"/>
          <a:stretch/>
        </p:blipFill>
        <p:spPr>
          <a:xfrm>
            <a:off x="6812150" y="3843620"/>
            <a:ext cx="934250" cy="945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Aktivitäten</a:t>
            </a:r>
            <a:endParaRPr/>
          </a:p>
        </p:txBody>
      </p:sp>
      <p:sp>
        <p:nvSpPr>
          <p:cNvPr id="141" name="Google Shape;141;p18">
            <a:hlinkClick r:id="rId3"/>
          </p:cNvPr>
          <p:cNvSpPr txBox="1"/>
          <p:nvPr/>
        </p:nvSpPr>
        <p:spPr>
          <a:xfrm>
            <a:off x="2758900" y="1106000"/>
            <a:ext cx="572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https://github.com/danielnandrade/PythonBAGSD/projects/1</a:t>
            </a:r>
            <a:endParaRPr/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 rotWithShape="1">
          <a:blip r:embed="rId5">
            <a:alphaModFix/>
          </a:blip>
          <a:srcRect b="9232" l="50084" r="415" t="9354"/>
          <a:stretch/>
        </p:blipFill>
        <p:spPr>
          <a:xfrm>
            <a:off x="675225" y="1615625"/>
            <a:ext cx="7329024" cy="33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Github x PyCharm</a:t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9800" y="1247350"/>
            <a:ext cx="4542729" cy="37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475" y="1503325"/>
            <a:ext cx="1527650" cy="152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0874" y="3492149"/>
            <a:ext cx="1436850" cy="143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/>
          <p:nvPr/>
        </p:nvSpPr>
        <p:spPr>
          <a:xfrm>
            <a:off x="5496200" y="1381700"/>
            <a:ext cx="1437000" cy="19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3512550" y="1771900"/>
            <a:ext cx="1437000" cy="1341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Funktionalitäten</a:t>
            </a:r>
            <a:endParaRPr/>
          </a:p>
        </p:txBody>
      </p:sp>
      <p:grpSp>
        <p:nvGrpSpPr>
          <p:cNvPr id="160" name="Google Shape;160;p20"/>
          <p:cNvGrpSpPr/>
          <p:nvPr/>
        </p:nvGrpSpPr>
        <p:grpSpPr>
          <a:xfrm>
            <a:off x="0" y="1189989"/>
            <a:ext cx="2726700" cy="3330436"/>
            <a:chOff x="0" y="1189989"/>
            <a:chExt cx="2726700" cy="3330436"/>
          </a:xfrm>
        </p:grpSpPr>
        <p:sp>
          <p:nvSpPr>
            <p:cNvPr id="161" name="Google Shape;161;p20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GUI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“Interface”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20"/>
            <p:cNvSpPr txBox="1"/>
            <p:nvPr/>
          </p:nvSpPr>
          <p:spPr>
            <a:xfrm>
              <a:off x="410850" y="19047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Benutzeroberfläche: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-Einfach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-Intuitiv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-Erweiterbar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3" name="Google Shape;163;p20"/>
          <p:cNvGrpSpPr/>
          <p:nvPr/>
        </p:nvGrpSpPr>
        <p:grpSpPr>
          <a:xfrm>
            <a:off x="2263425" y="1189775"/>
            <a:ext cx="2541300" cy="3330650"/>
            <a:chOff x="2263425" y="1189775"/>
            <a:chExt cx="2541300" cy="3330650"/>
          </a:xfrm>
        </p:grpSpPr>
        <p:sp>
          <p:nvSpPr>
            <p:cNvPr id="164" name="Google Shape;164;p20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Datenerfassung</a:t>
              </a:r>
              <a:r>
                <a:rPr lang="d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“Collect”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p20"/>
            <p:cNvSpPr txBox="1"/>
            <p:nvPr/>
          </p:nvSpPr>
          <p:spPr>
            <a:xfrm>
              <a:off x="2512202" y="19047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Umfangreiche Datenerfassung: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Vollständig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Anpassbar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Erläuternd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6" name="Google Shape;166;p20"/>
          <p:cNvGrpSpPr/>
          <p:nvPr/>
        </p:nvGrpSpPr>
        <p:grpSpPr>
          <a:xfrm>
            <a:off x="4329974" y="1189775"/>
            <a:ext cx="2541300" cy="3330650"/>
            <a:chOff x="4329974" y="1189775"/>
            <a:chExt cx="2541300" cy="3330650"/>
          </a:xfrm>
        </p:grpSpPr>
        <p:sp>
          <p:nvSpPr>
            <p:cNvPr id="167" name="Google Shape;167;p20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61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Analyse</a:t>
              </a: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“Understand”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4613553" y="19047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Automatisierte Analyse: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Statistische Ressourcen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Mathematische Gleichungen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Direkt auf dem Diagramm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" name="Google Shape;169;p20"/>
          <p:cNvGrpSpPr/>
          <p:nvPr/>
        </p:nvGrpSpPr>
        <p:grpSpPr>
          <a:xfrm>
            <a:off x="6396739" y="1189775"/>
            <a:ext cx="2541300" cy="3330650"/>
            <a:chOff x="6396739" y="1189775"/>
            <a:chExt cx="2541300" cy="3330650"/>
          </a:xfrm>
        </p:grpSpPr>
        <p:sp>
          <p:nvSpPr>
            <p:cNvPr id="170" name="Google Shape;170;p20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C41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Graph Typ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“Plot”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p20"/>
            <p:cNvSpPr txBox="1"/>
            <p:nvPr/>
          </p:nvSpPr>
          <p:spPr>
            <a:xfrm>
              <a:off x="6714905" y="19047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Benutzerdefinierte Grafiken: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Unterschiedliches Layout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Farbschemata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Sortierung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72" name="Google Shape;172;p20"/>
          <p:cNvPicPr preferRelativeResize="0"/>
          <p:nvPr/>
        </p:nvPicPr>
        <p:blipFill rotWithShape="1">
          <a:blip r:embed="rId3">
            <a:alphaModFix/>
          </a:blip>
          <a:srcRect b="14108" l="0" r="49753" t="28164"/>
          <a:stretch/>
        </p:blipFill>
        <p:spPr>
          <a:xfrm>
            <a:off x="6708000" y="3242804"/>
            <a:ext cx="1634074" cy="165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0638" y="3466175"/>
            <a:ext cx="1427150" cy="142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6275" y="3826276"/>
            <a:ext cx="882825" cy="8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03275" y="3360177"/>
            <a:ext cx="702450" cy="666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6262" y="3934325"/>
            <a:ext cx="702450" cy="66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5750" y="3342325"/>
            <a:ext cx="702450" cy="70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Fragen?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