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Source Code Pro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SourceCodePro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7.xml"/><Relationship Id="rId33" Type="http://schemas.openxmlformats.org/officeDocument/2006/relationships/font" Target="fonts/Oswald-bold.fntdata"/><Relationship Id="rId10" Type="http://schemas.openxmlformats.org/officeDocument/2006/relationships/slide" Target="slides/slide6.xml"/><Relationship Id="rId32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ef3dbc136_0_9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ef3dbc136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ef3dbc136_0_10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ef3dbc136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ef3dbc136_0_2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ef3dbc13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ef3dbc13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ef3dbc13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ef3dbc136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ef3dbc1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ef3dbc136_0_1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ef3dbc13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bf8366028_0_6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bf8366028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bf8366028_0_6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bf8366028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bf8366028_0_6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bf8366028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ef3dbc136_0_2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ef3dbc13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e26258b57_4_9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e26258b57_4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e26258b57_4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e26258b57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e26258b57_4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e26258b57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ef3dbc136_0_9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ef3dbc136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ef3dbc136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ef3dbc13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ef3dbc136_0_9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ef3dbc136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ef3dbc136_0_9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ef3dbc136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hyperlink" Target="https://github.com/danielnandrade/PythonBAGSD/projects/1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Relationship Id="rId7" Type="http://schemas.openxmlformats.org/officeDocument/2006/relationships/image" Target="../media/image10.png"/><Relationship Id="rId8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6.png"/><Relationship Id="rId9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data-to-viz.com/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0" Type="http://schemas.openxmlformats.org/officeDocument/2006/relationships/image" Target="../media/image10.png"/><Relationship Id="rId9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anielnandrade/PythonBAGSD/projects/1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-818925" y="1889700"/>
            <a:ext cx="8846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5100"/>
              <a:t>Data </a:t>
            </a:r>
            <a:r>
              <a:rPr lang="de" sz="5100"/>
              <a:t>Visualization</a:t>
            </a:r>
            <a:r>
              <a:rPr lang="de" sz="5100"/>
              <a:t> Program</a:t>
            </a:r>
            <a:endParaRPr sz="5100"/>
          </a:p>
        </p:txBody>
      </p:sp>
      <p:sp>
        <p:nvSpPr>
          <p:cNvPr id="63" name="Google Shape;63;p13"/>
          <p:cNvSpPr txBox="1"/>
          <p:nvPr>
            <p:ph idx="4294967295" type="subTitle"/>
          </p:nvPr>
        </p:nvSpPr>
        <p:spPr>
          <a:xfrm>
            <a:off x="351300" y="3539825"/>
            <a:ext cx="82824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400"/>
              <a:t>Python Project BAGSD:</a:t>
            </a:r>
            <a:endParaRPr sz="14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000" y="1736500"/>
            <a:ext cx="1729850" cy="17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idx="4294967295" type="subTitle"/>
          </p:nvPr>
        </p:nvSpPr>
        <p:spPr>
          <a:xfrm>
            <a:off x="426875" y="3802400"/>
            <a:ext cx="82824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Helena </a:t>
            </a:r>
            <a:r>
              <a:rPr b="1" lang="de" sz="1400"/>
              <a:t>B</a:t>
            </a:r>
            <a:r>
              <a:rPr lang="de" sz="1400"/>
              <a:t>rinkmann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Daniel </a:t>
            </a:r>
            <a:r>
              <a:rPr b="1" lang="de" sz="1400"/>
              <a:t>A</a:t>
            </a:r>
            <a:r>
              <a:rPr lang="de" sz="1400"/>
              <a:t>ndrade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Nebil </a:t>
            </a:r>
            <a:r>
              <a:rPr b="1" lang="de" sz="1400"/>
              <a:t>G</a:t>
            </a:r>
            <a:r>
              <a:rPr lang="de" sz="1400"/>
              <a:t>önüleglendiren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Eugen </a:t>
            </a:r>
            <a:r>
              <a:rPr b="1" lang="de" sz="1400"/>
              <a:t>S</a:t>
            </a:r>
            <a:r>
              <a:rPr lang="de" sz="1400"/>
              <a:t>perling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Gottfried </a:t>
            </a:r>
            <a:r>
              <a:rPr b="1" lang="de" sz="1400"/>
              <a:t>D</a:t>
            </a:r>
            <a:r>
              <a:rPr lang="de" sz="1400"/>
              <a:t>arko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“Understand”</a:t>
            </a:r>
            <a:endParaRPr/>
          </a:p>
        </p:txBody>
      </p:sp>
      <p:grpSp>
        <p:nvGrpSpPr>
          <p:cNvPr id="195" name="Google Shape;195;p22"/>
          <p:cNvGrpSpPr/>
          <p:nvPr/>
        </p:nvGrpSpPr>
        <p:grpSpPr>
          <a:xfrm>
            <a:off x="62774" y="1189775"/>
            <a:ext cx="2541300" cy="3330650"/>
            <a:chOff x="4329974" y="1189775"/>
            <a:chExt cx="2541300" cy="3330650"/>
          </a:xfrm>
        </p:grpSpPr>
        <p:sp>
          <p:nvSpPr>
            <p:cNvPr id="196" name="Google Shape;196;p22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Analyse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“Understand”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22"/>
            <p:cNvSpPr txBox="1"/>
            <p:nvPr/>
          </p:nvSpPr>
          <p:spPr>
            <a:xfrm>
              <a:off x="4613553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Automatisierte Analyse: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Statistische Ressourcen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Mathematische Gleichungen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Direkt auf dem Diagramm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38" y="3466175"/>
            <a:ext cx="1427150" cy="142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“Plot”</a:t>
            </a:r>
            <a:endParaRPr/>
          </a:p>
        </p:txBody>
      </p:sp>
      <p:grpSp>
        <p:nvGrpSpPr>
          <p:cNvPr id="205" name="Google Shape;205;p23"/>
          <p:cNvGrpSpPr/>
          <p:nvPr/>
        </p:nvGrpSpPr>
        <p:grpSpPr>
          <a:xfrm>
            <a:off x="72139" y="1189775"/>
            <a:ext cx="2541300" cy="3330650"/>
            <a:chOff x="6396739" y="1189775"/>
            <a:chExt cx="2541300" cy="3330650"/>
          </a:xfrm>
        </p:grpSpPr>
        <p:sp>
          <p:nvSpPr>
            <p:cNvPr id="206" name="Google Shape;206;p23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C41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Graph Typ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“Plot”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23"/>
            <p:cNvSpPr txBox="1"/>
            <p:nvPr/>
          </p:nvSpPr>
          <p:spPr>
            <a:xfrm>
              <a:off x="6714905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Benutzerdefinierte Grafiken: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Unterschiedliches Layout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Farbschemata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Sortierung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 b="14108" l="0" r="49753" t="28164"/>
          <a:stretch/>
        </p:blipFill>
        <p:spPr>
          <a:xfrm>
            <a:off x="383400" y="3242804"/>
            <a:ext cx="1634074" cy="165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Checklist</a:t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/>
          <p:nvPr/>
        </p:nvSpPr>
        <p:spPr>
          <a:xfrm>
            <a:off x="579400" y="1561750"/>
            <a:ext cx="21795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Methode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3294575" y="1561750"/>
            <a:ext cx="4608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How it was made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579400" y="2043475"/>
            <a:ext cx="2179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Listen und Dictionaries</a:t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3294575" y="2043475"/>
            <a:ext cx="46080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Wird in allen Strukturen verwendet</a:t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579400" y="2525200"/>
            <a:ext cx="2179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Schleifen und </a:t>
            </a:r>
            <a:r>
              <a:rPr lang="de"/>
              <a:t>While</a:t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3294575" y="2525200"/>
            <a:ext cx="46080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Wird in allen Strukturen verwendet</a:t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579400" y="3042850"/>
            <a:ext cx="2179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Funktionen und Klassen</a:t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3294575" y="3042850"/>
            <a:ext cx="46080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Wird in allen Strukturen verwendet</a:t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579400" y="3560500"/>
            <a:ext cx="2179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Numpy</a:t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3294575" y="3560500"/>
            <a:ext cx="46080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Analytischer Teil</a:t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579400" y="4595800"/>
            <a:ext cx="2179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Tkinter</a:t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3294575" y="4595800"/>
            <a:ext cx="46080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Interface</a:t>
            </a:r>
            <a:r>
              <a:rPr lang="de"/>
              <a:t> Teil</a:t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579400" y="4078150"/>
            <a:ext cx="2179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Matplotlib</a:t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3294575" y="4078150"/>
            <a:ext cx="46080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Grafischer Teil</a:t>
            </a:r>
            <a:endParaRPr/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8675" y="1961962"/>
            <a:ext cx="481726" cy="48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8675" y="2443662"/>
            <a:ext cx="481726" cy="48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8675" y="2980962"/>
            <a:ext cx="481726" cy="48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8675" y="3478962"/>
            <a:ext cx="481726" cy="48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450" y="3999962"/>
            <a:ext cx="481726" cy="48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450" y="4520962"/>
            <a:ext cx="481726" cy="48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Backup</a:t>
            </a:r>
            <a:endParaRPr/>
          </a:p>
        </p:txBody>
      </p:sp>
      <p:sp>
        <p:nvSpPr>
          <p:cNvPr id="241" name="Google Shape;241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>
            <a:hlinkClick r:id="rId4"/>
          </p:cNvPr>
          <p:cNvSpPr txBox="1"/>
          <p:nvPr/>
        </p:nvSpPr>
        <p:spPr>
          <a:xfrm>
            <a:off x="3290700" y="372500"/>
            <a:ext cx="36882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Presentation -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Daniel 5 min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.taking one slide that structure of the cod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Helena person show the function and how the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15min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.time for questions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.how powerful the tool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Nebil 15 min data import export.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.time for questions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.how powerful the tool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Eugen 15 min scatter plot / analysis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.time for questions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.how powerful the tool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Gottfried 15 min </a:t>
            </a:r>
            <a:r>
              <a:rPr lang="de" sz="1000"/>
              <a:t>präsentation</a:t>
            </a:r>
            <a:r>
              <a:rPr lang="de" sz="1000"/>
              <a:t> graph.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.time for questions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.how powerful the tool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Daniel 10 min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 show that we used what we learned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Github organize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.time for questions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.how powerful the tool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14:30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48" name="Google Shape;248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Funktionalitäten</a:t>
            </a:r>
            <a:endParaRPr/>
          </a:p>
        </p:txBody>
      </p:sp>
      <p:grpSp>
        <p:nvGrpSpPr>
          <p:cNvPr id="254" name="Google Shape;254;p27"/>
          <p:cNvGrpSpPr/>
          <p:nvPr/>
        </p:nvGrpSpPr>
        <p:grpSpPr>
          <a:xfrm>
            <a:off x="0" y="1189989"/>
            <a:ext cx="2726700" cy="3330436"/>
            <a:chOff x="0" y="1189989"/>
            <a:chExt cx="2726700" cy="3330436"/>
          </a:xfrm>
        </p:grpSpPr>
        <p:sp>
          <p:nvSpPr>
            <p:cNvPr id="255" name="Google Shape;255;p27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Collect Data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“Open”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27"/>
            <p:cNvSpPr txBox="1"/>
            <p:nvPr/>
          </p:nvSpPr>
          <p:spPr>
            <a:xfrm>
              <a:off x="410850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Daten sammeln und verschiedene Daten organisieren: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7" name="Google Shape;257;p27"/>
          <p:cNvGrpSpPr/>
          <p:nvPr/>
        </p:nvGrpSpPr>
        <p:grpSpPr>
          <a:xfrm>
            <a:off x="2263425" y="1189775"/>
            <a:ext cx="2541300" cy="3330650"/>
            <a:chOff x="2263425" y="1189775"/>
            <a:chExt cx="2541300" cy="3330650"/>
          </a:xfrm>
        </p:grpSpPr>
        <p:sp>
          <p:nvSpPr>
            <p:cNvPr id="258" name="Google Shape;258;p27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Decision Tree “Select”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" name="Google Shape;259;p27"/>
            <p:cNvSpPr txBox="1"/>
            <p:nvPr/>
          </p:nvSpPr>
          <p:spPr>
            <a:xfrm>
              <a:off x="2512202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Hilfestellung bei der Entscheidung für den entsprechenden Graphen: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Anzahl der Variablen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Sortierung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Maps/Zeitserien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27"/>
          <p:cNvGrpSpPr/>
          <p:nvPr/>
        </p:nvGrpSpPr>
        <p:grpSpPr>
          <a:xfrm>
            <a:off x="4329974" y="1189775"/>
            <a:ext cx="2541300" cy="3330650"/>
            <a:chOff x="4329974" y="1189775"/>
            <a:chExt cx="2541300" cy="3330650"/>
          </a:xfrm>
        </p:grpSpPr>
        <p:sp>
          <p:nvSpPr>
            <p:cNvPr id="261" name="Google Shape;261;p27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Grafik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“Plot”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27"/>
            <p:cNvSpPr txBox="1"/>
            <p:nvPr/>
          </p:nvSpPr>
          <p:spPr>
            <a:xfrm>
              <a:off x="4613553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Graph-Konfiguration: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Skala wählen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Farben ändern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Kommentare einbeziehen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Zeichnungstyp ändern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63" name="Google Shape;2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00" y="3450975"/>
            <a:ext cx="579026" cy="549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938" y="3481018"/>
            <a:ext cx="579037" cy="549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27"/>
          <p:cNvGrpSpPr/>
          <p:nvPr/>
        </p:nvGrpSpPr>
        <p:grpSpPr>
          <a:xfrm>
            <a:off x="6396739" y="1189775"/>
            <a:ext cx="2541300" cy="3330650"/>
            <a:chOff x="6396739" y="1189775"/>
            <a:chExt cx="2541300" cy="3330650"/>
          </a:xfrm>
        </p:grpSpPr>
        <p:sp>
          <p:nvSpPr>
            <p:cNvPr id="266" name="Google Shape;266;p27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C41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Share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“Save”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27"/>
            <p:cNvSpPr txBox="1"/>
            <p:nvPr/>
          </p:nvSpPr>
          <p:spPr>
            <a:xfrm>
              <a:off x="6714905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Informationen teilen: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Per E-Mail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Abbildung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Website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Regelmäßigkeit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68" name="Google Shape;26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0701" y="4294620"/>
            <a:ext cx="579026" cy="55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8350" y="3591400"/>
            <a:ext cx="1195675" cy="11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7"/>
          <p:cNvPicPr preferRelativeResize="0"/>
          <p:nvPr/>
        </p:nvPicPr>
        <p:blipFill rotWithShape="1">
          <a:blip r:embed="rId7">
            <a:alphaModFix/>
          </a:blip>
          <a:srcRect b="14108" l="0" r="49753" t="28164"/>
          <a:stretch/>
        </p:blipFill>
        <p:spPr>
          <a:xfrm>
            <a:off x="4648200" y="3362579"/>
            <a:ext cx="1634074" cy="165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94300" y="3581950"/>
            <a:ext cx="1043375" cy="10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8"/>
          <p:cNvPicPr preferRelativeResize="0"/>
          <p:nvPr/>
        </p:nvPicPr>
        <p:blipFill rotWithShape="1">
          <a:blip r:embed="rId3">
            <a:alphaModFix/>
          </a:blip>
          <a:srcRect b="37779" l="14500" r="74320" t="33698"/>
          <a:stretch/>
        </p:blipFill>
        <p:spPr>
          <a:xfrm>
            <a:off x="3721450" y="652675"/>
            <a:ext cx="2902099" cy="208245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</a:t>
            </a:r>
            <a:r>
              <a:rPr lang="de"/>
              <a:t>“Open”</a:t>
            </a:r>
            <a:endParaRPr/>
          </a:p>
        </p:txBody>
      </p:sp>
      <p:grpSp>
        <p:nvGrpSpPr>
          <p:cNvPr id="279" name="Google Shape;279;p28"/>
          <p:cNvGrpSpPr/>
          <p:nvPr/>
        </p:nvGrpSpPr>
        <p:grpSpPr>
          <a:xfrm>
            <a:off x="0" y="1189989"/>
            <a:ext cx="2726700" cy="3330436"/>
            <a:chOff x="0" y="1189989"/>
            <a:chExt cx="2726700" cy="3330436"/>
          </a:xfrm>
        </p:grpSpPr>
        <p:sp>
          <p:nvSpPr>
            <p:cNvPr id="280" name="Google Shape;280;p28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Collect Data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1" name="Google Shape;281;p28"/>
            <p:cNvSpPr txBox="1"/>
            <p:nvPr/>
          </p:nvSpPr>
          <p:spPr>
            <a:xfrm>
              <a:off x="410850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Daten sammeln und verschiedene Daten organisieren: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82" name="Google Shape;2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1550" y="2735125"/>
            <a:ext cx="2123175" cy="19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6646" y="2834075"/>
            <a:ext cx="1950500" cy="18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300" y="3298575"/>
            <a:ext cx="579026" cy="549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68938" y="3328618"/>
            <a:ext cx="579037" cy="54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501" y="4142220"/>
            <a:ext cx="579026" cy="55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86550" y="4143264"/>
            <a:ext cx="549600" cy="5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04600" y="1586075"/>
            <a:ext cx="24765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“Select”</a:t>
            </a:r>
            <a:endParaRPr/>
          </a:p>
        </p:txBody>
      </p:sp>
      <p:grpSp>
        <p:nvGrpSpPr>
          <p:cNvPr id="295" name="Google Shape;295;p29"/>
          <p:cNvGrpSpPr/>
          <p:nvPr/>
        </p:nvGrpSpPr>
        <p:grpSpPr>
          <a:xfrm>
            <a:off x="129825" y="1189775"/>
            <a:ext cx="2541300" cy="3330650"/>
            <a:chOff x="2263425" y="1189775"/>
            <a:chExt cx="2541300" cy="3330650"/>
          </a:xfrm>
        </p:grpSpPr>
        <p:sp>
          <p:nvSpPr>
            <p:cNvPr id="296" name="Google Shape;296;p29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Decision Tree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" name="Google Shape;297;p29"/>
            <p:cNvSpPr txBox="1"/>
            <p:nvPr/>
          </p:nvSpPr>
          <p:spPr>
            <a:xfrm>
              <a:off x="2512202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Hilfestellung bei der Entscheidung für den entsprechenden Graphen: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Anzahl der Variablen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Sortierung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Maps/Zeitserien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98" name="Google Shape;298;p2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0625" y="1296250"/>
            <a:ext cx="4570300" cy="33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825" y="3585875"/>
            <a:ext cx="1195675" cy="11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“Plot”</a:t>
            </a:r>
            <a:endParaRPr/>
          </a:p>
        </p:txBody>
      </p:sp>
      <p:grpSp>
        <p:nvGrpSpPr>
          <p:cNvPr id="306" name="Google Shape;306;p30"/>
          <p:cNvGrpSpPr/>
          <p:nvPr/>
        </p:nvGrpSpPr>
        <p:grpSpPr>
          <a:xfrm>
            <a:off x="62774" y="1189775"/>
            <a:ext cx="2541300" cy="3330650"/>
            <a:chOff x="4329974" y="1189775"/>
            <a:chExt cx="2541300" cy="3330650"/>
          </a:xfrm>
        </p:grpSpPr>
        <p:sp>
          <p:nvSpPr>
            <p:cNvPr id="307" name="Google Shape;307;p30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Grafik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30"/>
            <p:cNvSpPr txBox="1"/>
            <p:nvPr/>
          </p:nvSpPr>
          <p:spPr>
            <a:xfrm>
              <a:off x="4613553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Graph-Konfiguration: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Skala wählen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Farben ändern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Kommentare einbeziehen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Zeichnungstyp ändern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09" name="Google Shape;309;p30"/>
          <p:cNvPicPr preferRelativeResize="0"/>
          <p:nvPr/>
        </p:nvPicPr>
        <p:blipFill rotWithShape="1">
          <a:blip r:embed="rId3">
            <a:alphaModFix/>
          </a:blip>
          <a:srcRect b="14108" l="0" r="49753" t="28164"/>
          <a:stretch/>
        </p:blipFill>
        <p:spPr>
          <a:xfrm>
            <a:off x="304800" y="3362579"/>
            <a:ext cx="1634074" cy="165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8923" y="1106000"/>
            <a:ext cx="3907625" cy="358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“Plot”</a:t>
            </a:r>
            <a:endParaRPr/>
          </a:p>
        </p:txBody>
      </p:sp>
      <p:grpSp>
        <p:nvGrpSpPr>
          <p:cNvPr id="317" name="Google Shape;317;p31"/>
          <p:cNvGrpSpPr/>
          <p:nvPr/>
        </p:nvGrpSpPr>
        <p:grpSpPr>
          <a:xfrm>
            <a:off x="62774" y="1189775"/>
            <a:ext cx="2541300" cy="3330650"/>
            <a:chOff x="4329974" y="1189775"/>
            <a:chExt cx="2541300" cy="3330650"/>
          </a:xfrm>
        </p:grpSpPr>
        <p:sp>
          <p:nvSpPr>
            <p:cNvPr id="318" name="Google Shape;318;p31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Grafik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" name="Google Shape;319;p31"/>
            <p:cNvSpPr txBox="1"/>
            <p:nvPr/>
          </p:nvSpPr>
          <p:spPr>
            <a:xfrm>
              <a:off x="4613553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Graph-Konfiguration: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Skala wählen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Farben ändern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Kommentare einbeziehen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Zeichnungstyp ändern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20" name="Google Shape;320;p31"/>
          <p:cNvPicPr preferRelativeResize="0"/>
          <p:nvPr/>
        </p:nvPicPr>
        <p:blipFill rotWithShape="1">
          <a:blip r:embed="rId3">
            <a:alphaModFix/>
          </a:blip>
          <a:srcRect b="14108" l="0" r="49753" t="28164"/>
          <a:stretch/>
        </p:blipFill>
        <p:spPr>
          <a:xfrm>
            <a:off x="304800" y="3362579"/>
            <a:ext cx="1634074" cy="165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8923" y="1106000"/>
            <a:ext cx="3907625" cy="358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Derzeit gibt es viele Arten von Datenbanken, die in vielen verschiedenen Arten von Diagrammen generiert werden können, aber was ist die beste und schnellste Lösung?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1486525" y="3641775"/>
            <a:ext cx="74289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/>
              <a:t>Ein Programm, das aus verschiedenen Formaten lesen kann und eine intuitive Konstruktion von Diagrammen vorschlägt.</a:t>
            </a:r>
            <a:endParaRPr sz="26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75" y="3337300"/>
            <a:ext cx="1342450" cy="13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Premises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0" y="1621225"/>
            <a:ext cx="9041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Gruppenarbeit</a:t>
            </a:r>
            <a:r>
              <a:rPr lang="de"/>
              <a:t>: </a:t>
            </a:r>
            <a:r>
              <a:rPr lang="de"/>
              <a:t>das Beste aus jedem in der Gruppe herauszuholen.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Erstellen eines Prototyps: Wir erstellen eine Historie, um end-to-end zu arbeiten.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Setzen wir gemeinsam Prioritäten für die Aktivitäten.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Benutzung die Git-Funktionalitäten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Maximale Umsetzung dessen, was wir im Kurs gelernt haben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Zeitplan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6"/>
          <p:cNvGrpSpPr/>
          <p:nvPr/>
        </p:nvGrpSpPr>
        <p:grpSpPr>
          <a:xfrm>
            <a:off x="5715000" y="1762175"/>
            <a:ext cx="2286000" cy="2847950"/>
            <a:chOff x="0" y="2295575"/>
            <a:chExt cx="2286000" cy="2847950"/>
          </a:xfrm>
        </p:grpSpPr>
        <p:grpSp>
          <p:nvGrpSpPr>
            <p:cNvPr id="88" name="Google Shape;88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89" name="Google Shape;89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" name="Google Shape;91;p16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3. Tag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Final Product</a:t>
              </a:r>
              <a:endParaRPr b="1" sz="12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216300" y="3538850"/>
              <a:ext cx="1853400" cy="13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Was wir zu präsentieren haben wollen.</a:t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Was nicht fertig ist, ist raus.</a:t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Lassen Sie den Code sauber.</a:t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Vorbereitung für die Präsentation</a:t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" name="Google Shape;94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95" name="Google Shape;95;p16"/>
          <p:cNvGrpSpPr/>
          <p:nvPr/>
        </p:nvGrpSpPr>
        <p:grpSpPr>
          <a:xfrm>
            <a:off x="3429000" y="1762175"/>
            <a:ext cx="2286000" cy="2847950"/>
            <a:chOff x="0" y="2295575"/>
            <a:chExt cx="2286000" cy="2847950"/>
          </a:xfrm>
        </p:grpSpPr>
        <p:grpSp>
          <p:nvGrpSpPr>
            <p:cNvPr id="96" name="Google Shape;96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97" name="Google Shape;97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" name="Google Shape;99;p16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2. Tag</a:t>
              </a:r>
              <a:endParaRPr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Development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Auf die wir unsere Entwicklung konzentrieren werden.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Wahl unserer Einschränkungen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2" name="Google Shape;102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03" name="Google Shape;103;p16"/>
          <p:cNvGrpSpPr/>
          <p:nvPr/>
        </p:nvGrpSpPr>
        <p:grpSpPr>
          <a:xfrm>
            <a:off x="1143000" y="1762175"/>
            <a:ext cx="2286000" cy="2847950"/>
            <a:chOff x="0" y="2295575"/>
            <a:chExt cx="2286000" cy="2847950"/>
          </a:xfrm>
        </p:grpSpPr>
        <p:grpSp>
          <p:nvGrpSpPr>
            <p:cNvPr id="104" name="Google Shape;104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105" name="Google Shape;105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" name="Google Shape;107;p16"/>
            <p:cNvSpPr txBox="1"/>
            <p:nvPr/>
          </p:nvSpPr>
          <p:spPr>
            <a:xfrm>
              <a:off x="216291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1. Tag</a:t>
              </a:r>
              <a:endParaRPr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Prototyp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216300" y="3664675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Eine Datenbank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Eine Extraktion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Eine Auswahl von Variablen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rPr lang="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Ein Diagramm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0" name="Google Shape;110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725" y="1894375"/>
            <a:ext cx="2909776" cy="2906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17"/>
          <p:cNvGrpSpPr/>
          <p:nvPr/>
        </p:nvGrpSpPr>
        <p:grpSpPr>
          <a:xfrm>
            <a:off x="6434325" y="1455900"/>
            <a:ext cx="1689900" cy="1648800"/>
            <a:chOff x="1405775" y="3288288"/>
            <a:chExt cx="1689900" cy="1648800"/>
          </a:xfrm>
        </p:grpSpPr>
        <p:sp>
          <p:nvSpPr>
            <p:cNvPr id="117" name="Google Shape;117;p17"/>
            <p:cNvSpPr/>
            <p:nvPr/>
          </p:nvSpPr>
          <p:spPr>
            <a:xfrm>
              <a:off x="1405775" y="3288288"/>
              <a:ext cx="1689900" cy="16488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Collect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1525175" y="3754600"/>
              <a:ext cx="1451100" cy="1047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897525" y="3302288"/>
            <a:ext cx="1689900" cy="1648800"/>
            <a:chOff x="452375" y="3288288"/>
            <a:chExt cx="1689900" cy="1648800"/>
          </a:xfrm>
        </p:grpSpPr>
        <p:sp>
          <p:nvSpPr>
            <p:cNvPr id="120" name="Google Shape;120;p17"/>
            <p:cNvSpPr/>
            <p:nvPr/>
          </p:nvSpPr>
          <p:spPr>
            <a:xfrm>
              <a:off x="452375" y="3288288"/>
              <a:ext cx="1689900" cy="16488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lt1"/>
                  </a:solidFill>
                </a:rPr>
                <a:t>Analyse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71775" y="3766600"/>
              <a:ext cx="1451100" cy="1047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22" name="Google Shape;122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Struktur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5350" y="3824100"/>
            <a:ext cx="934250" cy="9360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17"/>
          <p:cNvGrpSpPr/>
          <p:nvPr/>
        </p:nvGrpSpPr>
        <p:grpSpPr>
          <a:xfrm>
            <a:off x="930725" y="1506200"/>
            <a:ext cx="1689900" cy="1648800"/>
            <a:chOff x="542200" y="1621625"/>
            <a:chExt cx="1689900" cy="1648800"/>
          </a:xfrm>
        </p:grpSpPr>
        <p:sp>
          <p:nvSpPr>
            <p:cNvPr id="126" name="Google Shape;126;p17"/>
            <p:cNvSpPr/>
            <p:nvPr/>
          </p:nvSpPr>
          <p:spPr>
            <a:xfrm>
              <a:off x="542200" y="1621625"/>
              <a:ext cx="1689900" cy="16488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lt1"/>
                  </a:solidFill>
                </a:rPr>
                <a:t>Interface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666800" y="2102000"/>
              <a:ext cx="1451100" cy="1047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pic>
          <p:nvPicPr>
            <p:cNvPr id="128" name="Google Shape;128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45738" y="2184226"/>
              <a:ext cx="882825" cy="8828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9" name="Google Shape;12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14200" y="2141452"/>
            <a:ext cx="702450" cy="666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11762" y="2141450"/>
            <a:ext cx="702450" cy="666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17"/>
          <p:cNvGrpSpPr/>
          <p:nvPr/>
        </p:nvGrpSpPr>
        <p:grpSpPr>
          <a:xfrm>
            <a:off x="6434325" y="3302300"/>
            <a:ext cx="1689900" cy="1648800"/>
            <a:chOff x="1253375" y="4982288"/>
            <a:chExt cx="1689900" cy="1648800"/>
          </a:xfrm>
        </p:grpSpPr>
        <p:sp>
          <p:nvSpPr>
            <p:cNvPr id="132" name="Google Shape;132;p17"/>
            <p:cNvSpPr/>
            <p:nvPr/>
          </p:nvSpPr>
          <p:spPr>
            <a:xfrm>
              <a:off x="1253375" y="4982288"/>
              <a:ext cx="1689900" cy="16488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Plot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372775" y="5452525"/>
              <a:ext cx="1451100" cy="1047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134" name="Google Shape;13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09049" y="2629374"/>
            <a:ext cx="1436850" cy="14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 rotWithShape="1">
          <a:blip r:embed="rId10">
            <a:alphaModFix/>
          </a:blip>
          <a:srcRect b="14108" l="0" r="49753" t="28164"/>
          <a:stretch/>
        </p:blipFill>
        <p:spPr>
          <a:xfrm>
            <a:off x="6812150" y="3843620"/>
            <a:ext cx="934250" cy="945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Aktivitäten</a:t>
            </a:r>
            <a:endParaRPr/>
          </a:p>
        </p:txBody>
      </p:sp>
      <p:sp>
        <p:nvSpPr>
          <p:cNvPr id="141" name="Google Shape;141;p18">
            <a:hlinkClick r:id="rId3"/>
          </p:cNvPr>
          <p:cNvSpPr txBox="1"/>
          <p:nvPr/>
        </p:nvSpPr>
        <p:spPr>
          <a:xfrm>
            <a:off x="2758900" y="1106000"/>
            <a:ext cx="57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https://github.com/danielnandrade/PythonBAGSD/projects/1</a:t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 rotWithShape="1">
          <a:blip r:embed="rId5">
            <a:alphaModFix/>
          </a:blip>
          <a:srcRect b="9232" l="50084" r="415" t="9354"/>
          <a:stretch/>
        </p:blipFill>
        <p:spPr>
          <a:xfrm>
            <a:off x="675225" y="1615625"/>
            <a:ext cx="7329024" cy="33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Funktionalitäten</a:t>
            </a:r>
            <a:endParaRPr/>
          </a:p>
        </p:txBody>
      </p:sp>
      <p:grpSp>
        <p:nvGrpSpPr>
          <p:cNvPr id="149" name="Google Shape;149;p19"/>
          <p:cNvGrpSpPr/>
          <p:nvPr/>
        </p:nvGrpSpPr>
        <p:grpSpPr>
          <a:xfrm>
            <a:off x="0" y="1189989"/>
            <a:ext cx="2726700" cy="3330436"/>
            <a:chOff x="0" y="1189989"/>
            <a:chExt cx="2726700" cy="3330436"/>
          </a:xfrm>
        </p:grpSpPr>
        <p:sp>
          <p:nvSpPr>
            <p:cNvPr id="150" name="Google Shape;150;p19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GUI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“Interface”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410850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Benutzeroberfläche: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-Einfach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-Intuitiv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-Erweiterbar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" name="Google Shape;152;p19"/>
          <p:cNvGrpSpPr/>
          <p:nvPr/>
        </p:nvGrpSpPr>
        <p:grpSpPr>
          <a:xfrm>
            <a:off x="2263425" y="1189775"/>
            <a:ext cx="2541300" cy="3330650"/>
            <a:chOff x="2263425" y="1189775"/>
            <a:chExt cx="2541300" cy="3330650"/>
          </a:xfrm>
        </p:grpSpPr>
        <p:sp>
          <p:nvSpPr>
            <p:cNvPr id="153" name="Google Shape;153;p19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Datenerfassung</a:t>
              </a:r>
              <a:r>
                <a:rPr lang="d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“Collect”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2512202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Umfangreiche Datenerfassung: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Vollständig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Anpassbar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Erläuternd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19"/>
          <p:cNvGrpSpPr/>
          <p:nvPr/>
        </p:nvGrpSpPr>
        <p:grpSpPr>
          <a:xfrm>
            <a:off x="4329974" y="1189775"/>
            <a:ext cx="2541300" cy="3330650"/>
            <a:chOff x="4329974" y="1189775"/>
            <a:chExt cx="2541300" cy="3330650"/>
          </a:xfrm>
        </p:grpSpPr>
        <p:sp>
          <p:nvSpPr>
            <p:cNvPr id="156" name="Google Shape;156;p19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Analyse</a:t>
              </a: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“Understand”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4613553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Automatisierte Analyse: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Statistische Ressourcen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Mathematische Gleichungen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Direkt auf dem Diagramm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19"/>
          <p:cNvGrpSpPr/>
          <p:nvPr/>
        </p:nvGrpSpPr>
        <p:grpSpPr>
          <a:xfrm>
            <a:off x="6396739" y="1189775"/>
            <a:ext cx="2541300" cy="3330650"/>
            <a:chOff x="6396739" y="1189775"/>
            <a:chExt cx="2541300" cy="3330650"/>
          </a:xfrm>
        </p:grpSpPr>
        <p:sp>
          <p:nvSpPr>
            <p:cNvPr id="159" name="Google Shape;159;p19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C41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Graph Typ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“Plot”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6714905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Benutzerdefinierte Grafiken: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Unterschiedliches Layout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Farbschemata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Sortierung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61" name="Google Shape;161;p19"/>
          <p:cNvPicPr preferRelativeResize="0"/>
          <p:nvPr/>
        </p:nvPicPr>
        <p:blipFill rotWithShape="1">
          <a:blip r:embed="rId3">
            <a:alphaModFix/>
          </a:blip>
          <a:srcRect b="14108" l="0" r="49753" t="28164"/>
          <a:stretch/>
        </p:blipFill>
        <p:spPr>
          <a:xfrm>
            <a:off x="6708000" y="3242804"/>
            <a:ext cx="1634074" cy="165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0638" y="3466175"/>
            <a:ext cx="1427150" cy="142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6275" y="3826276"/>
            <a:ext cx="882825" cy="8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03275" y="3360177"/>
            <a:ext cx="702450" cy="666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6262" y="3934325"/>
            <a:ext cx="702450" cy="66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5750" y="3342325"/>
            <a:ext cx="702450" cy="7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“Interface”</a:t>
            </a:r>
            <a:endParaRPr/>
          </a:p>
        </p:txBody>
      </p:sp>
      <p:grpSp>
        <p:nvGrpSpPr>
          <p:cNvPr id="173" name="Google Shape;173;p20"/>
          <p:cNvGrpSpPr/>
          <p:nvPr/>
        </p:nvGrpSpPr>
        <p:grpSpPr>
          <a:xfrm>
            <a:off x="0" y="1189989"/>
            <a:ext cx="2726700" cy="3330436"/>
            <a:chOff x="0" y="1189989"/>
            <a:chExt cx="2726700" cy="3330436"/>
          </a:xfrm>
        </p:grpSpPr>
        <p:sp>
          <p:nvSpPr>
            <p:cNvPr id="174" name="Google Shape;174;p20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GUI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“Interface”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410850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Benutzeroberfläche: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-Einfach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-Intuitiv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-Erweiterbar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6275" y="3826276"/>
            <a:ext cx="882825" cy="8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750" y="3342325"/>
            <a:ext cx="702450" cy="7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“Collect”</a:t>
            </a:r>
            <a:endParaRPr/>
          </a:p>
        </p:txBody>
      </p:sp>
      <p:grpSp>
        <p:nvGrpSpPr>
          <p:cNvPr id="184" name="Google Shape;184;p21"/>
          <p:cNvGrpSpPr/>
          <p:nvPr/>
        </p:nvGrpSpPr>
        <p:grpSpPr>
          <a:xfrm>
            <a:off x="129825" y="1189775"/>
            <a:ext cx="2541300" cy="3330650"/>
            <a:chOff x="2263425" y="1189775"/>
            <a:chExt cx="2541300" cy="3330650"/>
          </a:xfrm>
        </p:grpSpPr>
        <p:sp>
          <p:nvSpPr>
            <p:cNvPr id="185" name="Google Shape;185;p21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Datenerfassung 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“Collect”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21"/>
            <p:cNvSpPr txBox="1"/>
            <p:nvPr/>
          </p:nvSpPr>
          <p:spPr>
            <a:xfrm>
              <a:off x="2512202" y="19047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Umfangreiche Datenerfassung: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Vollständig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Anpassbar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latin typeface="Roboto"/>
                  <a:ea typeface="Roboto"/>
                  <a:cs typeface="Roboto"/>
                  <a:sym typeface="Roboto"/>
                </a:rPr>
                <a:t>- Erläuternd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25" y="154875"/>
            <a:ext cx="1022200" cy="10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75" y="3360177"/>
            <a:ext cx="702450" cy="666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2662" y="3934325"/>
            <a:ext cx="702450" cy="66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