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0429-6BE9-4D57-81A5-94E7F71D9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00577-D5E0-417D-AA12-FAF61D925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DFB30-0B0C-4302-A015-2C8BF583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064C-22B9-4ADF-A290-65877B09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5F42-B0D0-4FAD-BD71-531AFCB5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00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5FEB-EBAA-42F0-A66D-78D1D188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BAA95-4752-438C-813C-8B2461EB9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441C2-A11E-4D2F-AEF0-F080E4AF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BAE-B999-4F0B-82E4-1A397813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0C107-0F59-4FEE-A08A-A305C03E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32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2ABA0-9CC3-4E6D-8E33-34D2D0B3E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5D314-1915-4C23-9738-16591B2A9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5E67-0842-42D1-86FA-0E247164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948BF-2EFB-4B40-A8AE-C2015520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BA38-644A-439A-85C4-DCD0C86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58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6C61-695D-4F0F-9412-A030B744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16CA-63F6-405D-98C1-A68A0BD1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D0528-DF5B-4E54-A215-96452A1E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BD66-5778-4CF7-82C8-342D655F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536A-2C7B-4B4C-9C43-B105BCBB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0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65D7-22EA-4D64-AAE0-5D12D471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060B4-8808-4B97-AEAA-97E9E81B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06067-0052-4D0F-BD47-5AB0218C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9315-7CFA-44A2-B1BD-737059CA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AE5C-F8B6-4174-85C7-3808B9A4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3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8234-2E82-432C-82A4-DE2818B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430C-8B59-483D-93DE-D1EAACFF0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E178-6CBB-4B71-AA99-66DEAF06B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CB30C-8734-4813-BCFB-31981FA5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F09D8-90F9-4C44-8D50-F1DD700F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44CD-13D6-4182-BD7B-B6916DA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6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B4FF-4BC2-4B1C-8FCC-A99819CA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61E9-F6B5-4448-9F5A-5A72268D8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B0F70-34E0-479E-9EBA-877C773AE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15C5F-62A8-406B-907E-214974401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7B516-8FEB-40EF-9EF9-D9BF6FE94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20C28-3F25-421B-A4E2-91A00FF6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2135C-290A-4B6E-BEC6-F4C42E6D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4B943-1D3A-456B-AE57-801AEAF5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95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EE79-7B61-4AD9-A0B6-F533D1B4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D612E-AE41-4152-8313-F106C101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2B23B-1E37-4EC5-AB4B-F19394D5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554E8-2513-4A63-9894-28048953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8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0E265-6BA7-41F6-B694-DE409E0A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ED409-3352-44BC-8E0E-16E62CD6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61FA-9852-4A00-8F50-6F128E2A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47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5932-AE8F-4480-BD16-A6EB7FFE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048A-9F3D-4915-B6A2-3858D5F1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0A453-73C8-41E9-A10C-8BBBC06D7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D4A9C-80D0-4E9D-9DAB-A8084EA5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DF194-B192-4817-ABD1-CA126E5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AAD8F-76F6-4C1B-8862-05FA00D6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5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095E-0548-4A4F-A72F-F454DCA5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9ED9C-4E8A-4BE6-B498-C8F3388B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AD970-1560-4A83-8A41-78303981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9A252-CE1F-4DF8-9626-5AB17879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617C-3EB2-4C64-ACD8-A30D7C36730F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35C59-E40C-4A6E-B2B4-20F84CD9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D3EC2-53D7-4BE1-B5CF-E2145ED6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4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DB00E-A112-455A-98B4-1D11B329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1D985-3988-409E-98DB-C53FDB971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BE9A-D323-4136-A6EB-876276CED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E617C-3EB2-4C64-ACD8-A30D7C36730F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675A-B276-4745-90AD-3EBAD498F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C950-2DF5-4E2E-9FCB-477B3DF3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62AD-54CD-4F96-ADCC-AA921E612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5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6C3E-94C3-4754-8E1F-0DE91754F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Hypothesis testing with Bayes Factors:</a:t>
            </a:r>
            <a:r>
              <a:rPr lang="en-GB" sz="4800" dirty="0"/>
              <a:t> </a:t>
            </a:r>
            <a:br>
              <a:rPr lang="en-GB" dirty="0"/>
            </a:br>
            <a:r>
              <a:rPr lang="en-GB" sz="2800" dirty="0"/>
              <a:t>Practical overview using R package ‘</a:t>
            </a:r>
            <a:r>
              <a:rPr lang="en-GB" sz="2800" dirty="0" err="1"/>
              <a:t>BayesFactor</a:t>
            </a:r>
            <a:r>
              <a:rPr lang="en-GB" sz="2800" dirty="0"/>
              <a:t>’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DF3D1-DE94-4195-95B5-536C0324A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1028"/>
            <a:ext cx="9144000" cy="1655762"/>
          </a:xfrm>
        </p:spPr>
        <p:txBody>
          <a:bodyPr/>
          <a:lstStyle/>
          <a:p>
            <a:r>
              <a:rPr lang="en-GB" dirty="0"/>
              <a:t>Daniel Nettle</a:t>
            </a:r>
          </a:p>
          <a:p>
            <a:r>
              <a:rPr lang="en-GB" dirty="0"/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397868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AF23-9C5B-4CD4-B43C-0EB976C5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78052-722E-4895-9976-34C13F11E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dirty="0"/>
                  <a:t>Let’s say we have two hypotheses A and B, for example:</a:t>
                </a:r>
              </a:p>
              <a:p>
                <a:pPr lvl="1"/>
                <a:r>
                  <a:rPr lang="en-GB" sz="2000" dirty="0"/>
                  <a:t>A: The mean of two groups is different</a:t>
                </a:r>
              </a:p>
              <a:p>
                <a:pPr lvl="1"/>
                <a:r>
                  <a:rPr lang="en-GB" sz="2000" dirty="0"/>
                  <a:t>B: The mean of the two groups is the same</a:t>
                </a:r>
              </a:p>
              <a:p>
                <a:r>
                  <a:rPr lang="en-GB" sz="2400" dirty="0"/>
                  <a:t>Our typical problem is that we want to know which hypothesis, in the light of the information in our data, is more likely to be true</a:t>
                </a:r>
              </a:p>
              <a:p>
                <a:r>
                  <a:rPr lang="en-GB" sz="2400" dirty="0"/>
                  <a:t>In other words we want to know whether: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GB" sz="2400" dirty="0"/>
              </a:p>
              <a:p>
                <a:r>
                  <a:rPr lang="en-GB" sz="2400" dirty="0"/>
                  <a:t>Or equivalently, what is: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200" dirty="0"/>
                  <a:t> is called the </a:t>
                </a:r>
                <a:r>
                  <a:rPr lang="en-GB" sz="2200" dirty="0">
                    <a:solidFill>
                      <a:srgbClr val="FF0000"/>
                    </a:solidFill>
                  </a:rPr>
                  <a:t>Bayes Factor</a:t>
                </a:r>
                <a:r>
                  <a:rPr lang="en-GB" sz="2200" dirty="0"/>
                  <a:t> of the two hypotheses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78052-722E-4895-9976-34C13F11E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r="-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42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44A8-7B64-4C78-98A4-5A9D9239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E24B-B091-43C9-9F8C-036B8ACF4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Defined for </a:t>
            </a:r>
            <a:r>
              <a:rPr lang="en-GB" i="1" dirty="0"/>
              <a:t>any</a:t>
            </a:r>
            <a:r>
              <a:rPr lang="en-GB" dirty="0"/>
              <a:t> </a:t>
            </a:r>
            <a:r>
              <a:rPr lang="en-GB" i="1" dirty="0"/>
              <a:t>pair</a:t>
            </a:r>
            <a:r>
              <a:rPr lang="en-GB" dirty="0"/>
              <a:t> of hypotheses</a:t>
            </a:r>
          </a:p>
          <a:p>
            <a:r>
              <a:rPr lang="en-GB" dirty="0"/>
              <a:t>A BF of around 1 means you can’t tell either way</a:t>
            </a:r>
          </a:p>
          <a:p>
            <a:r>
              <a:rPr lang="en-GB" dirty="0"/>
              <a:t>BF</a:t>
            </a:r>
            <a:r>
              <a:rPr lang="en-GB" baseline="-25000" dirty="0"/>
              <a:t>BA</a:t>
            </a:r>
            <a:r>
              <a:rPr lang="en-GB" dirty="0"/>
              <a:t> = 1/BF</a:t>
            </a:r>
            <a:r>
              <a:rPr lang="en-GB" baseline="-25000" dirty="0"/>
              <a:t>AB</a:t>
            </a:r>
          </a:p>
          <a:p>
            <a:r>
              <a:rPr lang="en-GB" dirty="0"/>
              <a:t>A BF of &gt;3 is conventionally taken as moderate evidence for the superiority of the first H; &gt;10 strong evidence; &gt;30 very strong</a:t>
            </a:r>
          </a:p>
          <a:p>
            <a:r>
              <a:rPr lang="en-GB" dirty="0"/>
              <a:t>But it’s a continuous measure</a:t>
            </a:r>
          </a:p>
          <a:p>
            <a:r>
              <a:rPr lang="en-GB" dirty="0"/>
              <a:t>To calculate the BF of an alternative hypothesis against a null, you need to supply a prior distribution of what that hypothesis is. This can be informative (like, the difference is 2), or non-informative (like, the difference is not zero, and is more likely to be small than large)</a:t>
            </a:r>
          </a:p>
        </p:txBody>
      </p:sp>
    </p:spTree>
    <p:extLst>
      <p:ext uri="{BB962C8B-B14F-4D97-AF65-F5344CB8AC3E}">
        <p14:creationId xmlns:p14="http://schemas.microsoft.com/office/powerpoint/2010/main" val="30220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8CED-F493-4972-8B63-435BBDD4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more familiar approach: </a:t>
            </a:r>
            <a:r>
              <a:rPr lang="en-GB" i="1" dirty="0"/>
              <a:t>p</a:t>
            </a:r>
            <a:r>
              <a:rPr lang="en-GB" dirty="0"/>
              <a:t>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83396-2770-40D4-A83E-38B4625A1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The </a:t>
                </a:r>
                <a:r>
                  <a:rPr lang="en-GB" i="1" dirty="0"/>
                  <a:t>p </a:t>
                </a:r>
                <a:r>
                  <a:rPr lang="en-GB" dirty="0"/>
                  <a:t>value is often described as the probability the null is true, but this is wrong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r>
                  <a:rPr lang="en-GB" dirty="0"/>
                  <a:t>But we wanted to know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true, you will get a small </a:t>
                </a:r>
                <a:r>
                  <a:rPr lang="en-GB" i="1" dirty="0"/>
                  <a:t>p </a:t>
                </a:r>
                <a:r>
                  <a:rPr lang="en-GB" dirty="0"/>
                  <a:t>some of the time anyway (1/20 in the case of </a:t>
                </a:r>
                <a:r>
                  <a:rPr lang="en-GB" i="1" dirty="0"/>
                  <a:t>p</a:t>
                </a:r>
                <a:r>
                  <a:rPr lang="en-GB" dirty="0"/>
                  <a:t> &lt; 0.05). </a:t>
                </a:r>
              </a:p>
              <a:p>
                <a:r>
                  <a:rPr lang="en-GB" dirty="0"/>
                  <a:t>If the </a:t>
                </a:r>
                <a:r>
                  <a:rPr lang="en-GB" i="1" dirty="0"/>
                  <a:t>p</a:t>
                </a:r>
                <a:r>
                  <a:rPr lang="en-GB" dirty="0"/>
                  <a:t> value is greater than 0.05, that could mean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true, or that we don’t enough information to say, and the </a:t>
                </a:r>
                <a:r>
                  <a:rPr lang="en-GB" i="1" dirty="0"/>
                  <a:t>p</a:t>
                </a:r>
                <a:r>
                  <a:rPr lang="en-GB" dirty="0"/>
                  <a:t> value does not tell you which of these it is</a:t>
                </a:r>
              </a:p>
              <a:p>
                <a:r>
                  <a:rPr lang="en-GB" dirty="0"/>
                  <a:t>In other words, you can only ever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, not provide evidence that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true</a:t>
                </a:r>
              </a:p>
              <a:p>
                <a:r>
                  <a:rPr lang="en-GB" dirty="0"/>
                  <a:t>p is only defined for null hypotheses; can’t use it directly to test between two non-null hypotheses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83396-2770-40D4-A83E-38B4625A1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3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98B1EC-F000-464C-8E1A-24408A965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447651"/>
              </p:ext>
            </p:extLst>
          </p:nvPr>
        </p:nvGraphicFramePr>
        <p:xfrm>
          <a:off x="838200" y="1825625"/>
          <a:ext cx="1051559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561538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09541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7364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Bayes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data are sufficient to infer the alternative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Significant </a:t>
                      </a:r>
                      <a:r>
                        <a:rPr lang="en-GB" i="1" dirty="0"/>
                        <a:t>p</a:t>
                      </a:r>
                      <a:r>
                        <a:rPr lang="en-GB" dirty="0"/>
                        <a:t>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</a:t>
                      </a:r>
                      <a:r>
                        <a:rPr lang="en-GB" baseline="-25000" dirty="0"/>
                        <a:t>AN </a:t>
                      </a:r>
                      <a:r>
                        <a:rPr lang="en-GB" baseline="0" dirty="0"/>
                        <a:t>&gt;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data are sufficient to infer the null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Non-significant </a:t>
                      </a:r>
                      <a:r>
                        <a:rPr lang="en-GB" i="1" dirty="0"/>
                        <a:t>p</a:t>
                      </a:r>
                      <a:r>
                        <a:rPr lang="en-GB" dirty="0"/>
                        <a:t> value 19/20</a:t>
                      </a:r>
                    </a:p>
                    <a:p>
                      <a:r>
                        <a:rPr lang="en-GB" dirty="0"/>
                        <a:t>Significant </a:t>
                      </a:r>
                      <a:r>
                        <a:rPr lang="en-GB" i="1" dirty="0"/>
                        <a:t>p</a:t>
                      </a:r>
                      <a:r>
                        <a:rPr lang="en-GB" dirty="0"/>
                        <a:t> value 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</a:t>
                      </a:r>
                      <a:r>
                        <a:rPr lang="en-GB" baseline="-25000" dirty="0"/>
                        <a:t>NA </a:t>
                      </a:r>
                      <a:r>
                        <a:rPr lang="en-GB" baseline="0" dirty="0"/>
                        <a:t>&gt; 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02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data are insufficient to say either 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Non-significant </a:t>
                      </a:r>
                      <a:r>
                        <a:rPr lang="en-GB" i="1" dirty="0"/>
                        <a:t>p</a:t>
                      </a:r>
                      <a:r>
                        <a:rPr lang="en-GB" dirty="0"/>
                        <a:t> value 19/20</a:t>
                      </a:r>
                    </a:p>
                    <a:p>
                      <a:r>
                        <a:rPr lang="en-GB" dirty="0"/>
                        <a:t>Significant </a:t>
                      </a:r>
                      <a:r>
                        <a:rPr lang="en-GB" i="1" dirty="0"/>
                        <a:t>p</a:t>
                      </a:r>
                      <a:r>
                        <a:rPr lang="en-GB" dirty="0"/>
                        <a:t> value 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</a:t>
                      </a:r>
                      <a:r>
                        <a:rPr lang="en-GB" baseline="-25000" dirty="0"/>
                        <a:t>AN</a:t>
                      </a:r>
                      <a:r>
                        <a:rPr lang="en-GB" dirty="0"/>
                        <a:t> &lt; 3 and BF</a:t>
                      </a:r>
                      <a:r>
                        <a:rPr lang="en-GB" baseline="-25000" dirty="0"/>
                        <a:t>NA</a:t>
                      </a:r>
                      <a:r>
                        <a:rPr lang="en-GB" dirty="0"/>
                        <a:t> &lt;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60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1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6D9C-C905-43BD-8186-30E6DC0E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Optional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E48B4-83B3-43F2-8437-4CE48858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often want to peek at data to see if we have evidence yet or need to gather more</a:t>
            </a:r>
          </a:p>
          <a:p>
            <a:r>
              <a:rPr lang="en-GB" sz="2400" dirty="0"/>
              <a:t>With </a:t>
            </a:r>
            <a:r>
              <a:rPr lang="en-GB" sz="2400" i="1" dirty="0"/>
              <a:t>p</a:t>
            </a:r>
            <a:r>
              <a:rPr lang="en-GB" sz="2400" dirty="0"/>
              <a:t> values, this causes a problem of multiple testing. If the null is true, </a:t>
            </a:r>
            <a:r>
              <a:rPr lang="en-GB" sz="2400" i="1" dirty="0"/>
              <a:t>p</a:t>
            </a:r>
            <a:r>
              <a:rPr lang="en-GB" sz="2400" dirty="0"/>
              <a:t> is taking a random walk over a uniform distribution from 0 to 1. If you observe it enough times on that walk, it is bound to be &lt;0.05 at some point. If you stop then you are guaranteed your result!</a:t>
            </a:r>
          </a:p>
          <a:p>
            <a:r>
              <a:rPr lang="en-GB" sz="2400" dirty="0"/>
              <a:t>With Bayes Factors, </a:t>
            </a:r>
            <a:r>
              <a:rPr lang="en-GB" sz="2400" i="1" dirty="0"/>
              <a:t>either</a:t>
            </a:r>
            <a:r>
              <a:rPr lang="en-GB" sz="2400" dirty="0"/>
              <a:t> BF</a:t>
            </a:r>
            <a:r>
              <a:rPr lang="en-GB" sz="2400" baseline="-25000" dirty="0"/>
              <a:t>AB</a:t>
            </a:r>
            <a:r>
              <a:rPr lang="en-GB" sz="2400" dirty="0"/>
              <a:t> or BF</a:t>
            </a:r>
            <a:r>
              <a:rPr lang="en-GB" sz="2400" baseline="-25000" dirty="0"/>
              <a:t>BA</a:t>
            </a:r>
            <a:r>
              <a:rPr lang="en-GB" sz="2400" dirty="0"/>
              <a:t> asymptotes at ∞. You can peek at it as much as you like along the way. </a:t>
            </a:r>
          </a:p>
          <a:p>
            <a:r>
              <a:rPr lang="en-GB" sz="2400" dirty="0"/>
              <a:t>So Bayes Factor approach obviates a lot of the need for a priori specification of sample size, which in turn depends on a power calculation know your effect size of interest</a:t>
            </a:r>
          </a:p>
        </p:txBody>
      </p:sp>
    </p:spTree>
    <p:extLst>
      <p:ext uri="{BB962C8B-B14F-4D97-AF65-F5344CB8AC3E}">
        <p14:creationId xmlns:p14="http://schemas.microsoft.com/office/powerpoint/2010/main" val="212467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F30B-764A-43A8-A1CE-102B7E62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packages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293F26-A1B8-4A16-83F7-51AD988C4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086459"/>
              </p:ext>
            </p:extLst>
          </p:nvPr>
        </p:nvGraphicFramePr>
        <p:xfrm>
          <a:off x="838200" y="1488274"/>
          <a:ext cx="10515596" cy="4660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214971227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76582849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1814879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598261032"/>
                    </a:ext>
                  </a:extLst>
                </a:gridCol>
              </a:tblGrid>
              <a:tr h="46481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Classical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BayesFactor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04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t.test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3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Contingency (</a:t>
                      </a:r>
                      <a:r>
                        <a:rPr lang="el-GR" dirty="0"/>
                        <a:t>χ</a:t>
                      </a:r>
                      <a:r>
                        <a:rPr lang="en-GB" baseline="30000" dirty="0"/>
                        <a:t>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chisq.test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5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General linear model (regression, ANOVA)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lm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1800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1800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7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Linear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lmer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1800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8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Generalised linear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glm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Generalised linear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glmer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5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 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8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User-specifiable priors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683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98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643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Hypothesis testing with Bayes Factors:  Practical overview using R package ‘BayesFactor’ </vt:lpstr>
      <vt:lpstr>The problem</vt:lpstr>
      <vt:lpstr>Bayes Factor</vt:lpstr>
      <vt:lpstr>The more familiar approach: p values</vt:lpstr>
      <vt:lpstr>PowerPoint Presentation</vt:lpstr>
      <vt:lpstr>Optional stopping</vt:lpstr>
      <vt:lpstr>R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with Bayes Factors:  Practical overview using R package ‘BayesFactor’ </dc:title>
  <dc:creator>Daniel Nettle</dc:creator>
  <cp:lastModifiedBy>Daniel Nettle</cp:lastModifiedBy>
  <cp:revision>10</cp:revision>
  <dcterms:created xsi:type="dcterms:W3CDTF">2021-04-30T07:05:33Z</dcterms:created>
  <dcterms:modified xsi:type="dcterms:W3CDTF">2021-04-30T08:04:51Z</dcterms:modified>
</cp:coreProperties>
</file>