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1" r:id="rId4"/>
    <p:sldId id="282" r:id="rId5"/>
    <p:sldId id="311" r:id="rId6"/>
    <p:sldId id="312" r:id="rId7"/>
    <p:sldId id="313" r:id="rId8"/>
    <p:sldId id="310" r:id="rId9"/>
    <p:sldId id="303" r:id="rId10"/>
    <p:sldId id="315" r:id="rId11"/>
    <p:sldId id="314" r:id="rId12"/>
    <p:sldId id="316" r:id="rId13"/>
    <p:sldId id="318" r:id="rId14"/>
    <p:sldId id="317" r:id="rId15"/>
    <p:sldId id="319" r:id="rId16"/>
    <p:sldId id="320" r:id="rId17"/>
    <p:sldId id="308" r:id="rId18"/>
    <p:sldId id="321" r:id="rId19"/>
    <p:sldId id="30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7200"/>
    <a:srgbClr val="996633"/>
    <a:srgbClr val="000099"/>
    <a:srgbClr val="CC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9" autoAdjust="0"/>
    <p:restoredTop sz="94660"/>
  </p:normalViewPr>
  <p:slideViewPr>
    <p:cSldViewPr>
      <p:cViewPr varScale="1">
        <p:scale>
          <a:sx n="81" d="100"/>
          <a:sy n="81" d="100"/>
        </p:scale>
        <p:origin x="432" y="53"/>
      </p:cViewPr>
      <p:guideLst>
        <p:guide orient="horz" pos="2163"/>
        <p:guide pos="28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Biểu đồ so sánh RSME của 3 mô hình</c:v>
                </c:pt>
              </c:strCache>
            </c:strRef>
          </c:tx>
          <c:spPr>
            <a:solidFill>
              <a:srgbClr val="9A72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35900.89</c:v>
                </c:pt>
                <c:pt idx="1">
                  <c:v>123770.5</c:v>
                </c:pt>
                <c:pt idx="2">
                  <c:v>69672.89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6-4379-BAB7-0ECBFDCDA5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</c:strCache>
            </c:strRef>
          </c:cat>
          <c:val>
            <c:numRef>
              <c:f>Sheet1!$C$2:$C$5</c:f>
            </c:numRef>
          </c:val>
          <c:extLst>
            <c:ext xmlns:c16="http://schemas.microsoft.com/office/drawing/2014/chart" uri="{C3380CC4-5D6E-409C-BE32-E72D297353CC}">
              <c16:uniqueId val="{00000001-7726-4379-BAB7-0ECBFDCDA5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</c:strCache>
            </c:strRef>
          </c:cat>
          <c:val>
            <c:numRef>
              <c:f>Sheet1!$D$2:$D$5</c:f>
            </c:numRef>
          </c:val>
          <c:extLst>
            <c:ext xmlns:c16="http://schemas.microsoft.com/office/drawing/2014/chart" uri="{C3380CC4-5D6E-409C-BE32-E72D297353CC}">
              <c16:uniqueId val="{00000002-7726-4379-BAB7-0ECBFDCDA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2639424"/>
        <c:axId val="1552638464"/>
      </c:barChart>
      <c:catAx>
        <c:axId val="15526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638464"/>
        <c:crosses val="autoZero"/>
        <c:auto val="1"/>
        <c:lblAlgn val="ctr"/>
        <c:lblOffset val="100"/>
        <c:noMultiLvlLbl val="0"/>
      </c:catAx>
      <c:valAx>
        <c:axId val="155263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63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346E8-380C-464F-9DC3-F10EAB5FBC2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93B75-8CF2-4D52-80EC-076B194B0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4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8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7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78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0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9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8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5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09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93B75-8CF2-4D52-80EC-076B194B08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10E2-EC3E-CB4A-5447-B4275288C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83084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ja-JP" sz="32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ĐỀ TÀI:</a:t>
            </a:r>
            <a:br>
              <a:rPr lang="en-US" altLang="ja-JP" sz="32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MẠNG HỌC SÂU RNN XÂY DỰNG MÔ HÌNH DỰ ĐOÁN GIÁ VÀNG</a:t>
            </a:r>
            <a:endParaRPr lang="en-US" altLang="ja-JP" sz="40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2">
            <a:extLst>
              <a:ext uri="{FF2B5EF4-FFF2-40B4-BE49-F238E27FC236}">
                <a16:creationId xmlns:a16="http://schemas.microsoft.com/office/drawing/2014/main" id="{46FDBB07-7206-6455-AE96-A1890B7D3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6269"/>
            <a:ext cx="394505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200" b="1" i="1" u="sng" dirty="0" err="1">
                <a:solidFill>
                  <a:srgbClr val="000090"/>
                </a:solidFill>
                <a:latin typeface="Times New Roman" panose="02020603050405020304" pitchFamily="18" charset="0"/>
              </a:rPr>
              <a:t>Giảng</a:t>
            </a:r>
            <a:r>
              <a:rPr lang="en-US" altLang="ja-JP" sz="2200" b="1" i="1" u="sng" dirty="0">
                <a:solidFill>
                  <a:srgbClr val="00009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2200" b="1" i="1" u="sng" dirty="0" err="1">
                <a:solidFill>
                  <a:srgbClr val="000090"/>
                </a:solidFill>
                <a:latin typeface="Times New Roman" panose="02020603050405020304" pitchFamily="18" charset="0"/>
              </a:rPr>
              <a:t>viên</a:t>
            </a:r>
            <a:r>
              <a:rPr lang="en-US" altLang="ja-JP" sz="2200" b="1" i="1" u="sng" dirty="0">
                <a:solidFill>
                  <a:srgbClr val="00009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2200" b="1" i="1" u="sng" dirty="0" err="1">
                <a:solidFill>
                  <a:srgbClr val="000090"/>
                </a:solidFill>
                <a:latin typeface="Times New Roman" panose="02020603050405020304" pitchFamily="18" charset="0"/>
              </a:rPr>
              <a:t>hướng</a:t>
            </a:r>
            <a:r>
              <a:rPr lang="en-US" altLang="ja-JP" sz="2200" b="1" i="1" u="sng" dirty="0">
                <a:solidFill>
                  <a:srgbClr val="00009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2200" b="1" i="1" u="sng" dirty="0" err="1">
                <a:solidFill>
                  <a:srgbClr val="000090"/>
                </a:solidFill>
                <a:latin typeface="Times New Roman" panose="02020603050405020304" pitchFamily="18" charset="0"/>
              </a:rPr>
              <a:t>dẫn</a:t>
            </a:r>
            <a:r>
              <a:rPr lang="en-US" altLang="ja-JP" sz="2200" b="1" dirty="0">
                <a:solidFill>
                  <a:srgbClr val="00009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PGS. TS. </a:t>
            </a:r>
            <a:r>
              <a:rPr lang="en-US" altLang="ja-JP" sz="2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Phạm</a:t>
            </a:r>
            <a:r>
              <a:rPr lang="en-US" altLang="ja-JP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2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Nguyên</a:t>
            </a:r>
            <a:r>
              <a:rPr lang="en-US" altLang="ja-JP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Khang</a:t>
            </a:r>
            <a:endParaRPr lang="ja-JP" altLang="en-US" sz="2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テキスト ボックス 6">
            <a:extLst>
              <a:ext uri="{FF2B5EF4-FFF2-40B4-BE49-F238E27FC236}">
                <a16:creationId xmlns:a16="http://schemas.microsoft.com/office/drawing/2014/main" id="{CD06A4E2-E5A4-3086-0AEA-CFAFE8C76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947" y="4869993"/>
            <a:ext cx="394505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200" b="1" i="1" u="sng" dirty="0">
                <a:solidFill>
                  <a:srgbClr val="000090"/>
                </a:solidFill>
                <a:latin typeface="Times New Roman" panose="02020603050405020304" pitchFamily="18" charset="0"/>
              </a:rPr>
              <a:t>Sinh </a:t>
            </a:r>
            <a:r>
              <a:rPr lang="en-US" altLang="ja-JP" sz="2200" b="1" i="1" u="sng" dirty="0" err="1">
                <a:solidFill>
                  <a:srgbClr val="000090"/>
                </a:solidFill>
                <a:latin typeface="Times New Roman" panose="02020603050405020304" pitchFamily="18" charset="0"/>
              </a:rPr>
              <a:t>viên</a:t>
            </a:r>
            <a:r>
              <a:rPr lang="en-US" altLang="ja-JP" sz="2200" b="1" i="1" u="sng" dirty="0">
                <a:solidFill>
                  <a:srgbClr val="00009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2200" b="1" i="1" u="sng" dirty="0" err="1">
                <a:solidFill>
                  <a:srgbClr val="000090"/>
                </a:solidFill>
                <a:latin typeface="Times New Roman" panose="02020603050405020304" pitchFamily="18" charset="0"/>
              </a:rPr>
              <a:t>thực</a:t>
            </a:r>
            <a:r>
              <a:rPr lang="en-US" altLang="ja-JP" sz="2200" b="1" i="1" u="sng" dirty="0">
                <a:solidFill>
                  <a:srgbClr val="00009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2200" b="1" i="1" u="sng" dirty="0" err="1">
                <a:solidFill>
                  <a:srgbClr val="000090"/>
                </a:solidFill>
                <a:latin typeface="Times New Roman" panose="02020603050405020304" pitchFamily="18" charset="0"/>
              </a:rPr>
              <a:t>hiện</a:t>
            </a:r>
            <a:r>
              <a:rPr lang="en-US" altLang="ja-JP" sz="2200" b="1" dirty="0">
                <a:solidFill>
                  <a:srgbClr val="00009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Nguyễn Hoàng Duy - B2016951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Nguyễn Minh </a:t>
            </a:r>
            <a:r>
              <a:rPr lang="en-US" altLang="ja-JP" sz="2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Tuấn</a:t>
            </a:r>
            <a:r>
              <a:rPr lang="en-US" altLang="ja-JP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– B2017091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03BF4-1973-9817-670B-08DA738FB337}"/>
              </a:ext>
            </a:extLst>
          </p:cNvPr>
          <p:cNvSpPr txBox="1"/>
          <p:nvPr/>
        </p:nvSpPr>
        <p:spPr>
          <a:xfrm>
            <a:off x="2400300" y="1053813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MÔN HỌC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ADB78-7096-AB7B-B3A6-CFCC296269E8}"/>
              </a:ext>
            </a:extLst>
          </p:cNvPr>
          <p:cNvSpPr txBox="1"/>
          <p:nvPr/>
        </p:nvSpPr>
        <p:spPr>
          <a:xfrm>
            <a:off x="628650" y="184805"/>
            <a:ext cx="78867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 quả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 hình 1 </a:t>
            </a:r>
          </a:p>
        </p:txBody>
      </p:sp>
      <p:pic>
        <p:nvPicPr>
          <p:cNvPr id="9" name="Picture 8" descr="A blue line graph on a white background&#10;&#10;Description automatically generated">
            <a:extLst>
              <a:ext uri="{FF2B5EF4-FFF2-40B4-BE49-F238E27FC236}">
                <a16:creationId xmlns:a16="http://schemas.microsoft.com/office/drawing/2014/main" id="{A92CACBF-7899-0546-6115-5ABD95E79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10775"/>
            <a:ext cx="7884410" cy="41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4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ADB78-7096-AB7B-B3A6-CFCC296269E8}"/>
              </a:ext>
            </a:extLst>
          </p:cNvPr>
          <p:cNvSpPr txBox="1"/>
          <p:nvPr/>
        </p:nvSpPr>
        <p:spPr>
          <a:xfrm>
            <a:off x="459656" y="806263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8D41-5BD4-914A-DC89-74D731A7FD87}"/>
              </a:ext>
            </a:extLst>
          </p:cNvPr>
          <p:cNvSpPr txBox="1"/>
          <p:nvPr/>
        </p:nvSpPr>
        <p:spPr>
          <a:xfrm>
            <a:off x="533400" y="3505200"/>
            <a:ext cx="60845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epoch: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size: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Tầng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LSTM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đầu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tiên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với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256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đơn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vị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Tầng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LSTM </a:t>
            </a: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thứ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2 </a:t>
            </a: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với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128 </a:t>
            </a: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đơn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vị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LSTM</a:t>
            </a:r>
            <a:endParaRPr lang="en-US" sz="2400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Noto Serif CJK SC"/>
              </a:rPr>
              <a:t>Mean</a:t>
            </a:r>
            <a:r>
              <a:rPr lang="vi-VN" sz="2400" dirty="0">
                <a:effectLst/>
                <a:latin typeface="Times New Roman" panose="02020603050405020304" pitchFamily="18" charset="0"/>
                <a:ea typeface="Noto Serif CJK SC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Noto Serif CJK SC"/>
              </a:rPr>
              <a:t>Squared</a:t>
            </a:r>
            <a:r>
              <a:rPr lang="vi-VN" sz="2400" dirty="0">
                <a:effectLst/>
                <a:latin typeface="Times New Roman" panose="02020603050405020304" pitchFamily="18" charset="0"/>
                <a:ea typeface="Noto Serif CJK SC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Noto Serif CJK SC"/>
              </a:rPr>
              <a:t>Error</a:t>
            </a:r>
            <a:endParaRPr lang="en-US" sz="2400" dirty="0">
              <a:effectLst/>
              <a:latin typeface="Times New Roman" panose="02020603050405020304" pitchFamily="18" charset="0"/>
              <a:ea typeface="Noto Serif CJK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F36C5-6AE6-BA36-CA67-B963F348C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8" t="3652" r="2818" b="5037"/>
          <a:stretch/>
        </p:blipFill>
        <p:spPr>
          <a:xfrm>
            <a:off x="914401" y="1600200"/>
            <a:ext cx="6858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2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ADB78-7096-AB7B-B3A6-CFCC296269E8}"/>
              </a:ext>
            </a:extLst>
          </p:cNvPr>
          <p:cNvSpPr txBox="1"/>
          <p:nvPr/>
        </p:nvSpPr>
        <p:spPr>
          <a:xfrm>
            <a:off x="628650" y="365125"/>
            <a:ext cx="7886700" cy="130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b="1" dirty="0" err="1">
                <a:latin typeface="+mj-lt"/>
                <a:ea typeface="+mj-ea"/>
                <a:cs typeface="+mj-cs"/>
              </a:rPr>
              <a:t>Kết</a:t>
            </a:r>
            <a:r>
              <a:rPr lang="en-US" sz="3500" b="1" dirty="0">
                <a:latin typeface="+mj-lt"/>
                <a:ea typeface="+mj-ea"/>
                <a:cs typeface="+mj-cs"/>
              </a:rPr>
              <a:t> </a:t>
            </a:r>
            <a:r>
              <a:rPr lang="en-US" sz="3500" b="1" dirty="0" err="1">
                <a:latin typeface="+mj-lt"/>
                <a:ea typeface="+mj-ea"/>
                <a:cs typeface="+mj-cs"/>
              </a:rPr>
              <a:t>quả</a:t>
            </a:r>
            <a:r>
              <a:rPr lang="en-US" sz="3500" b="1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b="1" dirty="0" err="1">
                <a:latin typeface="+mj-lt"/>
                <a:ea typeface="+mj-ea"/>
                <a:cs typeface="+mj-cs"/>
              </a:rPr>
              <a:t>Mô</a:t>
            </a:r>
            <a:r>
              <a:rPr lang="en-US" sz="3500" b="1" dirty="0">
                <a:latin typeface="+mj-lt"/>
                <a:ea typeface="+mj-ea"/>
                <a:cs typeface="+mj-cs"/>
              </a:rPr>
              <a:t> </a:t>
            </a:r>
            <a:r>
              <a:rPr lang="en-US" sz="3500" b="1" dirty="0" err="1">
                <a:latin typeface="+mj-lt"/>
                <a:ea typeface="+mj-ea"/>
                <a:cs typeface="+mj-cs"/>
              </a:rPr>
              <a:t>hình</a:t>
            </a:r>
            <a:r>
              <a:rPr lang="en-US" sz="3500" b="1" dirty="0">
                <a:latin typeface="+mj-lt"/>
                <a:ea typeface="+mj-ea"/>
                <a:cs typeface="+mj-cs"/>
              </a:rPr>
              <a:t> 2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F212F3-829A-00C9-C2F5-8B18CB60C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0886" y="1769501"/>
            <a:ext cx="4325639" cy="3318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3D736-99B6-290F-4476-724D528E9090}"/>
              </a:ext>
            </a:extLst>
          </p:cNvPr>
          <p:cNvSpPr txBox="1"/>
          <p:nvPr/>
        </p:nvSpPr>
        <p:spPr>
          <a:xfrm>
            <a:off x="457200" y="2514600"/>
            <a:ext cx="388422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Params: 461.441 (1.76 MB)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Training Loss: 8.91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RMSE: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123770.50</a:t>
            </a:r>
            <a:endParaRPr lang="en-US" sz="1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409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ADB78-7096-AB7B-B3A6-CFCC296269E8}"/>
              </a:ext>
            </a:extLst>
          </p:cNvPr>
          <p:cNvSpPr txBox="1"/>
          <p:nvPr/>
        </p:nvSpPr>
        <p:spPr>
          <a:xfrm>
            <a:off x="628650" y="184805"/>
            <a:ext cx="78867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</a:t>
            </a: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quả</a:t>
            </a: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2CACBF-7899-0546-6115-5ABD95E79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2012447"/>
            <a:ext cx="7884410" cy="41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6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ADB78-7096-AB7B-B3A6-CFCC296269E8}"/>
              </a:ext>
            </a:extLst>
          </p:cNvPr>
          <p:cNvSpPr txBox="1"/>
          <p:nvPr/>
        </p:nvSpPr>
        <p:spPr>
          <a:xfrm>
            <a:off x="459656" y="806263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8D41-5BD4-914A-DC89-74D731A7FD87}"/>
              </a:ext>
            </a:extLst>
          </p:cNvPr>
          <p:cNvSpPr txBox="1"/>
          <p:nvPr/>
        </p:nvSpPr>
        <p:spPr>
          <a:xfrm>
            <a:off x="533400" y="3505200"/>
            <a:ext cx="6084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epoch: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size: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Tầng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LSTM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đầu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tiên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với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256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đơn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vị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Tầng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LSTM </a:t>
            </a: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thứ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2 </a:t>
            </a: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với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128 </a:t>
            </a: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đơn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vị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LSTM</a:t>
            </a:r>
            <a:endParaRPr lang="en-US" sz="2400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Noto Serif CJK SC"/>
              </a:rPr>
              <a:t>Mean</a:t>
            </a:r>
            <a:r>
              <a:rPr lang="vi-VN" sz="2400" dirty="0">
                <a:effectLst/>
                <a:latin typeface="Times New Roman" panose="02020603050405020304" pitchFamily="18" charset="0"/>
                <a:ea typeface="Noto Serif CJK SC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Noto Serif CJK SC"/>
              </a:rPr>
              <a:t>Squared</a:t>
            </a:r>
            <a:r>
              <a:rPr lang="vi-VN" sz="2400" dirty="0">
                <a:effectLst/>
                <a:latin typeface="Times New Roman" panose="02020603050405020304" pitchFamily="18" charset="0"/>
                <a:ea typeface="Noto Serif CJK SC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Noto Serif CJK SC"/>
              </a:rPr>
              <a:t>Error</a:t>
            </a:r>
            <a:endParaRPr lang="en-US" sz="2400" dirty="0">
              <a:effectLst/>
              <a:latin typeface="Times New Roman" panose="02020603050405020304" pitchFamily="18" charset="0"/>
              <a:ea typeface="Noto Serif CJK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stopping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F54E5-171A-3089-E9CD-4CCA0C97D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" t="2721" r="2131" b="5968"/>
          <a:stretch/>
        </p:blipFill>
        <p:spPr>
          <a:xfrm>
            <a:off x="1066800" y="1447800"/>
            <a:ext cx="6934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18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ADB78-7096-AB7B-B3A6-CFCC296269E8}"/>
              </a:ext>
            </a:extLst>
          </p:cNvPr>
          <p:cNvSpPr txBox="1"/>
          <p:nvPr/>
        </p:nvSpPr>
        <p:spPr>
          <a:xfrm>
            <a:off x="628650" y="365125"/>
            <a:ext cx="7886700" cy="130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b="1" dirty="0" err="1">
                <a:latin typeface="+mj-lt"/>
                <a:ea typeface="+mj-ea"/>
                <a:cs typeface="+mj-cs"/>
              </a:rPr>
              <a:t>Kết</a:t>
            </a:r>
            <a:r>
              <a:rPr lang="en-US" sz="3500" b="1" dirty="0">
                <a:latin typeface="+mj-lt"/>
                <a:ea typeface="+mj-ea"/>
                <a:cs typeface="+mj-cs"/>
              </a:rPr>
              <a:t> </a:t>
            </a:r>
            <a:r>
              <a:rPr lang="en-US" sz="3500" b="1" dirty="0" err="1">
                <a:latin typeface="+mj-lt"/>
                <a:ea typeface="+mj-ea"/>
                <a:cs typeface="+mj-cs"/>
              </a:rPr>
              <a:t>quả</a:t>
            </a:r>
            <a:r>
              <a:rPr lang="en-US" sz="3500" b="1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b="1" dirty="0" err="1">
                <a:latin typeface="+mj-lt"/>
                <a:ea typeface="+mj-ea"/>
                <a:cs typeface="+mj-cs"/>
              </a:rPr>
              <a:t>Mô</a:t>
            </a:r>
            <a:r>
              <a:rPr lang="en-US" sz="3500" b="1" dirty="0">
                <a:latin typeface="+mj-lt"/>
                <a:ea typeface="+mj-ea"/>
                <a:cs typeface="+mj-cs"/>
              </a:rPr>
              <a:t> </a:t>
            </a:r>
            <a:r>
              <a:rPr lang="en-US" sz="3500" b="1" dirty="0" err="1">
                <a:latin typeface="+mj-lt"/>
                <a:ea typeface="+mj-ea"/>
                <a:cs typeface="+mj-cs"/>
              </a:rPr>
              <a:t>hình</a:t>
            </a:r>
            <a:r>
              <a:rPr lang="en-US" sz="3500" b="1" dirty="0">
                <a:latin typeface="+mj-lt"/>
                <a:ea typeface="+mj-ea"/>
                <a:cs typeface="+mj-cs"/>
              </a:rPr>
              <a:t> 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C6370-576F-00AB-98D5-EFA3DB203133}"/>
              </a:ext>
            </a:extLst>
          </p:cNvPr>
          <p:cNvSpPr txBox="1"/>
          <p:nvPr/>
        </p:nvSpPr>
        <p:spPr>
          <a:xfrm>
            <a:off x="457200" y="2514600"/>
            <a:ext cx="388422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Params: 461.441 (1.76 MB)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Training Loss: 0.00014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RMSE: 69672.89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E674A-FA10-4B38-6232-2E2E842DF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0886" y="1769501"/>
            <a:ext cx="4325638" cy="3318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9789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ADB78-7096-AB7B-B3A6-CFCC296269E8}"/>
              </a:ext>
            </a:extLst>
          </p:cNvPr>
          <p:cNvSpPr txBox="1"/>
          <p:nvPr/>
        </p:nvSpPr>
        <p:spPr>
          <a:xfrm>
            <a:off x="628650" y="184805"/>
            <a:ext cx="78867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</a:t>
            </a: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quả</a:t>
            </a: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3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2CACBF-7899-0546-6115-5ABD95E79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2012447"/>
            <a:ext cx="7884410" cy="41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88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ADB78-7096-AB7B-B3A6-CFCC296269E8}"/>
              </a:ext>
            </a:extLst>
          </p:cNvPr>
          <p:cNvSpPr txBox="1"/>
          <p:nvPr/>
        </p:nvSpPr>
        <p:spPr>
          <a:xfrm>
            <a:off x="533400" y="9144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811D98B-1D4C-701F-50EE-A7710419E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92347"/>
              </p:ext>
            </p:extLst>
          </p:nvPr>
        </p:nvGraphicFramePr>
        <p:xfrm>
          <a:off x="1524000" y="149917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35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ADB78-7096-AB7B-B3A6-CFCC296269E8}"/>
              </a:ext>
            </a:extLst>
          </p:cNvPr>
          <p:cNvSpPr txBox="1"/>
          <p:nvPr/>
        </p:nvSpPr>
        <p:spPr>
          <a:xfrm>
            <a:off x="533400" y="914400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2,3</a:t>
            </a:r>
          </a:p>
          <a:p>
            <a:pPr marL="457200" indent="-4572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overfitting 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stopping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6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879BFD-C92F-3319-9DAC-D5CBE8CDC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2705725"/>
            <a:ext cx="9067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Chân</a:t>
            </a:r>
            <a:r>
              <a:rPr lang="en-US" altLang="ja-JP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thành</a:t>
            </a:r>
            <a:r>
              <a:rPr lang="en-US" altLang="ja-JP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cảm</a:t>
            </a:r>
            <a:r>
              <a:rPr lang="en-US" altLang="ja-JP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ơn</a:t>
            </a:r>
            <a:r>
              <a:rPr lang="en-US" altLang="ja-JP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Thầy</a:t>
            </a:r>
            <a:r>
              <a:rPr lang="en-US" altLang="ja-JP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và</a:t>
            </a:r>
            <a:r>
              <a:rPr lang="en-US" altLang="ja-JP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các</a:t>
            </a:r>
            <a:r>
              <a:rPr lang="en-US" altLang="ja-JP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bạn</a:t>
            </a:r>
            <a:r>
              <a:rPr lang="en-US" altLang="ja-JP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đã</a:t>
            </a:r>
            <a:r>
              <a:rPr lang="en-US" altLang="ja-JP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lắng</a:t>
            </a:r>
            <a:r>
              <a:rPr lang="en-US" altLang="ja-JP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nghe</a:t>
            </a:r>
            <a:endParaRPr lang="ja-JP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コンテンツ プレースホルダー 2">
            <a:extLst>
              <a:ext uri="{FF2B5EF4-FFF2-40B4-BE49-F238E27FC236}">
                <a16:creationId xmlns:a16="http://schemas.microsoft.com/office/drawing/2014/main" id="{86CED348-D937-901F-2339-B588737990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588" y="1724025"/>
            <a:ext cx="8112125" cy="46910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Mô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tả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bài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toán</a:t>
            </a:r>
            <a:endParaRPr lang="en-US" altLang="ja-JP" sz="3600" dirty="0">
              <a:solidFill>
                <a:schemeClr val="accent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2.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Mô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tả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tập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dữ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liệu</a:t>
            </a:r>
            <a:endParaRPr lang="en-US" altLang="ja-JP" sz="3600" dirty="0">
              <a:solidFill>
                <a:schemeClr val="accent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3.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Xử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lý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dữ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liệu</a:t>
            </a:r>
            <a:endParaRPr lang="en-US" altLang="ja-JP" sz="3600" dirty="0">
              <a:solidFill>
                <a:schemeClr val="accent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4.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Huấn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luyện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mô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hình</a:t>
            </a:r>
            <a:endParaRPr lang="en-US" altLang="ja-JP" sz="3600" dirty="0">
              <a:solidFill>
                <a:schemeClr val="accent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5.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Kết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quả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thu</a:t>
            </a:r>
            <a:r>
              <a:rPr lang="en-US" altLang="ja-JP" sz="3600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được</a:t>
            </a:r>
            <a:endParaRPr lang="en-US" altLang="ja-JP" sz="3600" dirty="0">
              <a:solidFill>
                <a:schemeClr val="accent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3" name="テキスト ボックス 3">
            <a:extLst>
              <a:ext uri="{FF2B5EF4-FFF2-40B4-BE49-F238E27FC236}">
                <a16:creationId xmlns:a16="http://schemas.microsoft.com/office/drawing/2014/main" id="{E09F2A76-EA04-1377-B4B3-AFF765372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318" y="609600"/>
            <a:ext cx="5300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NỘI DUNG BÁO CÁO</a:t>
            </a:r>
            <a:endParaRPr lang="ja-JP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テキスト ボックス 3">
            <a:extLst>
              <a:ext uri="{FF2B5EF4-FFF2-40B4-BE49-F238E27FC236}">
                <a16:creationId xmlns:a16="http://schemas.microsoft.com/office/drawing/2014/main" id="{1C9F1632-F206-74AC-7F12-938B95A41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434" y="377824"/>
            <a:ext cx="38491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I.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Mô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tả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bài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toán</a:t>
            </a:r>
            <a:endParaRPr lang="ja-JP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E7172-0432-C8E5-C9A4-933891FBEDA6}"/>
              </a:ext>
            </a:extLst>
          </p:cNvPr>
          <p:cNvSpPr txBox="1"/>
          <p:nvPr/>
        </p:nvSpPr>
        <p:spPr>
          <a:xfrm>
            <a:off x="1466849" y="1294961"/>
            <a:ext cx="6210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Dự</a:t>
            </a:r>
            <a:r>
              <a:rPr lang="en-US" altLang="ja-JP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28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đoán</a:t>
            </a:r>
            <a:r>
              <a:rPr lang="en-US" altLang="ja-JP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xu </a:t>
            </a:r>
            <a:r>
              <a:rPr lang="en-US" altLang="ja-JP" sz="28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hướng</a:t>
            </a:r>
            <a:r>
              <a:rPr lang="en-US" altLang="ja-JP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28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giá</a:t>
            </a:r>
            <a:r>
              <a:rPr lang="en-US" altLang="ja-JP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ja-JP" sz="28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vàng</a:t>
            </a:r>
            <a:endParaRPr lang="en-US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62492B-8E34-786B-3FEB-B57C03ED1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2100" y="1881346"/>
            <a:ext cx="6019800" cy="399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テキスト ボックス 3">
            <a:extLst>
              <a:ext uri="{FF2B5EF4-FFF2-40B4-BE49-F238E27FC236}">
                <a16:creationId xmlns:a16="http://schemas.microsoft.com/office/drawing/2014/main" id="{1C9F1632-F206-74AC-7F12-938B95A41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24" y="685800"/>
            <a:ext cx="46281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II.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Mô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tả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tập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dữ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liệu</a:t>
            </a:r>
            <a:endParaRPr lang="ja-JP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1ADA0-1622-7FA4-4FA8-9D7848994C98}"/>
              </a:ext>
            </a:extLst>
          </p:cNvPr>
          <p:cNvSpPr txBox="1"/>
          <p:nvPr/>
        </p:nvSpPr>
        <p:spPr>
          <a:xfrm>
            <a:off x="430159" y="1297207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Chi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A4544-2E8B-9BEC-6468-BEB6973036AD}"/>
              </a:ext>
            </a:extLst>
          </p:cNvPr>
          <p:cNvSpPr txBox="1"/>
          <p:nvPr/>
        </p:nvSpPr>
        <p:spPr>
          <a:xfrm>
            <a:off x="291278" y="2002341"/>
            <a:ext cx="8561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Kaggle, Google, Bing,..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1491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2017-2022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829F8-1C97-5689-9D02-A65E37D0B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2238" y="2956793"/>
            <a:ext cx="5239519" cy="35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0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テキスト ボックス 3">
            <a:extLst>
              <a:ext uri="{FF2B5EF4-FFF2-40B4-BE49-F238E27FC236}">
                <a16:creationId xmlns:a16="http://schemas.microsoft.com/office/drawing/2014/main" id="{1C9F1632-F206-74AC-7F12-938B95A41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24" y="685800"/>
            <a:ext cx="46281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II.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Mô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tả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tập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dữ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liệu</a:t>
            </a:r>
            <a:endParaRPr lang="ja-JP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1ADA0-1622-7FA4-4FA8-9D7848994C98}"/>
              </a:ext>
            </a:extLst>
          </p:cNvPr>
          <p:cNvSpPr txBox="1"/>
          <p:nvPr/>
        </p:nvSpPr>
        <p:spPr>
          <a:xfrm>
            <a:off x="435075" y="1496943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A439A-95CD-D0D0-14C9-3A58B323E1A5}"/>
              </a:ext>
            </a:extLst>
          </p:cNvPr>
          <p:cNvSpPr txBox="1"/>
          <p:nvPr/>
        </p:nvSpPr>
        <p:spPr>
          <a:xfrm>
            <a:off x="435075" y="2185979"/>
            <a:ext cx="833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Liberation Serif"/>
                <a:ea typeface="Noto Serif CJK SC"/>
                <a:cs typeface="Lohit Devanagari"/>
              </a:rPr>
              <a:t>MinMaxScaler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dùng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để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chuẩn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hóa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dữ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liệu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về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phạm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vi 0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đến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BA4817A1-5A54-2822-B2E5-6A6BBA9E4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215" y="3463413"/>
            <a:ext cx="2980441" cy="2224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D6F6F-DF08-FC4A-993D-A12953DA9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203" y="3495386"/>
            <a:ext cx="2322583" cy="22249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414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テキスト ボックス 3">
            <a:extLst>
              <a:ext uri="{FF2B5EF4-FFF2-40B4-BE49-F238E27FC236}">
                <a16:creationId xmlns:a16="http://schemas.microsoft.com/office/drawing/2014/main" id="{1C9F1632-F206-74AC-7F12-938B95A41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24" y="685800"/>
            <a:ext cx="46281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II.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Mô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tả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tập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dữ</a:t>
            </a:r>
            <a:r>
              <a:rPr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liệu</a:t>
            </a:r>
            <a:endParaRPr lang="ja-JP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1ADA0-1622-7FA4-4FA8-9D7848994C98}"/>
              </a:ext>
            </a:extLst>
          </p:cNvPr>
          <p:cNvSpPr txBox="1"/>
          <p:nvPr/>
        </p:nvSpPr>
        <p:spPr>
          <a:xfrm>
            <a:off x="435075" y="1496943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A439A-95CD-D0D0-14C9-3A58B323E1A5}"/>
              </a:ext>
            </a:extLst>
          </p:cNvPr>
          <p:cNvSpPr txBox="1"/>
          <p:nvPr/>
        </p:nvSpPr>
        <p:spPr>
          <a:xfrm>
            <a:off x="435075" y="2184975"/>
            <a:ext cx="83328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gg sans"/>
              </a:rPr>
              <a:t>1491 </a:t>
            </a:r>
            <a:r>
              <a:rPr lang="en-US" sz="2400" i="0" dirty="0" err="1">
                <a:effectLst/>
                <a:latin typeface="gg sans"/>
              </a:rPr>
              <a:t>dòng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dữ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liệu</a:t>
            </a:r>
            <a:endParaRPr lang="en-US" sz="2400" i="0" dirty="0">
              <a:effectLst/>
              <a:latin typeface="gg sans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gg sans"/>
              </a:rPr>
              <a:t> Train: 1311 </a:t>
            </a:r>
            <a:r>
              <a:rPr lang="en-US" sz="2400" i="0" dirty="0" err="1">
                <a:effectLst/>
                <a:latin typeface="gg sans"/>
              </a:rPr>
              <a:t>dòng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đầu</a:t>
            </a:r>
            <a:r>
              <a:rPr lang="en-US" sz="2400" i="0" dirty="0">
                <a:effectLst/>
                <a:latin typeface="gg sans"/>
              </a:rPr>
              <a:t> =&gt; </a:t>
            </a:r>
            <a:r>
              <a:rPr lang="en-US" sz="2400" i="0" dirty="0">
                <a:effectLst/>
                <a:latin typeface="inherit"/>
              </a:rPr>
              <a:t>1251 </a:t>
            </a:r>
            <a:r>
              <a:rPr lang="en-US" sz="2400" i="0" dirty="0" err="1">
                <a:effectLst/>
                <a:latin typeface="inherit"/>
              </a:rPr>
              <a:t>mẫu</a:t>
            </a:r>
            <a:r>
              <a:rPr lang="en-US" sz="2400" i="0" dirty="0">
                <a:effectLst/>
                <a:latin typeface="inherit"/>
              </a:rPr>
              <a:t> </a:t>
            </a:r>
            <a:r>
              <a:rPr lang="en-US" sz="2400" i="0" dirty="0" err="1">
                <a:effectLst/>
                <a:latin typeface="inherit"/>
              </a:rPr>
              <a:t>dữ</a:t>
            </a:r>
            <a:r>
              <a:rPr lang="en-US" sz="2400" i="0" dirty="0">
                <a:effectLst/>
                <a:latin typeface="inherit"/>
              </a:rPr>
              <a:t> </a:t>
            </a:r>
            <a:r>
              <a:rPr lang="en-US" sz="2400" i="0" dirty="0" err="1">
                <a:effectLst/>
                <a:latin typeface="inherit"/>
              </a:rPr>
              <a:t>liệu</a:t>
            </a:r>
            <a:r>
              <a:rPr lang="en-US" sz="2400" i="0" dirty="0">
                <a:effectLst/>
                <a:latin typeface="gg sans"/>
              </a:rPr>
              <a:t> ( </a:t>
            </a:r>
            <a:r>
              <a:rPr lang="en-US" sz="2400" i="0" dirty="0" err="1">
                <a:effectLst/>
                <a:latin typeface="gg sans"/>
              </a:rPr>
              <a:t>vì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mỗi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mẫu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chứa</a:t>
            </a:r>
            <a:r>
              <a:rPr lang="en-US" sz="2400" i="0" dirty="0">
                <a:effectLst/>
                <a:latin typeface="gg sans"/>
              </a:rPr>
              <a:t> 60 </a:t>
            </a:r>
            <a:r>
              <a:rPr lang="en-US" sz="2400" i="0" dirty="0" err="1">
                <a:effectLst/>
                <a:latin typeface="gg sans"/>
              </a:rPr>
              <a:t>ngày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liên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tiếp</a:t>
            </a:r>
            <a:r>
              <a:rPr lang="en-US" sz="2400" i="0" dirty="0">
                <a:effectLst/>
                <a:latin typeface="gg sans"/>
              </a:rPr>
              <a:t> ( time step = 60) + 1 </a:t>
            </a:r>
            <a:r>
              <a:rPr lang="en-US" sz="2400" i="0" dirty="0" err="1">
                <a:effectLst/>
                <a:latin typeface="gg sans"/>
              </a:rPr>
              <a:t>kết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quả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của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ngày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kế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tiếp</a:t>
            </a:r>
            <a:r>
              <a:rPr lang="en-US" sz="2400" i="0" dirty="0">
                <a:effectLst/>
                <a:latin typeface="gg sans"/>
              </a:rPr>
              <a:t>) ) </a:t>
            </a:r>
            <a:r>
              <a:rPr lang="en-US" sz="2400" i="0" dirty="0" err="1">
                <a:effectLst/>
                <a:latin typeface="gg sans"/>
              </a:rPr>
              <a:t>nên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khi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gom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sẽ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chỉ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còn</a:t>
            </a:r>
            <a:r>
              <a:rPr lang="en-US" sz="2400" i="0" dirty="0">
                <a:effectLst/>
                <a:latin typeface="gg sans"/>
              </a:rPr>
              <a:t> 1311 - 60 = 1251 </a:t>
            </a:r>
            <a:r>
              <a:rPr lang="en-US" sz="2400" i="0" dirty="0" err="1">
                <a:effectLst/>
                <a:latin typeface="gg sans"/>
              </a:rPr>
              <a:t>mẫu</a:t>
            </a:r>
            <a:r>
              <a:rPr lang="en-US" sz="2400" i="0" dirty="0">
                <a:effectLst/>
                <a:latin typeface="gg sans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gg sans"/>
              </a:rPr>
              <a:t> </a:t>
            </a:r>
            <a:r>
              <a:rPr lang="en-US" sz="2400" i="0" dirty="0" err="1">
                <a:effectLst/>
                <a:latin typeface="inherit"/>
              </a:rPr>
              <a:t>Tiếp</a:t>
            </a:r>
            <a:r>
              <a:rPr lang="en-US" sz="2400" i="0" dirty="0">
                <a:effectLst/>
                <a:latin typeface="inherit"/>
              </a:rPr>
              <a:t> </a:t>
            </a:r>
            <a:r>
              <a:rPr lang="en-US" sz="2400" i="0" dirty="0" err="1">
                <a:effectLst/>
                <a:latin typeface="inherit"/>
              </a:rPr>
              <a:t>tục</a:t>
            </a:r>
            <a:r>
              <a:rPr lang="en-US" sz="2400" i="0" dirty="0">
                <a:effectLst/>
                <a:latin typeface="inherit"/>
              </a:rPr>
              <a:t> </a:t>
            </a:r>
            <a:r>
              <a:rPr lang="en-US" sz="2400" i="0" dirty="0" err="1">
                <a:effectLst/>
                <a:latin typeface="inherit"/>
              </a:rPr>
              <a:t>tách</a:t>
            </a:r>
            <a:r>
              <a:rPr lang="en-US" sz="2400" i="0" dirty="0">
                <a:effectLst/>
                <a:latin typeface="inherit"/>
              </a:rPr>
              <a:t> </a:t>
            </a:r>
            <a:r>
              <a:rPr lang="en-US" sz="2400" i="0" dirty="0" err="1">
                <a:effectLst/>
                <a:latin typeface="inherit"/>
              </a:rPr>
              <a:t>tập</a:t>
            </a:r>
            <a:r>
              <a:rPr lang="en-US" sz="2400" i="0" dirty="0">
                <a:effectLst/>
                <a:latin typeface="inherit"/>
              </a:rPr>
              <a:t> train: train ( 80%) + validation ( 20%)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inherit"/>
              </a:rPr>
              <a:t>Train: 1001 </a:t>
            </a:r>
            <a:r>
              <a:rPr lang="en-US" sz="2400" i="0" dirty="0" err="1">
                <a:effectLst/>
                <a:latin typeface="inherit"/>
              </a:rPr>
              <a:t>mẫu</a:t>
            </a:r>
            <a:endParaRPr lang="en-US" sz="2400" i="0" dirty="0">
              <a:effectLst/>
              <a:latin typeface="inherit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inherit"/>
              </a:rPr>
              <a:t>Validation: 250 </a:t>
            </a:r>
            <a:r>
              <a:rPr lang="en-US" sz="2400" i="0" dirty="0" err="1">
                <a:effectLst/>
                <a:latin typeface="inherit"/>
              </a:rPr>
              <a:t>mẫu</a:t>
            </a:r>
            <a:endParaRPr lang="en-US" sz="2400" i="0" dirty="0">
              <a:effectLst/>
              <a:latin typeface="inheri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gg sans"/>
              </a:rPr>
              <a:t>Test: 180 </a:t>
            </a:r>
            <a:r>
              <a:rPr lang="en-US" sz="2400" i="0" dirty="0" err="1">
                <a:effectLst/>
                <a:latin typeface="gg sans"/>
              </a:rPr>
              <a:t>dòng</a:t>
            </a:r>
            <a:r>
              <a:rPr lang="en-US" sz="2400" i="0" dirty="0">
                <a:effectLst/>
                <a:latin typeface="gg sans"/>
              </a:rPr>
              <a:t> </a:t>
            </a:r>
            <a:r>
              <a:rPr lang="en-US" sz="2400" i="0" dirty="0" err="1">
                <a:effectLst/>
                <a:latin typeface="gg sans"/>
              </a:rPr>
              <a:t>cuối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ADB78-7096-AB7B-B3A6-CFCC296269E8}"/>
              </a:ext>
            </a:extLst>
          </p:cNvPr>
          <p:cNvSpPr txBox="1"/>
          <p:nvPr/>
        </p:nvSpPr>
        <p:spPr>
          <a:xfrm>
            <a:off x="459656" y="806263"/>
            <a:ext cx="3316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F98D41-5BD4-914A-DC89-74D731A7FD87}"/>
                  </a:ext>
                </a:extLst>
              </p:cNvPr>
              <p:cNvSpPr txBox="1"/>
              <p:nvPr/>
            </p:nvSpPr>
            <p:spPr>
              <a:xfrm>
                <a:off x="457198" y="1600200"/>
                <a:ext cx="8077202" cy="3059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Training Loss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(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Noto Serif CJK SC"/>
                  </a:rPr>
                  <a:t>Root Mean Squared Error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vi-V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 sử dụng để đo lường sự khác biệt giữa các giá trị dự đoán và các giá trị thực tế trong các bài toán dự đoán và hồi quy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RMSE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5"/>
                <a:r>
                  <a:rPr lang="pt-BR" sz="2400" dirty="0">
                    <a:cs typeface="Times New Roman" panose="02020603050405020304" pitchFamily="18" charset="0"/>
                  </a:rPr>
                  <a:t>RMSE</a:t>
                </a: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F98D41-5BD4-914A-DC89-74D731A7F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1600200"/>
                <a:ext cx="8077202" cy="3059877"/>
              </a:xfrm>
              <a:prstGeom prst="rect">
                <a:avLst/>
              </a:prstGeom>
              <a:blipFill>
                <a:blip r:embed="rId3"/>
                <a:stretch>
                  <a:fillRect l="-981" t="-1597" r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05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ADB78-7096-AB7B-B3A6-CFCC296269E8}"/>
              </a:ext>
            </a:extLst>
          </p:cNvPr>
          <p:cNvSpPr txBox="1"/>
          <p:nvPr/>
        </p:nvSpPr>
        <p:spPr>
          <a:xfrm>
            <a:off x="459656" y="806263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8D41-5BD4-914A-DC89-74D731A7FD87}"/>
              </a:ext>
            </a:extLst>
          </p:cNvPr>
          <p:cNvSpPr txBox="1"/>
          <p:nvPr/>
        </p:nvSpPr>
        <p:spPr>
          <a:xfrm>
            <a:off x="533400" y="3505200"/>
            <a:ext cx="60845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epoch: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size: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Tầng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LSTM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đầu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tiên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với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128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đơn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effectLst/>
                <a:latin typeface="Liberation Serif"/>
                <a:ea typeface="Noto Serif CJK SC"/>
                <a:cs typeface="Lohit Devanagari"/>
              </a:rPr>
              <a:t>vị</a:t>
            </a:r>
            <a:r>
              <a:rPr lang="en-US" sz="2400" dirty="0">
                <a:effectLst/>
                <a:latin typeface="Liberation Serif"/>
                <a:ea typeface="Noto Serif CJK SC"/>
                <a:cs typeface="Lohit Devanagari"/>
              </a:rPr>
              <a:t>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Tầng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LSTM </a:t>
            </a: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thứ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2 </a:t>
            </a: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với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64 </a:t>
            </a: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đơn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</a:t>
            </a:r>
            <a:r>
              <a:rPr lang="en-US" sz="2400" dirty="0" err="1">
                <a:latin typeface="Liberation Serif"/>
                <a:ea typeface="Noto Serif CJK SC"/>
                <a:cs typeface="Lohit Devanagari"/>
              </a:rPr>
              <a:t>vị</a:t>
            </a:r>
            <a:r>
              <a:rPr lang="en-US" sz="2400" dirty="0">
                <a:latin typeface="Liberation Serif"/>
                <a:ea typeface="Noto Serif CJK SC"/>
                <a:cs typeface="Lohit Devanagari"/>
              </a:rPr>
              <a:t> LSTM</a:t>
            </a:r>
            <a:endParaRPr lang="en-US" sz="2400" dirty="0">
              <a:effectLst/>
              <a:latin typeface="Liberation Serif"/>
              <a:ea typeface="Noto Serif CJK SC"/>
              <a:cs typeface="Lohit Devanaga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Noto Serif CJK SC"/>
              </a:rPr>
              <a:t>Mean</a:t>
            </a:r>
            <a:r>
              <a:rPr lang="vi-VN" sz="2400" dirty="0">
                <a:effectLst/>
                <a:latin typeface="Times New Roman" panose="02020603050405020304" pitchFamily="18" charset="0"/>
                <a:ea typeface="Noto Serif CJK SC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Noto Serif CJK SC"/>
              </a:rPr>
              <a:t>Squared</a:t>
            </a:r>
            <a:r>
              <a:rPr lang="vi-VN" sz="2400" dirty="0">
                <a:effectLst/>
                <a:latin typeface="Times New Roman" panose="02020603050405020304" pitchFamily="18" charset="0"/>
                <a:ea typeface="Noto Serif CJK SC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Noto Serif CJK SC"/>
              </a:rPr>
              <a:t>Error</a:t>
            </a:r>
            <a:endParaRPr lang="en-US" sz="2400" dirty="0">
              <a:effectLst/>
              <a:latin typeface="Times New Roman" panose="02020603050405020304" pitchFamily="18" charset="0"/>
              <a:ea typeface="Noto Serif CJK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5C7B0D2-72BB-BB6F-6EC4-9960F1648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61" y="1516626"/>
            <a:ext cx="6904477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7691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ADB78-7096-AB7B-B3A6-CFCC296269E8}"/>
              </a:ext>
            </a:extLst>
          </p:cNvPr>
          <p:cNvSpPr txBox="1"/>
          <p:nvPr/>
        </p:nvSpPr>
        <p:spPr>
          <a:xfrm>
            <a:off x="628648" y="547815"/>
            <a:ext cx="3875389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b="1" dirty="0" err="1">
                <a:latin typeface="+mj-lt"/>
                <a:ea typeface="+mj-ea"/>
                <a:cs typeface="+mj-cs"/>
              </a:rPr>
              <a:t>Kết</a:t>
            </a:r>
            <a:r>
              <a:rPr lang="en-US" sz="3500" b="1" dirty="0">
                <a:latin typeface="+mj-lt"/>
                <a:ea typeface="+mj-ea"/>
                <a:cs typeface="+mj-cs"/>
              </a:rPr>
              <a:t> </a:t>
            </a:r>
            <a:r>
              <a:rPr lang="en-US" sz="3500" b="1" dirty="0" err="1">
                <a:latin typeface="+mj-lt"/>
                <a:ea typeface="+mj-ea"/>
                <a:cs typeface="+mj-cs"/>
              </a:rPr>
              <a:t>quả</a:t>
            </a:r>
            <a:r>
              <a:rPr lang="en-US" sz="3500" b="1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b="1" dirty="0" err="1">
                <a:latin typeface="+mj-lt"/>
                <a:ea typeface="+mj-ea"/>
                <a:cs typeface="+mj-cs"/>
              </a:rPr>
              <a:t>Mô</a:t>
            </a:r>
            <a:r>
              <a:rPr lang="en-US" sz="3500" b="1" dirty="0">
                <a:latin typeface="+mj-lt"/>
                <a:ea typeface="+mj-ea"/>
                <a:cs typeface="+mj-cs"/>
              </a:rPr>
              <a:t> </a:t>
            </a:r>
            <a:r>
              <a:rPr lang="en-US" sz="3500" b="1" dirty="0" err="1">
                <a:latin typeface="+mj-lt"/>
                <a:ea typeface="+mj-ea"/>
                <a:cs typeface="+mj-cs"/>
              </a:rPr>
              <a:t>hình</a:t>
            </a:r>
            <a:r>
              <a:rPr lang="en-US" sz="3500" b="1" dirty="0">
                <a:latin typeface="+mj-lt"/>
                <a:ea typeface="+mj-ea"/>
                <a:cs typeface="+mj-cs"/>
              </a:rPr>
              <a:t>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8D41-5BD4-914A-DC89-74D731A7FD87}"/>
              </a:ext>
            </a:extLst>
          </p:cNvPr>
          <p:cNvSpPr txBox="1"/>
          <p:nvPr/>
        </p:nvSpPr>
        <p:spPr>
          <a:xfrm>
            <a:off x="457200" y="2514600"/>
            <a:ext cx="388422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Params: 117.949 (460.74 KB)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Training Loss: 7.92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</a:rPr>
              <a:t>RMSE: 35900.89</a:t>
            </a:r>
          </a:p>
        </p:txBody>
      </p:sp>
      <p:pic>
        <p:nvPicPr>
          <p:cNvPr id="6" name="Picture 5" descr="A graph of a training and validation loss&#10;&#10;Description automatically generated">
            <a:extLst>
              <a:ext uri="{FF2B5EF4-FFF2-40B4-BE49-F238E27FC236}">
                <a16:creationId xmlns:a16="http://schemas.microsoft.com/office/drawing/2014/main" id="{8AF05EAC-7C06-7A08-FD04-DCE57197B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86" y="1742001"/>
            <a:ext cx="4325639" cy="33739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4831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626</Words>
  <Application>Microsoft Office PowerPoint</Application>
  <PresentationFormat>On-screen Show (4:3)</PresentationFormat>
  <Paragraphs>102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gg sans</vt:lpstr>
      <vt:lpstr>inherit</vt:lpstr>
      <vt:lpstr>Liberation Serif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Admin</cp:lastModifiedBy>
  <cp:revision>75</cp:revision>
  <dcterms:created xsi:type="dcterms:W3CDTF">2008-08-06T06:37:00Z</dcterms:created>
  <dcterms:modified xsi:type="dcterms:W3CDTF">2024-04-17T07:38:10Z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4A1452165F48448A9DD609670357111A</vt:lpwstr>
  </property>
  <property fmtid="{D5CDD505-2E9C-101B-9397-08002B2CF9AE}" pid="3" name="KSOProductBuildVer">
    <vt:lpwstr>1033-11.2.0.11486</vt:lpwstr>
  </property>
</Properties>
</file>