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86" r:id="rId26"/>
    <p:sldId id="280" r:id="rId27"/>
    <p:sldId id="282" r:id="rId28"/>
    <p:sldId id="284" r:id="rId29"/>
    <p:sldId id="287" r:id="rId30"/>
    <p:sldId id="285" r:id="rId31"/>
    <p:sldId id="288" r:id="rId32"/>
    <p:sldId id="289" r:id="rId33"/>
    <p:sldId id="291" r:id="rId34"/>
    <p:sldId id="296" r:id="rId35"/>
    <p:sldId id="298" r:id="rId36"/>
    <p:sldId id="297" r:id="rId3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694" autoAdjust="0"/>
    <p:restoredTop sz="77027" autoAdjust="0"/>
  </p:normalViewPr>
  <p:slideViewPr>
    <p:cSldViewPr snapToGrid="0" snapToObjects="1">
      <p:cViewPr varScale="1">
        <p:scale>
          <a:sx n="90" d="100"/>
          <a:sy n="90" d="100"/>
        </p:scale>
        <p:origin x="-1296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52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66352-BA53-D040-A3E3-01ACD5AA42CB}" type="datetimeFigureOut">
              <a:t>8/30/12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28FF3-773D-F741-888B-323399DAE0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git reset --hard HEAD</a:t>
            </a:r>
          </a:p>
          <a:p>
            <a:r>
              <a:rPr lang="en-US"/>
              <a:t>git checkout </a:t>
            </a:r>
            <a:r>
              <a:rPr lang="en-US" baseline="0"/>
              <a:t>2012_</a:t>
            </a:r>
            <a:r>
              <a:rPr lang="en-US"/>
              <a:t>devLink</a:t>
            </a:r>
          </a:p>
          <a:p>
            <a:endParaRPr lang="en-US"/>
          </a:p>
          <a:p>
            <a:r>
              <a:rPr lang="en-US"/>
              <a:t>============================================</a:t>
            </a:r>
          </a:p>
          <a:p>
            <a:endParaRPr lang="en-US"/>
          </a:p>
          <a:p>
            <a:r>
              <a:rPr lang="en-US"/>
              <a:t>AttachmentTransfer.h – With Version Editor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AttachmentTransfer.m – With Version Editor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AboutViewController.m – Scroll down to viewDIdLoad (no history)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ProductBuilderService.m – With Version history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C974E-01DD-3E4A-97E8-99B6C701A1B5}" type="slidenum">
              <a:rPr lang="en-US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97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Compare history on AttachmentTransfer.h</a:t>
            </a:r>
          </a:p>
          <a:p>
            <a:r>
              <a:rPr lang="en-US" sz="1800"/>
              <a:t>- has very old style of declaring</a:t>
            </a:r>
            <a:r>
              <a:rPr lang="en-US" sz="1800" baseline="0"/>
              <a:t> the backing field in the .H file.</a:t>
            </a:r>
            <a:endParaRPr lang="en-US" sz="1800"/>
          </a:p>
          <a:p>
            <a:endParaRPr lang="en-US" sz="180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For AboutViewController.h,</a:t>
            </a:r>
            <a:r>
              <a:rPr lang="en-US" sz="1800" baseline="0"/>
              <a:t> show property declaration</a:t>
            </a:r>
            <a:br>
              <a:rPr lang="en-US" sz="1800" baseline="0"/>
            </a:br>
            <a:r>
              <a:rPr lang="en-US" sz="1800" baseline="0"/>
              <a:t>switch to .M file and show internal backing fields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/>
              <a:t>point out missing @synthesize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21: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_appNameLabel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26:</a:t>
            </a:r>
            <a:r>
              <a:rPr lang="en-US" sz="1800" baseline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_versionLabel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33: _storeKitLabel</a:t>
            </a:r>
            <a:endParaRPr lang="en-US" sz="1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Show</a:t>
            </a:r>
            <a:r>
              <a:rPr lang="en-US" sz="1800" baseline="0"/>
              <a:t> history and private messages</a:t>
            </a:r>
            <a:endParaRPr lang="en-US" sz="1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Xcode</a:t>
            </a:r>
            <a:r>
              <a:rPr lang="en-US" sz="1800" baseline="0"/>
              <a:t> can do a lot of this for you.</a:t>
            </a:r>
          </a:p>
          <a:p>
            <a:endParaRPr lang="en-US" sz="1800" baseline="0"/>
          </a:p>
          <a:p>
            <a:r>
              <a:rPr lang="en-US" sz="1800" baseline="0"/>
              <a:t>For private messages, just delete the .M interface declarations</a:t>
            </a:r>
          </a:p>
          <a:p>
            <a:r>
              <a:rPr lang="en-US" sz="1800" baseline="0"/>
              <a:t>For properties, delete the @synthesis commands</a:t>
            </a:r>
            <a:endParaRPr lang="en-US" sz="1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9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Not enough time to go into</a:t>
            </a:r>
            <a:r>
              <a:rPr lang="en-US" sz="1800" baseline="0"/>
              <a:t> this</a:t>
            </a:r>
            <a:endParaRPr lang="en-US" sz="1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2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/>
              <a:t>Before getting into</a:t>
            </a:r>
            <a:r>
              <a:rPr lang="en-US" sz="1800" b="0" baseline="0"/>
              <a:t> the main debugging topics</a:t>
            </a:r>
          </a:p>
          <a:p>
            <a:endParaRPr lang="en-US" sz="1800" b="0" baseline="0"/>
          </a:p>
          <a:p>
            <a:r>
              <a:rPr lang="en-US" sz="1800" b="0" baseline="0"/>
              <a:t>new compilers and debuggers bring new capabilities. Will discuss this more later.</a:t>
            </a:r>
          </a:p>
          <a:p>
            <a:endParaRPr lang="en-US" sz="1800" b="0" baseline="0"/>
          </a:p>
          <a:p>
            <a:r>
              <a:rPr lang="en-US" sz="1800" b="0" baseline="0"/>
              <a:t>Modern Objective-C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0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3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reset --hard HEAD</a:t>
            </a:r>
          </a:p>
          <a:p>
            <a:r>
              <a:rPr lang="en-US"/>
              <a:t>git checkout </a:t>
            </a:r>
            <a:r>
              <a:rPr lang="en-US" baseline="0"/>
              <a:t>2012_</a:t>
            </a:r>
            <a:r>
              <a:rPr lang="en-US"/>
              <a:t>devLink</a:t>
            </a:r>
          </a:p>
          <a:p>
            <a:endParaRPr lang="en-US"/>
          </a:p>
          <a:p>
            <a:r>
              <a:rPr lang="en-US"/>
              <a:t>============================================</a:t>
            </a:r>
          </a:p>
          <a:p>
            <a:endParaRPr lang="en-US"/>
          </a:p>
          <a:p>
            <a:r>
              <a:rPr lang="en-US"/>
              <a:t>Search for NSLog.</a:t>
            </a:r>
            <a:r>
              <a:rPr lang="en-US" baseline="0"/>
              <a:t> Find a few cool ones.</a:t>
            </a:r>
          </a:p>
          <a:p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ImageCachingService.m (152)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simple string</a:t>
            </a:r>
            <a:endParaRPr lang="en-US" baseline="0"/>
          </a:p>
          <a:p>
            <a:r>
              <a:rPr lang="en-US" baseline="0"/>
              <a:t>ModelCore.m (82) – one variable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ModelCore.m (101) – multiple variables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ExchangeRefreshingService.m (69) – integer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variable</a:t>
            </a:r>
          </a:p>
          <a:p>
            <a:r>
              <a:rPr lang="en-US" baseline="0"/>
              <a:t>TransactionDownloadService.m (161) – formatted float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0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</a:t>
            </a:r>
            <a:r>
              <a:rPr lang="en-US" baseline="0"/>
              <a:t>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AboutViewController.m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 breakpoint at beginning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viewDidLoad</a:t>
            </a:r>
          </a:p>
          <a:p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play buttons to step through code</a:t>
            </a:r>
          </a:p>
          <a:p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tell keyboard shortcuts to step through code</a:t>
            </a:r>
          </a:p>
          <a:p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SLIDE for keyboard shortcuts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7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7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a breakpoint at</a:t>
            </a:r>
            <a:r>
              <a:rPr lang="en-US" baseline="0"/>
              <a:t> beginning of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CandyJarViewController.m – viewDidLoad</a:t>
            </a:r>
          </a:p>
          <a:p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_tableView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 get its address</a:t>
            </a:r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(float)[_welcomeView alpha]</a:t>
            </a:r>
          </a:p>
          <a:p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another breakpoint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viewWillAppear: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&lt;address&gt;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&lt;convenience var&gt;</a:t>
            </a:r>
          </a:p>
          <a:p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way down into another class and do that again</a:t>
            </a:r>
          </a:p>
          <a:p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go to CandyJarViewController.m viewDidLoad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_tableView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 different address</a:t>
            </a:r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variable _tableView (more on this later)</a:t>
            </a:r>
          </a:p>
          <a:p>
            <a:endParaRPr lang="en-US"/>
          </a:p>
          <a:p>
            <a:r>
              <a:rPr lang="en-US"/>
              <a:t>set a breakpoint at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configureCell:atIndexPath: (279)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 [cell.eatButton titleForState:0]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 (void)[cell.eatButton setTitle:@"FRED" forState:0]</a:t>
            </a:r>
          </a:p>
          <a:p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8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breakpoint at HTTPRequestService.m (117)</a:t>
            </a:r>
          </a:p>
          <a:p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conditional: method == 1  (post)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it. doesn’t hit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conditional: method == 2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(get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it. hits!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action: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path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continue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 console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it. see paths but don’t have to stop.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breakpoint at HTTPRequestService.m (293)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summary add -s "${var._httpCode} ${var._responseUrl}" HTTPRequestService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action to show custom summary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second action to show output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============================================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/>
              <a:t>git reset --hard HEAD</a:t>
            </a:r>
          </a:p>
          <a:p>
            <a:r>
              <a:rPr lang="en-US"/>
              <a:t>git checkout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d9f421</a:t>
            </a:r>
          </a:p>
          <a:p>
            <a:endParaRPr lang="en-US"/>
          </a:p>
          <a:p>
            <a:r>
              <a:rPr lang="en-US"/>
              <a:t>============================================</a:t>
            </a:r>
          </a:p>
          <a:p>
            <a:r>
              <a:rPr lang="en-US"/>
              <a:t>Open in Xcode 4.4</a:t>
            </a:r>
          </a:p>
          <a:p>
            <a:r>
              <a:rPr lang="en-US"/>
              <a:t>Clear all breakpoints</a:t>
            </a:r>
          </a:p>
          <a:p>
            <a:r>
              <a:rPr lang="en-US"/>
              <a:t>Run it.</a:t>
            </a:r>
          </a:p>
          <a:p>
            <a:r>
              <a:rPr lang="en-US"/>
              <a:t>Try</a:t>
            </a:r>
            <a:r>
              <a:rPr lang="en-US" baseline="0"/>
              <a:t> to refresh products. S</a:t>
            </a:r>
            <a:r>
              <a:rPr lang="en-US"/>
              <a:t>hould crash with little helpful info.</a:t>
            </a:r>
          </a:p>
          <a:p>
            <a:r>
              <a:rPr lang="en-US"/>
              <a:t>	--</a:t>
            </a:r>
            <a:r>
              <a:rPr lang="en-US" baseline="0"/>
              <a:t> HOWEVER! The method call is a clue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-[__NSArrayM enumerateKeysAndObjectsUsingBlock:]: unrecognized selector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 And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pointer is a clue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 to instance 0x6bdb170</a:t>
            </a:r>
          </a:p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 If in LLDB, can also show stack frames:</a:t>
            </a: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info 0x152acd6</a:t>
            </a:r>
          </a:p>
          <a:p>
            <a:endParaRPr lang="en-US"/>
          </a:p>
          <a:p>
            <a:r>
              <a:rPr lang="en-US"/>
              <a:t>Set the exception breakpoint</a:t>
            </a:r>
          </a:p>
          <a:p>
            <a:r>
              <a:rPr lang="en-US"/>
              <a:t>Run again. Find</a:t>
            </a:r>
            <a:r>
              <a:rPr lang="en-US" baseline="0"/>
              <a:t> the error.</a:t>
            </a:r>
          </a:p>
          <a:p>
            <a:r>
              <a:rPr lang="en-US" baseline="0"/>
              <a:t>Save the breakpoint to User</a:t>
            </a:r>
          </a:p>
          <a:p>
            <a:endParaRPr lang="en-US"/>
          </a:p>
          <a:p>
            <a:r>
              <a:rPr lang="en-US"/>
              <a:t>git reset --hard HEAD</a:t>
            </a:r>
          </a:p>
          <a:p>
            <a:r>
              <a:rPr lang="en-US"/>
              <a:t>git checkout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28db8f4</a:t>
            </a:r>
            <a:endParaRPr lang="en-US"/>
          </a:p>
          <a:p>
            <a:endParaRPr lang="en-US"/>
          </a:p>
          <a:p>
            <a:r>
              <a:rPr lang="en-US"/>
              <a:t>============================================</a:t>
            </a:r>
          </a:p>
          <a:p>
            <a:r>
              <a:rPr lang="en-US"/>
              <a:t>Fixes it, but</a:t>
            </a:r>
            <a:r>
              <a:rPr lang="en-US" baseline="0"/>
              <a:t> causes a leak elsewhere. ;)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Symbolic:   -[UIViewController viewDidLoad]</a:t>
            </a:r>
          </a:p>
          <a:p>
            <a:endParaRPr lang="en-US" baseline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/>
              <a:t>Before getting into</a:t>
            </a:r>
            <a:r>
              <a:rPr lang="en-US" sz="1800" b="0" baseline="0"/>
              <a:t> the main debugging topics</a:t>
            </a:r>
          </a:p>
          <a:p>
            <a:endParaRPr lang="en-US" sz="1800" b="0" baseline="0"/>
          </a:p>
          <a:p>
            <a:r>
              <a:rPr lang="en-US" sz="1800" b="0" baseline="0"/>
              <a:t>new compilers and debuggers bring new capabilities. Will discuss this more later.</a:t>
            </a:r>
          </a:p>
          <a:p>
            <a:endParaRPr lang="en-US" sz="1800" b="0" baseline="0"/>
          </a:p>
          <a:p>
            <a:r>
              <a:rPr lang="en-US" sz="1800" b="0" baseline="0"/>
              <a:t>Modern Objective-C</a:t>
            </a:r>
          </a:p>
          <a:p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reset --hard HEAD</a:t>
            </a:r>
          </a:p>
          <a:p>
            <a:r>
              <a:rPr lang="en-US"/>
              <a:t>git checkout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ddf08b</a:t>
            </a:r>
            <a:endParaRPr lang="en-US"/>
          </a:p>
          <a:p>
            <a:endParaRPr lang="en-US"/>
          </a:p>
          <a:p>
            <a:r>
              <a:rPr lang="en-US"/>
              <a:t>(</a:t>
            </a:r>
            <a:r>
              <a:rPr lang="en-US" baseline="0"/>
              <a:t> checkout from previous slide )</a:t>
            </a:r>
            <a:endParaRPr lang="en-US"/>
          </a:p>
          <a:p>
            <a:r>
              <a:rPr lang="en-US"/>
              <a:t>============================================</a:t>
            </a:r>
          </a:p>
          <a:p>
            <a:endParaRPr lang="en-US"/>
          </a:p>
          <a:p>
            <a:r>
              <a:rPr lang="en-US"/>
              <a:t>Run</a:t>
            </a:r>
            <a:r>
              <a:rPr lang="en-US" baseline="0"/>
              <a:t> Leaks from Simulator</a:t>
            </a:r>
          </a:p>
          <a:p>
            <a:endParaRPr lang="en-US" baseline="0"/>
          </a:p>
          <a:p>
            <a:r>
              <a:rPr lang="en-US" baseline="0"/>
              <a:t>Run Activity Monitor from device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7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1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iTunes Connect &gt; Manage Your</a:t>
            </a:r>
            <a:r>
              <a:rPr lang="en-US" baseline="0"/>
              <a:t> Application &gt; Details &gt; Crash Report</a:t>
            </a:r>
          </a:p>
          <a:p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/>
              <a:t>git reset --hard HEAD</a:t>
            </a:r>
          </a:p>
          <a:p>
            <a:r>
              <a:rPr lang="en-US"/>
              <a:t>git checkout </a:t>
            </a:r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d9f421</a:t>
            </a:r>
          </a:p>
          <a:p>
            <a:endParaRPr lang="en-US"/>
          </a:p>
          <a:p>
            <a:r>
              <a:rPr lang="en-US"/>
              <a:t>============================================</a:t>
            </a:r>
          </a:p>
          <a:p>
            <a:r>
              <a:rPr lang="en-US"/>
              <a:t>Open in Xcode 4.4</a:t>
            </a:r>
          </a:p>
          <a:p>
            <a:r>
              <a:rPr lang="en-US"/>
              <a:t>Clear all breakpoints</a:t>
            </a:r>
          </a:p>
          <a:p>
            <a:r>
              <a:rPr lang="en-US"/>
              <a:t>Run it.</a:t>
            </a:r>
          </a:p>
          <a:p>
            <a:r>
              <a:rPr lang="en-US" baseline="0"/>
              <a:t>Detatch debugger. Run it again until crash.</a:t>
            </a:r>
          </a:p>
          <a:p>
            <a:r>
              <a:rPr lang="en-US" baseline="0"/>
              <a:t>Open Organizer – not much good information.</a:t>
            </a:r>
          </a:p>
          <a:p>
            <a:r>
              <a:rPr lang="en-US" baseline="0"/>
              <a:t>Open with Mac Console – Hooray!</a:t>
            </a:r>
          </a:p>
          <a:p>
            <a:endParaRPr lang="en-US" baseline="0"/>
          </a:p>
          <a:p>
            <a:endParaRPr lang="en-US" baseline="0"/>
          </a:p>
          <a:p>
            <a:endParaRPr lang="en-US" baseline="0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1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6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Xcode will prompt you as a warning to</a:t>
            </a:r>
            <a:r>
              <a:rPr lang="en-US" sz="1800" baseline="0"/>
              <a:t> upgrade this</a:t>
            </a:r>
            <a:endParaRPr lang="en-US" sz="1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28FF3-773D-F741-888B-323399DAE04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365500"/>
            <a:ext cx="6477000" cy="15240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705600" cy="5715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8/30/12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97115"/>
            <a:ext cx="5867400" cy="304271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90500"/>
            <a:ext cx="838200" cy="3175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542"/>
            <a:ext cx="8077200" cy="724958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60500"/>
            <a:ext cx="1600200" cy="36195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460500"/>
            <a:ext cx="6400800" cy="3683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98664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73500"/>
            <a:ext cx="7315200" cy="5715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4"/>
            <a:ext cx="1447800" cy="552982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80746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508000"/>
            <a:ext cx="2057400" cy="4597136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5562600" cy="4597137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5207002"/>
            <a:ext cx="2209800" cy="304271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5206840"/>
            <a:ext cx="5573483" cy="30427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715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508000"/>
            <a:ext cx="228600" cy="5207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445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34088" y="100012"/>
            <a:ext cx="4445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1" y="4836584"/>
            <a:ext cx="3669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charset="0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79500"/>
            <a:ext cx="8228013" cy="1606021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56647"/>
            <a:ext cx="8228013" cy="8890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416AE-D311-5E4B-AF70-1F2ECBF372D1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079B4-A249-B04D-9F19-CF9356482FE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89776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93A3A-37C3-5C45-AE44-D3BAEC0E4D7E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8D1FF-A77A-9D4F-971B-64ACDBEE2D6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52227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1" y="4836584"/>
            <a:ext cx="3669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charset="0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3912"/>
            <a:ext cx="6400800" cy="1135063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008080"/>
            <a:ext cx="5181601" cy="1250156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510F89-6661-6247-BC3B-BC52F7E1AF67}" type="datetimeFigureOut">
              <a:rPr lang="en-US">
                <a:solidFill>
                  <a:prstClr val="white"/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white"/>
              </a:solidFill>
              <a:latin typeface="Calisto M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1" y="5296959"/>
            <a:ext cx="144621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400DCD-6181-194C-9D00-3ACBCCDE9547}" type="slidenum">
              <a:rPr lang="en-US">
                <a:solidFill>
                  <a:prstClr val="white"/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305815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A85D3-1708-A74D-A333-C9B6389573FB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B8D7B-0694-6344-8685-1486B6747B2F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081443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60176"/>
            <a:ext cx="3767328" cy="635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2633383"/>
            <a:ext cx="3767328" cy="24095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1860176"/>
            <a:ext cx="3767328" cy="635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2633383"/>
            <a:ext cx="3767328" cy="24095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82949-BA84-704B-ADE3-B7CAD25676AF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B8311-0EEA-BD45-BB4D-16C8B3E7A1AF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6432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0500"/>
            <a:ext cx="8153400" cy="8255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3746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320396"/>
            <a:ext cx="7656512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3747558"/>
            <a:ext cx="7656512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B4CC7-1E63-FE4D-86A6-182ADB24BA51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5BFEF-DE4F-4148-825C-8E8853EADD46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844678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F47E-4B2C-904B-8A37-4CE07D9809A5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F90F7-084B-2E40-935E-AC39F393DF3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68267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0A4F-5CF6-3F44-93FC-8492431E8B92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35E3A-D972-8243-BD47-FEDB181DFA8D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16384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DAEE-41E7-5E47-A569-BA58592D09F2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15DC-AF34-6E4C-8D79-83D86E91670D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7502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29EAA-8760-0B4F-AD23-7EA81F3052BD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936E2-DFC5-924B-93AE-0C1D0B196E40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64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1"/>
            <a:ext cx="3509683" cy="18415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27542"/>
            <a:ext cx="3657600" cy="48775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7559"/>
            <a:ext cx="3509683" cy="282349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3767C9-7BEC-B44C-94B5-7A64781D34DB}" type="datetimeFigureOut">
              <a:rPr lang="en-US">
                <a:solidFill>
                  <a:prstClr val="white"/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white"/>
              </a:solidFill>
              <a:latin typeface="Calisto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7FE60-CE78-274A-8E9D-FAA97B372C62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025786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6" y="317501"/>
            <a:ext cx="3635375" cy="18415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6" y="2207559"/>
            <a:ext cx="3635375" cy="292138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952500"/>
            <a:ext cx="4267200" cy="3556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76444EA-5218-A247-9F6F-E1F7FE6CC00C}" type="datetimeFigureOut">
              <a:rPr lang="en-US">
                <a:solidFill>
                  <a:prstClr val="white"/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white"/>
              </a:solidFill>
              <a:latin typeface="Calisto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0469-418E-2647-BE90-CEBDFDFA3FFB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257980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6" y="317501"/>
            <a:ext cx="3635375" cy="18415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6" y="2207559"/>
            <a:ext cx="3635375" cy="292138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159000"/>
            <a:ext cx="3505200" cy="2921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6" y="1050396"/>
            <a:ext cx="1254125" cy="1045104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6" y="635001"/>
            <a:ext cx="2092325" cy="1743604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FEF22B-B397-7343-B7DB-2E7146DBED60}" type="datetimeFigureOut">
              <a:rPr lang="en-US">
                <a:solidFill>
                  <a:prstClr val="white"/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white"/>
              </a:solidFill>
              <a:latin typeface="Calisto MT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F4C2D-94CC-3C4F-9F02-B5460CEAFB5F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4109580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140324"/>
            <a:ext cx="8228013" cy="2890729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D1493-CB92-B549-808D-ACC2539A0DA8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8AE7-A94A-A44E-80C9-C47068B842D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4130504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865"/>
            <a:ext cx="1524000" cy="4876271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7382"/>
            <a:ext cx="6019800" cy="467970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4A5FB-8FE4-6449-BD47-0745120205D5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CED1-8261-1144-AB0B-CC88E8E3F124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80073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0500"/>
            <a:ext cx="8153400" cy="8255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3746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0667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C6EDC-BFFE-6F4B-BD3A-8425767794EE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35498-34C6-1043-8E0C-17BF854667ED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82925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286000"/>
            <a:ext cx="7123113" cy="1394354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0"/>
            <a:ext cx="1295400" cy="58473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324639"/>
            <a:ext cx="388620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324639"/>
            <a:ext cx="388620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324639"/>
            <a:ext cx="388620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324639"/>
            <a:ext cx="388620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674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7542"/>
            <a:ext cx="8153400" cy="724958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32000"/>
            <a:ext cx="3886200" cy="2984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32000"/>
            <a:ext cx="3886200" cy="2984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60500"/>
            <a:ext cx="3886200" cy="53340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60500"/>
            <a:ext cx="3886200" cy="53340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7542"/>
            <a:ext cx="8153400" cy="724958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32000"/>
            <a:ext cx="3886200" cy="2984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32000"/>
            <a:ext cx="3886200" cy="2984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60500"/>
            <a:ext cx="3886200" cy="53340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60500"/>
            <a:ext cx="3886200" cy="53340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075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90500"/>
            <a:ext cx="8153400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33500"/>
            <a:ext cx="8153400" cy="3771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5206839"/>
            <a:ext cx="5421083" cy="304271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028700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066800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060185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9" r:id="rId3"/>
    <p:sldLayoutId id="2147483663" r:id="rId4"/>
    <p:sldLayoutId id="2147483664" r:id="rId5"/>
    <p:sldLayoutId id="2147483690" r:id="rId6"/>
    <p:sldLayoutId id="2147483665" r:id="rId7"/>
    <p:sldLayoutId id="2147483691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87073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6" y="2308490"/>
            <a:ext cx="7662863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BC76DA-5F62-DD41-A8A3-6842E170A777}" type="datetimeFigureOut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8/30/12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5296959"/>
            <a:ext cx="533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0A0BCF-F470-314A-8A07-DB0E1528AC6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sto MT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402962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charset="0"/>
        <a:buChar char="S"/>
        <a:defRPr sz="22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charset="0"/>
        <a:buChar char="S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charset="0"/>
        <a:buChar char="S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charset="0"/>
        <a:buChar char="S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charset="0"/>
        <a:buChar char="S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ldb.llvm.org/" TargetMode="External"/><Relationship Id="rId4" Type="http://schemas.openxmlformats.org/officeDocument/2006/relationships/hyperlink" Target="https://developer.apple.com/library/mac/" TargetMode="External"/><Relationship Id="rId5" Type="http://schemas.openxmlformats.org/officeDocument/2006/relationships/hyperlink" Target="https://developer.apple.com/videos/ios/" TargetMode="External"/><Relationship Id="rId6" Type="http://schemas.openxmlformats.org/officeDocument/2006/relationships/hyperlink" Target="http://www.framewreck.net/2011/07/notes-from-debugging-live-apps-in-app.html" TargetMode="External"/><Relationship Id="rId7" Type="http://schemas.openxmlformats.org/officeDocument/2006/relationships/hyperlink" Target="http://www.macroplant.com/iexplorer/" TargetMode="External"/><Relationship Id="rId8" Type="http://schemas.openxmlformats.org/officeDocument/2006/relationships/hyperlink" Target="https://addons.mozilla.org/en-US/firefox/addon/sqlite-manager/" TargetMode="External"/><Relationship Id="rId9" Type="http://schemas.openxmlformats.org/officeDocument/2006/relationships/hyperlink" Target="http://mesasqlite.en.softonic.com/mac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>
          <a:xfrm>
            <a:off x="457203" y="276491"/>
            <a:ext cx="8228013" cy="1606021"/>
          </a:xfrm>
        </p:spPr>
        <p:txBody>
          <a:bodyPr/>
          <a:lstStyle/>
          <a:p>
            <a:r>
              <a:rPr lang="en-US">
                <a:latin typeface="Calisto MT" charset="0"/>
              </a:rPr>
              <a:t>Debugging iOS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3" y="2245676"/>
            <a:ext cx="8228013" cy="260149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>
                <a:ea typeface="+mn-ea"/>
                <a:cs typeface="+mn-cs"/>
              </a:rPr>
              <a:t>Daniel Norton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>
                <a:ea typeface="+mn-ea"/>
                <a:cs typeface="+mn-cs"/>
              </a:rPr>
              <a:t>leankit.com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>
              <a:ea typeface="+mn-ea"/>
              <a:cs typeface="+mn-cs"/>
            </a:endParaRPr>
          </a:p>
          <a:p>
            <a:pPr algn="l" fontAlgn="auto">
              <a:spcAft>
                <a:spcPts val="0"/>
              </a:spcAft>
              <a:tabLst>
                <a:tab pos="3657600" algn="r"/>
                <a:tab pos="3770313" algn="l"/>
              </a:tabLst>
              <a:defRPr/>
            </a:pPr>
            <a:r>
              <a:rPr lang="en-US" sz="1400">
                <a:ea typeface="+mn-ea"/>
                <a:cs typeface="+mn-cs"/>
              </a:rPr>
              <a:t>	Track:	Mobile Development</a:t>
            </a:r>
          </a:p>
          <a:p>
            <a:pPr algn="l" fontAlgn="auto">
              <a:spcAft>
                <a:spcPts val="0"/>
              </a:spcAft>
              <a:tabLst>
                <a:tab pos="3657600" algn="r"/>
                <a:tab pos="3770313" algn="l"/>
              </a:tabLst>
              <a:defRPr/>
            </a:pPr>
            <a:r>
              <a:rPr lang="en-US" sz="1400">
                <a:ea typeface="+mn-ea"/>
                <a:cs typeface="+mn-cs"/>
              </a:rPr>
              <a:t>	Level:	Advanced </a:t>
            </a:r>
          </a:p>
          <a:p>
            <a:pPr algn="l" fontAlgn="auto">
              <a:spcAft>
                <a:spcPts val="0"/>
              </a:spcAft>
              <a:tabLst>
                <a:tab pos="3657600" algn="r"/>
                <a:tab pos="3770313" algn="l"/>
              </a:tabLst>
              <a:defRPr/>
            </a:pPr>
            <a:r>
              <a:rPr lang="en-US" sz="1400">
                <a:ea typeface="+mn-ea"/>
                <a:cs typeface="+mn-cs"/>
              </a:rPr>
              <a:t>	Room:	Conv. Ctr.-6 (PubNub)</a:t>
            </a:r>
          </a:p>
          <a:p>
            <a:pPr algn="l" fontAlgn="auto">
              <a:spcAft>
                <a:spcPts val="0"/>
              </a:spcAft>
              <a:tabLst>
                <a:tab pos="3657600" algn="r"/>
                <a:tab pos="3770313" algn="l"/>
              </a:tabLst>
              <a:defRPr/>
            </a:pPr>
            <a:r>
              <a:rPr lang="en-US" sz="1400">
                <a:ea typeface="+mn-ea"/>
                <a:cs typeface="+mn-cs"/>
              </a:rPr>
              <a:t>	Time Slot:	8/30/2012 2:30 PM</a:t>
            </a:r>
          </a:p>
          <a:p>
            <a:pPr algn="l" fontAlgn="auto">
              <a:spcAft>
                <a:spcPts val="0"/>
              </a:spcAft>
              <a:tabLst>
                <a:tab pos="3657600" algn="r"/>
                <a:tab pos="3770313" algn="l"/>
              </a:tabLst>
              <a:defRPr/>
            </a:pPr>
            <a:r>
              <a:rPr lang="ro-RO" sz="1400"/>
              <a:t>	Code/Slide:	75 % / 25 %</a:t>
            </a:r>
            <a:endParaRPr lang="en-US" sz="1400"/>
          </a:p>
          <a:p>
            <a:pPr algn="l" fontAlgn="auto">
              <a:spcAft>
                <a:spcPts val="0"/>
              </a:spcAft>
              <a:tabLst>
                <a:tab pos="3657600" algn="r"/>
                <a:tab pos="3770313" algn="l"/>
              </a:tabLst>
              <a:defRPr/>
            </a:pPr>
            <a:endParaRPr lang="en-US" sz="1400">
              <a:ea typeface="+mn-ea"/>
              <a:cs typeface="+mn-cs"/>
            </a:endParaRPr>
          </a:p>
        </p:txBody>
      </p:sp>
      <p:pic>
        <p:nvPicPr>
          <p:cNvPr id="5" name="Picture 6" descr="devlink2012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20" y="4847168"/>
            <a:ext cx="202803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74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 : NSDictionary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*empty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dictionary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*dict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dictionaryWithObjectsAndKeys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@"value1"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@"key1"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@"value2"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@"key2"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*second = [dict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objectForKey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@"key2"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6610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 : NSDictionary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NSDictionary *empty = [NSDictionary dictionary];</a:t>
            </a:r>
          </a:p>
          <a:p>
            <a:pPr marL="0" indent="0">
              <a:buNone/>
            </a:pPr>
            <a:endParaRPr lang="en-US" sz="1200">
              <a:solidFill>
                <a:srgbClr val="F2A0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NSDictionary *dict = [NSDictionary dictionaryWithObjectsAndKeys:@"value1", @"key1", @"value2", @"key2", nil];</a:t>
            </a:r>
          </a:p>
          <a:p>
            <a:pPr marL="0" indent="0">
              <a:buNone/>
            </a:pPr>
            <a:endParaRPr lang="en-US" sz="1200">
              <a:solidFill>
                <a:srgbClr val="F2A0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NSString *second = [dict objectForKey:@"key2"];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NSDictionary *empty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@{}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NSDictionary *dict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@{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@"key1"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@"value1"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@"key2"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@"value2"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}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NSString *second = dict[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@"key2"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26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 : Properties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2919" y="2382935"/>
            <a:ext cx="2364750" cy="2094284"/>
            <a:chOff x="1900261" y="2616200"/>
            <a:chExt cx="2364750" cy="20942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9836" y="2616200"/>
              <a:ext cx="1625600" cy="16256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900261" y="4341152"/>
              <a:ext cx="2364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AttachmentTransfer.h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53740" y="2382935"/>
            <a:ext cx="2467342" cy="2094284"/>
            <a:chOff x="4931082" y="2616200"/>
            <a:chExt cx="2467342" cy="20942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1953" y="2616200"/>
              <a:ext cx="1625600" cy="16256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931082" y="4341152"/>
              <a:ext cx="2467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AboutViewController.h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56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Modern Objective-C : Private Messages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42149" y="2388816"/>
            <a:ext cx="2659702" cy="2094284"/>
            <a:chOff x="3390702" y="2616200"/>
            <a:chExt cx="2659702" cy="20942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753" y="2616200"/>
              <a:ext cx="1625600" cy="16256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90702" y="4341152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ProductBuilderService.m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24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/>
              <a:t>NSNumber</a:t>
            </a:r>
          </a:p>
          <a:p>
            <a:pPr>
              <a:buFont typeface="Wingdings" charset="2"/>
              <a:buChar char="ü"/>
            </a:pPr>
            <a:r>
              <a:rPr lang="en-US"/>
              <a:t>Expressions</a:t>
            </a:r>
          </a:p>
          <a:p>
            <a:pPr>
              <a:buFont typeface="Wingdings" charset="2"/>
              <a:buChar char="ü"/>
            </a:pPr>
            <a:r>
              <a:rPr lang="en-US"/>
              <a:t>NSArray</a:t>
            </a:r>
          </a:p>
          <a:p>
            <a:pPr>
              <a:buFont typeface="Wingdings" charset="2"/>
              <a:buChar char="ü"/>
            </a:pPr>
            <a:r>
              <a:rPr lang="en-US"/>
              <a:t>NSDictionary</a:t>
            </a:r>
          </a:p>
          <a:p>
            <a:r>
              <a:rPr lang="en-US"/>
              <a:t>Private Messages</a:t>
            </a:r>
          </a:p>
          <a:p>
            <a:r>
              <a:rPr lang="en-US"/>
              <a:t>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66" y="1333500"/>
            <a:ext cx="5011487" cy="40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ARC – Automatic 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sz="11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)jarListItemCell:(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JarListItemCell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*)cell didExchangeOneProduct:(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Product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*)product {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ExchangeAddCreditRemoteService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*service = [[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ExchangeAddCreditRemoteService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1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sz="110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	[service </a:t>
            </a:r>
            <a:r>
              <a:rPr lang="en-US" sz="1100">
                <a:solidFill>
                  <a:srgbClr val="26474B"/>
                </a:solidFill>
                <a:latin typeface="Menlo-Regular"/>
              </a:rPr>
              <a:t>setDelegate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1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	[service </a:t>
            </a:r>
            <a:r>
              <a:rPr lang="en-US" sz="1100">
                <a:solidFill>
                  <a:srgbClr val="26474B"/>
                </a:solidFill>
                <a:latin typeface="Menlo-Regular"/>
              </a:rPr>
              <a:t>beginAddingCreditFromPurchase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:[product.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purchases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100">
                <a:solidFill>
                  <a:srgbClr val="2E0D6E"/>
                </a:solidFill>
                <a:latin typeface="Menlo-Regular"/>
              </a:rPr>
              <a:t>anyObject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]];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	[service </a:t>
            </a:r>
            <a:r>
              <a:rPr lang="en-US" sz="110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}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3792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ARC – Automatic 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sz="11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)jarListItemCell:(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JarListItemCell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*)cell didExchangeOneProduct:(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Product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*)product {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ExchangeAddCreditRemoteService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*service = [[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ExchangeAddCreditRemoteService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1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sz="110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	[service </a:t>
            </a:r>
            <a:r>
              <a:rPr lang="en-US" sz="1100">
                <a:solidFill>
                  <a:srgbClr val="26474B"/>
                </a:solidFill>
                <a:latin typeface="Menlo-Regular"/>
              </a:rPr>
              <a:t>setDelegate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1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	[service </a:t>
            </a:r>
            <a:r>
              <a:rPr lang="en-US" sz="1100">
                <a:solidFill>
                  <a:srgbClr val="26474B"/>
                </a:solidFill>
                <a:latin typeface="Menlo-Regular"/>
              </a:rPr>
              <a:t>beginAddingCreditFromPurchase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:[product.</a:t>
            </a:r>
            <a:r>
              <a:rPr lang="en-US" sz="1100">
                <a:solidFill>
                  <a:srgbClr val="3F6E74"/>
                </a:solidFill>
                <a:latin typeface="Menlo-Regular"/>
              </a:rPr>
              <a:t>purchases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100">
                <a:solidFill>
                  <a:srgbClr val="2E0D6E"/>
                </a:solidFill>
                <a:latin typeface="Menlo-Regular"/>
              </a:rPr>
              <a:t>anyObject</a:t>
            </a:r>
            <a:r>
              <a:rPr lang="en-US" sz="1100">
                <a:solidFill>
                  <a:srgbClr val="000000"/>
                </a:solidFill>
                <a:latin typeface="Menlo-Regular"/>
              </a:rPr>
              <a:t>]];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sz="1800" strike="sngStrike"/>
              <a:t>retain</a:t>
            </a:r>
          </a:p>
          <a:p>
            <a:pPr>
              <a:buFont typeface="Wingdings" charset="2"/>
              <a:buChar char="ü"/>
            </a:pPr>
            <a:r>
              <a:rPr lang="en-US" sz="1800" strike="sngStrike"/>
              <a:t>release</a:t>
            </a:r>
          </a:p>
          <a:p>
            <a:pPr>
              <a:buFont typeface="Wingdings" charset="2"/>
              <a:buChar char="ü"/>
            </a:pPr>
            <a:r>
              <a:rPr lang="en-US" sz="1800" strike="sngStrike"/>
              <a:t>autorelease</a:t>
            </a:r>
          </a:p>
          <a:p>
            <a:pPr>
              <a:buFont typeface="Wingdings" charset="2"/>
              <a:buChar char="ü"/>
            </a:pPr>
            <a:r>
              <a:rPr lang="en-US" sz="1800" strike="sngStrike"/>
              <a:t>dealloc</a:t>
            </a:r>
          </a:p>
          <a:p>
            <a:pPr>
              <a:buFont typeface="Wingdings" charset="2"/>
              <a:buChar char="ü"/>
            </a:pPr>
            <a:r>
              <a:rPr lang="en-US" sz="1800" strike="sngStrike"/>
              <a:t>viewDidUnload</a:t>
            </a:r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269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ARC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IBOutlet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*exchangeButton;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200">
                <a:solidFill>
                  <a:srgbClr val="3F6E74"/>
                </a:solidFill>
                <a:latin typeface="Menlo-Regular"/>
              </a:rPr>
              <a:t>Product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*product;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580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ARC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@property (nonatomic, retain) IBOutlet UIButton *exchangeButton;</a:t>
            </a:r>
          </a:p>
          <a:p>
            <a:pPr marL="0" indent="0">
              <a:buNone/>
            </a:pPr>
            <a:endParaRPr lang="en-US" sz="1200">
              <a:solidFill>
                <a:srgbClr val="F2A0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@property (nonatomic, assign) Product *product;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IBOutlet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*exchangeButton;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weak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200">
                <a:solidFill>
                  <a:srgbClr val="3F6E74"/>
                </a:solidFill>
                <a:latin typeface="Menlo-Regular"/>
              </a:rPr>
              <a:t>Product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*product;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4081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GC is deprecated in Mountain Lion</a:t>
            </a:r>
          </a:p>
          <a:p>
            <a:r>
              <a:rPr lang="en-US"/>
              <a:t>Migration Helper</a:t>
            </a:r>
          </a:p>
        </p:txBody>
      </p:sp>
    </p:spTree>
    <p:extLst>
      <p:ext uri="{BB962C8B-B14F-4D97-AF65-F5344CB8AC3E}">
        <p14:creationId xmlns:p14="http://schemas.microsoft.com/office/powerpoint/2010/main" val="236446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Pertinent changes in iOS5 and iOS6</a:t>
            </a:r>
          </a:p>
          <a:p>
            <a:r>
              <a:rPr lang="en-US"/>
              <a:t>The Demo App</a:t>
            </a:r>
          </a:p>
          <a:p>
            <a:r>
              <a:rPr lang="en-US"/>
              <a:t>NSLog</a:t>
            </a:r>
          </a:p>
          <a:p>
            <a:r>
              <a:rPr lang="en-US"/>
              <a:t>Breakpoints Part 1</a:t>
            </a:r>
          </a:p>
          <a:p>
            <a:r>
              <a:rPr lang="en-US"/>
              <a:t>Xcode Views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/>
              <a:t>Breakpoints Part 2</a:t>
            </a:r>
          </a:p>
          <a:p>
            <a:r>
              <a:rPr lang="en-US"/>
              <a:t>Instruments</a:t>
            </a:r>
          </a:p>
          <a:p>
            <a:r>
              <a:rPr lang="en-US"/>
              <a:t>Core Data</a:t>
            </a:r>
          </a:p>
          <a:p>
            <a:r>
              <a:rPr lang="en-US"/>
              <a:t>Crash Reports</a:t>
            </a:r>
          </a:p>
          <a:p>
            <a:r>
              <a:rPr lang="en-US"/>
              <a:t>Additional Resource</a:t>
            </a:r>
          </a:p>
        </p:txBody>
      </p:sp>
    </p:spTree>
    <p:extLst>
      <p:ext uri="{BB962C8B-B14F-4D97-AF65-F5344CB8AC3E}">
        <p14:creationId xmlns:p14="http://schemas.microsoft.com/office/powerpoint/2010/main" val="278119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UIKit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4174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UIViewController</a:t>
            </a:r>
            <a:endParaRPr lang="en-US" sz="1100" b="1">
              <a:solidFill>
                <a:srgbClr val="F2A089"/>
              </a:solidFill>
            </a:endParaRPr>
          </a:p>
          <a:p>
            <a:pPr marL="0" indent="0">
              <a:buNone/>
            </a:pPr>
            <a:r>
              <a:rPr lang="en-US" sz="1100">
                <a:solidFill>
                  <a:srgbClr val="F2A089"/>
                </a:solidFill>
                <a:latin typeface="Menlo Regular"/>
                <a:cs typeface="Menlo Regular"/>
              </a:rPr>
              <a:t>- (void)viewDidUnload</a:t>
            </a:r>
          </a:p>
          <a:p>
            <a:pPr marL="0" indent="0">
              <a:buNone/>
            </a:pPr>
            <a:r>
              <a:rPr lang="en-US" sz="1100">
                <a:solidFill>
                  <a:srgbClr val="F2A089"/>
                </a:solidFill>
                <a:latin typeface="Menlo Regular"/>
                <a:cs typeface="Menlo Regular"/>
              </a:rPr>
              <a:t>- (void)viewWillUnload</a:t>
            </a:r>
          </a:p>
          <a:p>
            <a:pPr marL="0" indent="0">
              <a:buNone/>
            </a:pPr>
            <a:r>
              <a:rPr lang="en-US" sz="1100">
                <a:solidFill>
                  <a:srgbClr val="F2A089"/>
                </a:solidFill>
                <a:latin typeface="Menlo Regular"/>
                <a:cs typeface="Menlo Regular"/>
              </a:rPr>
              <a:t>- (BOOL)shouldAutorotateToInterfaceOrientation:(UIInterfaceOrientation)interfaceOrientation</a:t>
            </a:r>
          </a:p>
          <a:p>
            <a:pPr marL="0" indent="0">
              <a:buNone/>
            </a:pPr>
            <a:r>
              <a:rPr lang="en-US" sz="1100">
                <a:latin typeface="Menlo Regular"/>
                <a:cs typeface="Menlo Regular"/>
              </a:rPr>
              <a:t>- (NSUInteger)supportedInterfaceOrientations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800" b="1"/>
              <a:t>UITableView</a:t>
            </a:r>
            <a:endParaRPr lang="en-US" sz="1100" b="1"/>
          </a:p>
          <a:p>
            <a:pPr marL="0" indent="0">
              <a:buNone/>
            </a:pPr>
            <a:r>
              <a:rPr lang="en-US" sz="1100">
                <a:latin typeface="Menlo Regular"/>
                <a:cs typeface="Menlo Regular"/>
              </a:rPr>
              <a:t>- (void)registerNib:(UINib *)nib forCellReuseIdentifier:(NSString *)identifier</a:t>
            </a:r>
          </a:p>
          <a:p>
            <a:pPr marL="0" indent="0">
              <a:buNone/>
            </a:pPr>
            <a:r>
              <a:rPr lang="en-US" sz="1100">
                <a:latin typeface="Menlo Regular"/>
                <a:cs typeface="Menlo Regular"/>
              </a:rPr>
              <a:t>- (id)dequeueReusableCellWithIdentifier:(NSString *)identifier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400">
                <a:solidFill>
                  <a:srgbClr val="F2A089"/>
                </a:solidFill>
              </a:rPr>
              <a:t>* DEPRECATED in iOS6</a:t>
            </a:r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4749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Storyboards &amp; Segues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little to no transition code from one view controller to another</a:t>
            </a:r>
          </a:p>
          <a:p>
            <a:r>
              <a:rPr lang="en-US"/>
              <a:t>Decouple view controllers</a:t>
            </a:r>
          </a:p>
          <a:p>
            <a:r>
              <a:rPr lang="en-US"/>
              <a:t>Use UITabBarController and UINavigationController with little to no code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Pertinent changes in iOS5 and iOS6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/>
              <a:t>New Compiler and Debugger</a:t>
            </a:r>
          </a:p>
          <a:p>
            <a:pPr>
              <a:buFont typeface="Wingdings" charset="2"/>
              <a:buChar char="ü"/>
            </a:pPr>
            <a:r>
              <a:rPr lang="en-US"/>
              <a:t>Modern Objective-C</a:t>
            </a:r>
          </a:p>
          <a:p>
            <a:pPr>
              <a:buFont typeface="Wingdings" charset="2"/>
              <a:buChar char="ü"/>
            </a:pPr>
            <a:r>
              <a:rPr lang="en-US"/>
              <a:t>ARC</a:t>
            </a:r>
          </a:p>
          <a:p>
            <a:pPr>
              <a:buFont typeface="Wingdings" charset="2"/>
              <a:buChar char="ü"/>
            </a:pPr>
            <a:r>
              <a:rPr lang="en-US"/>
              <a:t>Storyboards &amp; Segues</a:t>
            </a:r>
          </a:p>
          <a:p>
            <a:pPr>
              <a:buFont typeface="Wingdings" charset="2"/>
              <a:buChar char="ü"/>
            </a:pPr>
            <a:r>
              <a:rPr lang="en-US"/>
              <a:t>A Few UIKit Changes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/>
              <a:t>Write less code == Debug less code</a:t>
            </a:r>
          </a:p>
        </p:txBody>
      </p:sp>
    </p:spTree>
    <p:extLst>
      <p:ext uri="{BB962C8B-B14F-4D97-AF65-F5344CB8AC3E}">
        <p14:creationId xmlns:p14="http://schemas.microsoft.com/office/powerpoint/2010/main" val="24911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0407"/>
            <a:ext cx="6477000" cy="1524000"/>
          </a:xfrm>
        </p:spPr>
        <p:txBody>
          <a:bodyPr>
            <a:noAutofit/>
          </a:bodyPr>
          <a:lstStyle/>
          <a:p>
            <a:pPr>
              <a:tabLst>
                <a:tab pos="2173288" algn="r"/>
                <a:tab pos="2403475" algn="l"/>
              </a:tabLst>
            </a:pPr>
            <a:r>
              <a:rPr lang="en-US" sz="2800" cap="none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github:	danielnorton</a:t>
            </a:r>
            <a:r>
              <a:rPr lang="en-US" sz="2800" cap="none"/>
              <a:t/>
            </a:r>
            <a:br>
              <a:rPr lang="en-US" sz="2800" cap="none"/>
            </a:br>
            <a:r>
              <a:rPr lang="en-US" sz="2800" cap="none"/>
              <a:t>	blog:	framewreck.net</a:t>
            </a:r>
            <a:br>
              <a:rPr lang="en-US" sz="2800" cap="none"/>
            </a:br>
            <a:r>
              <a:rPr lang="en-US" sz="2800" cap="none"/>
              <a:t>	twitter:	@daniel_norton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Demo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34278" y="2945899"/>
            <a:ext cx="7404923" cy="1098058"/>
            <a:chOff x="1434278" y="3664767"/>
            <a:chExt cx="7404923" cy="1098058"/>
          </a:xfrm>
        </p:grpSpPr>
        <p:grpSp>
          <p:nvGrpSpPr>
            <p:cNvPr id="6" name="Group 5"/>
            <p:cNvGrpSpPr/>
            <p:nvPr/>
          </p:nvGrpSpPr>
          <p:grpSpPr>
            <a:xfrm>
              <a:off x="1434278" y="3664767"/>
              <a:ext cx="1197764" cy="1098058"/>
              <a:chOff x="1434278" y="3664767"/>
              <a:chExt cx="1197764" cy="109805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619897" y="3664767"/>
                <a:ext cx="827452" cy="82745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34278" y="4455048"/>
                <a:ext cx="1197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effectLst>
                      <a:outerShdw blurRad="57150" dist="38100" dir="576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Helvetica Neue"/>
                    <a:cs typeface="Helvetica Neue"/>
                  </a:rPr>
                  <a:t>Candy Store</a:t>
                </a:r>
                <a:endParaRPr lang="en-US">
                  <a:effectLst>
                    <a:outerShdw blurRad="57150" dist="38100" dir="5760000" algn="tl" rotWithShape="0">
                      <a:srgbClr val="000000">
                        <a:alpha val="43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7" name="Title 1"/>
            <p:cNvSpPr txBox="1">
              <a:spLocks/>
            </p:cNvSpPr>
            <p:nvPr/>
          </p:nvSpPr>
          <p:spPr>
            <a:xfrm>
              <a:off x="2719667" y="3664767"/>
              <a:ext cx="6119534" cy="810550"/>
            </a:xfrm>
            <a:prstGeom prst="rect">
              <a:avLst/>
            </a:prstGeom>
          </p:spPr>
          <p:txBody>
            <a:bodyPr vert="horz" anchor="b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400" b="0" kern="1200" cap="none" spc="0" baseline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defTabSz="917575">
                <a:lnSpc>
                  <a:spcPct val="130000"/>
                </a:lnSpc>
              </a:pPr>
              <a:r>
                <a:rPr lang="en-US" sz="2400"/>
                <a:t>github.com/danielnorton/CandyStore-app</a:t>
              </a:r>
            </a:p>
            <a:p>
              <a:pPr defTabSz="917575">
                <a:lnSpc>
                  <a:spcPct val="130000"/>
                </a:lnSpc>
              </a:pPr>
              <a:r>
                <a:rPr lang="en-US" sz="2400"/>
                <a:t>github.com/danielnorton/candystore-server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52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Basics</a:t>
            </a:r>
          </a:p>
          <a:p>
            <a:r>
              <a:rPr lang="en-US"/>
              <a:t>Variables</a:t>
            </a:r>
          </a:p>
          <a:p>
            <a:r>
              <a:rPr lang="en-US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764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1772342"/>
          </a:xfrm>
        </p:spPr>
        <p:txBody>
          <a:bodyPr>
            <a:normAutofit/>
          </a:bodyPr>
          <a:lstStyle/>
          <a:p>
            <a:r>
              <a:rPr lang="en-US"/>
              <a:t>Set basic breakpoints</a:t>
            </a:r>
          </a:p>
          <a:p>
            <a:r>
              <a:rPr lang="en-US"/>
              <a:t>Step through code</a:t>
            </a:r>
          </a:p>
          <a:p>
            <a:r>
              <a:rPr lang="en-US"/>
              <a:t>Context information</a:t>
            </a:r>
          </a:p>
        </p:txBody>
      </p:sp>
    </p:spTree>
    <p:extLst>
      <p:ext uri="{BB962C8B-B14F-4D97-AF65-F5344CB8AC3E}">
        <p14:creationId xmlns:p14="http://schemas.microsoft.com/office/powerpoint/2010/main" val="62423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</a:rPr>
              <a:t>⌘</a:t>
            </a:r>
            <a:r>
              <a:rPr lang="en-US"/>
              <a:t>R	Run</a:t>
            </a:r>
          </a:p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F6	Step Over</a:t>
            </a:r>
          </a:p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F7	Step Into</a:t>
            </a:r>
          </a:p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F8	Step Out</a:t>
            </a:r>
          </a:p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</a:rPr>
              <a:t>⌃⌘</a:t>
            </a:r>
            <a:r>
              <a:rPr lang="en-US"/>
              <a:t>Y	Continue</a:t>
            </a:r>
          </a:p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</a:rPr>
              <a:t>⌘</a:t>
            </a:r>
            <a:r>
              <a:rPr lang="en-US"/>
              <a:t>.	Stop</a:t>
            </a:r>
          </a:p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</a:rPr>
              <a:t>⌘</a:t>
            </a:r>
            <a:r>
              <a:rPr lang="en-US"/>
              <a:t>\	Set or Remove a Breakpoint at the cursor</a:t>
            </a:r>
          </a:p>
          <a:p>
            <a:pPr marL="1370013" indent="-1370013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</a:rPr>
              <a:t>⌘</a:t>
            </a:r>
            <a:r>
              <a:rPr lang="en-US"/>
              <a:t>Y	Disable all breakpoints</a:t>
            </a:r>
          </a:p>
        </p:txBody>
      </p:sp>
    </p:spTree>
    <p:extLst>
      <p:ext uri="{BB962C8B-B14F-4D97-AF65-F5344CB8AC3E}">
        <p14:creationId xmlns:p14="http://schemas.microsoft.com/office/powerpoint/2010/main" val="298356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Xcode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4161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>
                <a:latin typeface="Lucida Grande"/>
                <a:ea typeface="Lucida Grande"/>
                <a:cs typeface="Lucida Grande"/>
                <a:sym typeface="Wingdings"/>
              </a:rPr>
              <a:t>⌘</a:t>
            </a:r>
            <a:r>
              <a:rPr lang="en-US"/>
              <a:t>Y	Variables View &amp; Console</a:t>
            </a:r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r>
              <a:rPr lang="en-US"/>
              <a:t>		- backtrace</a:t>
            </a:r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r>
              <a:rPr lang="en-US"/>
              <a:t>		- console views</a:t>
            </a:r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endParaRPr lang="en-US"/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  <a:sym typeface="Wingdings"/>
              </a:rPr>
              <a:t>⌘</a:t>
            </a:r>
            <a:r>
              <a:rPr lang="en-US"/>
              <a:t>K	Clear the console</a:t>
            </a:r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endParaRPr lang="en-US"/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</a:rPr>
              <a:t>⌘</a:t>
            </a:r>
            <a:r>
              <a:rPr lang="en-US"/>
              <a:t>6	Breakpoint Navigator</a:t>
            </a:r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endParaRPr lang="en-US"/>
          </a:p>
          <a:p>
            <a:pPr marL="0" indent="0">
              <a:buNone/>
              <a:tabLst>
                <a:tab pos="1031875" algn="r"/>
                <a:tab pos="1370013" algn="l"/>
              </a:tabLst>
            </a:pPr>
            <a:r>
              <a:rPr lang="en-US"/>
              <a:t>	</a:t>
            </a:r>
            <a:r>
              <a:rPr lang="en-US">
                <a:latin typeface="Lucida Grande"/>
                <a:ea typeface="Lucida Grande"/>
                <a:cs typeface="Lucida Grande"/>
              </a:rPr>
              <a:t>⌘</a:t>
            </a:r>
            <a:r>
              <a:rPr lang="en-US"/>
              <a:t>5	Debug Navigator</a:t>
            </a:r>
          </a:p>
        </p:txBody>
      </p:sp>
    </p:spTree>
    <p:extLst>
      <p:ext uri="{BB962C8B-B14F-4D97-AF65-F5344CB8AC3E}">
        <p14:creationId xmlns:p14="http://schemas.microsoft.com/office/powerpoint/2010/main" val="88929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Console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4211748"/>
          </a:xfrm>
        </p:spPr>
        <p:txBody>
          <a:bodyPr/>
          <a:lstStyle/>
          <a:p>
            <a:pPr>
              <a:tabLst>
                <a:tab pos="2062163" algn="r"/>
                <a:tab pos="2289175" algn="l"/>
              </a:tabLst>
            </a:pPr>
            <a:r>
              <a:rPr lang="en-US"/>
              <a:t>po – print object</a:t>
            </a:r>
          </a:p>
          <a:p>
            <a:pPr>
              <a:tabLst>
                <a:tab pos="2062163" algn="r"/>
                <a:tab pos="2289175" algn="l"/>
              </a:tabLst>
            </a:pPr>
            <a:r>
              <a:rPr lang="en-US"/>
              <a:t>p – print scalar values</a:t>
            </a:r>
          </a:p>
          <a:p>
            <a:pPr>
              <a:tabLst>
                <a:tab pos="2062163" algn="r"/>
                <a:tab pos="2289175" algn="l"/>
              </a:tabLst>
            </a:pPr>
            <a:r>
              <a:rPr lang="en-US"/>
              <a:t>help – LLDB commands</a:t>
            </a:r>
          </a:p>
          <a:p>
            <a:pPr>
              <a:tabLst>
                <a:tab pos="2062163" algn="r"/>
                <a:tab pos="2289175" algn="l"/>
              </a:tabLst>
            </a:pPr>
            <a:r>
              <a:rPr lang="en-US"/>
              <a:t>expr – run code, change variables</a:t>
            </a:r>
          </a:p>
          <a:p>
            <a:pPr>
              <a:tabLst>
                <a:tab pos="2062163" algn="r"/>
                <a:tab pos="2289175" algn="l"/>
              </a:tabLst>
            </a:pPr>
            <a:endParaRPr lang="en-US"/>
          </a:p>
          <a:p>
            <a:pPr>
              <a:tabLst>
                <a:tab pos="2062163" algn="r"/>
                <a:tab pos="2289175" algn="l"/>
              </a:tabLst>
            </a:pPr>
            <a:r>
              <a:rPr lang="en-US"/>
              <a:t>printing addresses</a:t>
            </a:r>
          </a:p>
          <a:p>
            <a:pPr>
              <a:tabLst>
                <a:tab pos="2062163" algn="r"/>
                <a:tab pos="2289175" algn="l"/>
              </a:tabLst>
            </a:pPr>
            <a:r>
              <a:rPr lang="en-US"/>
              <a:t>convenience variables</a:t>
            </a:r>
          </a:p>
          <a:p>
            <a:pPr>
              <a:tabLst>
                <a:tab pos="2062163" algn="r"/>
                <a:tab pos="228917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Edit breakpoints</a:t>
            </a:r>
          </a:p>
          <a:p>
            <a:pPr lvl="1"/>
            <a:r>
              <a:rPr lang="en-US"/>
              <a:t>Conditional breakpoints</a:t>
            </a:r>
          </a:p>
          <a:p>
            <a:pPr lvl="1"/>
            <a:r>
              <a:rPr lang="en-US"/>
              <a:t>Actions</a:t>
            </a:r>
          </a:p>
          <a:p>
            <a:pPr lvl="1"/>
            <a:r>
              <a:rPr lang="en-US"/>
              <a:t>Continue</a:t>
            </a:r>
          </a:p>
          <a:p>
            <a:r>
              <a:rPr lang="en-US"/>
              <a:t>Custom Summaries</a:t>
            </a:r>
          </a:p>
          <a:p>
            <a:r>
              <a:rPr lang="en-US"/>
              <a:t>Exception breakpoints</a:t>
            </a:r>
          </a:p>
          <a:p>
            <a:r>
              <a:rPr lang="en-US"/>
              <a:t>Save breakpoints</a:t>
            </a:r>
          </a:p>
          <a:p>
            <a:r>
              <a:rPr lang="en-US"/>
              <a:t>Symbolic breakpoints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Pertinent changes in iOS5 and iOS6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New Compiler and Debugger</a:t>
            </a:r>
          </a:p>
          <a:p>
            <a:r>
              <a:rPr lang="en-US"/>
              <a:t>Modern Objective-C</a:t>
            </a:r>
          </a:p>
          <a:p>
            <a:r>
              <a:rPr lang="en-US"/>
              <a:t>ARC</a:t>
            </a:r>
          </a:p>
          <a:p>
            <a:r>
              <a:rPr lang="en-US"/>
              <a:t>Storyboards &amp; Segues</a:t>
            </a:r>
          </a:p>
          <a:p>
            <a:r>
              <a:rPr lang="en-US"/>
              <a:t>A Few UIKit Changes</a:t>
            </a:r>
          </a:p>
        </p:txBody>
      </p:sp>
    </p:spTree>
    <p:extLst>
      <p:ext uri="{BB962C8B-B14F-4D97-AF65-F5344CB8AC3E}">
        <p14:creationId xmlns:p14="http://schemas.microsoft.com/office/powerpoint/2010/main" val="160341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Find memory leaks</a:t>
            </a:r>
          </a:p>
          <a:p>
            <a:r>
              <a:rPr lang="en-US"/>
              <a:t>Analyze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3635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Get the database from the Simulator</a:t>
            </a:r>
          </a:p>
          <a:p>
            <a:pPr lvl="1"/>
            <a:r>
              <a:rPr lang="en-US" sz="1800">
                <a:latin typeface="Menlo Regular"/>
                <a:cs typeface="Menlo Regular"/>
              </a:rPr>
              <a:t>~/Library/Application Support/iPhone Simulator</a:t>
            </a:r>
          </a:p>
          <a:p>
            <a:pPr marL="365760" lvl="1" indent="0">
              <a:buNone/>
            </a:pPr>
            <a:endParaRPr lang="en-US" sz="1800">
              <a:latin typeface="Menlo Regular"/>
              <a:cs typeface="Menlo Regular"/>
            </a:endParaRPr>
          </a:p>
          <a:p>
            <a:r>
              <a:rPr lang="en-US"/>
              <a:t>Get the database from a device</a:t>
            </a:r>
          </a:p>
          <a:p>
            <a:pPr lvl="1"/>
            <a:r>
              <a:rPr lang="en-US"/>
              <a:t>iExplorer</a:t>
            </a:r>
          </a:p>
          <a:p>
            <a:pPr marL="365760" lvl="1" indent="0">
              <a:buNone/>
            </a:pPr>
            <a:endParaRPr lang="en-US"/>
          </a:p>
          <a:p>
            <a:r>
              <a:rPr lang="en-US"/>
              <a:t>SQLite Tools</a:t>
            </a:r>
          </a:p>
          <a:p>
            <a:pPr lvl="1"/>
            <a:r>
              <a:rPr lang="en-US"/>
              <a:t>SQLite Manager for Firefox</a:t>
            </a:r>
          </a:p>
          <a:p>
            <a:pPr lvl="1"/>
            <a:r>
              <a:rPr lang="en-US"/>
              <a:t>MesaSQLite</a:t>
            </a:r>
          </a:p>
        </p:txBody>
      </p:sp>
    </p:spTree>
    <p:extLst>
      <p:ext uri="{BB962C8B-B14F-4D97-AF65-F5344CB8AC3E}">
        <p14:creationId xmlns:p14="http://schemas.microsoft.com/office/powerpoint/2010/main" val="199575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499"/>
            <a:ext cx="8153400" cy="418481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Get the log from the Simulator</a:t>
            </a:r>
          </a:p>
          <a:p>
            <a:pPr lvl="1"/>
            <a:r>
              <a:rPr lang="en-US" sz="1800">
                <a:latin typeface="Menlo Regular"/>
                <a:cs typeface="Menlo Regular"/>
              </a:rPr>
              <a:t>~/Library/Logs/DiagnosticReports</a:t>
            </a:r>
          </a:p>
          <a:p>
            <a:pPr marL="365760" lvl="1" indent="0">
              <a:buNone/>
            </a:pPr>
            <a:endParaRPr lang="en-US" sz="1800">
              <a:latin typeface="Menlo Regular"/>
              <a:cs typeface="Menlo Regular"/>
            </a:endParaRPr>
          </a:p>
          <a:p>
            <a:r>
              <a:rPr lang="en-US"/>
              <a:t>Get the log from a local device</a:t>
            </a:r>
          </a:p>
          <a:p>
            <a:pPr lvl="1"/>
            <a:r>
              <a:rPr lang="en-US"/>
              <a:t>Xcode Organizer</a:t>
            </a:r>
          </a:p>
          <a:p>
            <a:pPr lvl="1"/>
            <a:endParaRPr lang="en-US"/>
          </a:p>
          <a:p>
            <a:r>
              <a:rPr lang="en-US"/>
              <a:t>Get the log from Apple</a:t>
            </a:r>
          </a:p>
          <a:p>
            <a:pPr lvl="1"/>
            <a:r>
              <a:rPr lang="en-US"/>
              <a:t>iTunes Connect</a:t>
            </a:r>
          </a:p>
          <a:p>
            <a:pPr lvl="2"/>
            <a:r>
              <a:rPr lang="en-US"/>
              <a:t>Manage Your Application &gt; Details &gt; Crash Report</a:t>
            </a:r>
          </a:p>
          <a:p>
            <a:pPr marL="365760" lvl="1" indent="0">
              <a:buNone/>
            </a:pPr>
            <a:endParaRPr lang="en-US"/>
          </a:p>
          <a:p>
            <a:r>
              <a:rPr lang="en-US"/>
              <a:t>Analysis Tools</a:t>
            </a:r>
          </a:p>
          <a:p>
            <a:pPr lvl="1"/>
            <a:r>
              <a:rPr lang="en-US"/>
              <a:t>Xcode</a:t>
            </a:r>
          </a:p>
          <a:p>
            <a:pPr lvl="1"/>
            <a:r>
              <a:rPr lang="en-US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60944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1600">
                <a:hlinkClick r:id="rId3"/>
              </a:rPr>
              <a:t>LLDB commands</a:t>
            </a:r>
            <a:endParaRPr lang="en-US" sz="1600"/>
          </a:p>
          <a:p>
            <a:r>
              <a:rPr lang="en-US" sz="1600">
                <a:hlinkClick r:id="rId4"/>
              </a:rPr>
              <a:t>String format specifiers (for NSLog)</a:t>
            </a:r>
            <a:endParaRPr lang="en-US" sz="1600"/>
          </a:p>
          <a:p>
            <a:r>
              <a:rPr lang="en-US" sz="1600">
                <a:hlinkClick r:id="rId5"/>
              </a:rPr>
              <a:t>Apple development videos</a:t>
            </a:r>
            <a:endParaRPr lang="en-US" sz="1600"/>
          </a:p>
          <a:p>
            <a:r>
              <a:rPr lang="en-US" sz="1600">
                <a:hlinkClick r:id="rId6"/>
              </a:rPr>
              <a:t>My steps to read customer crash reports</a:t>
            </a:r>
            <a:endParaRPr lang="en-US" sz="1600"/>
          </a:p>
          <a:p>
            <a:r>
              <a:rPr lang="en-US" sz="1600">
                <a:hlinkClick r:id="rId7"/>
              </a:rPr>
              <a:t>iExplorer</a:t>
            </a:r>
            <a:endParaRPr lang="en-US" sz="1600"/>
          </a:p>
          <a:p>
            <a:r>
              <a:rPr lang="en-US" sz="1600">
                <a:hlinkClick r:id="rId8"/>
              </a:rPr>
              <a:t>SQLite Manager</a:t>
            </a:r>
            <a:endParaRPr lang="en-US" sz="1600"/>
          </a:p>
          <a:p>
            <a:r>
              <a:rPr lang="en-US" sz="1600">
                <a:hlinkClick r:id="rId9"/>
              </a:rPr>
              <a:t>MesaSQLite</a:t>
            </a:r>
            <a:endParaRPr lang="en-US" sz="16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/>
              <a:t>Session 214 - Core Data Best Practices</a:t>
            </a:r>
          </a:p>
          <a:p>
            <a:pPr marL="0" indent="0">
              <a:buNone/>
            </a:pPr>
            <a:r>
              <a:rPr lang="en-US" sz="1200"/>
              <a:t>Session 236 - The Evolution of View Controllers on iOS</a:t>
            </a:r>
          </a:p>
          <a:p>
            <a:pPr marL="0" indent="0">
              <a:buNone/>
            </a:pPr>
            <a:r>
              <a:rPr lang="en-US" sz="1200"/>
              <a:t>Session 405 - Modern Objective-C</a:t>
            </a:r>
          </a:p>
          <a:p>
            <a:pPr marL="0" indent="0">
              <a:buNone/>
            </a:pPr>
            <a:r>
              <a:rPr lang="en-US" sz="1200"/>
              <a:t>Session 406 - Adopting Automatic Reference Counting</a:t>
            </a:r>
          </a:p>
          <a:p>
            <a:pPr marL="0" indent="0">
              <a:buNone/>
            </a:pPr>
            <a:r>
              <a:rPr lang="en-US" sz="1200"/>
              <a:t>Session 409 - Learning Instruments</a:t>
            </a:r>
          </a:p>
          <a:p>
            <a:pPr marL="0" indent="0">
              <a:buNone/>
            </a:pPr>
            <a:r>
              <a:rPr lang="en-US" sz="1200"/>
              <a:t>Session 412 - Debugging in Xcode</a:t>
            </a:r>
          </a:p>
          <a:p>
            <a:pPr marL="0" indent="0">
              <a:buNone/>
            </a:pPr>
            <a:r>
              <a:rPr lang="en-US" sz="1200"/>
              <a:t>Session 413 - Migrating to Modern Objective-C</a:t>
            </a:r>
          </a:p>
          <a:p>
            <a:pPr marL="0" indent="0">
              <a:buNone/>
            </a:pPr>
            <a:r>
              <a:rPr lang="en-US" sz="1200"/>
              <a:t>Session 415 - Debugging with LLDB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WWCD 2012 Videos</a:t>
            </a:r>
          </a:p>
        </p:txBody>
      </p:sp>
    </p:spTree>
    <p:extLst>
      <p:ext uri="{BB962C8B-B14F-4D97-AF65-F5344CB8AC3E}">
        <p14:creationId xmlns:p14="http://schemas.microsoft.com/office/powerpoint/2010/main" val="23755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/>
              <a:t>Pertinent changes in iOS5 and iOS6</a:t>
            </a:r>
          </a:p>
          <a:p>
            <a:pPr>
              <a:buFont typeface="Wingdings" charset="2"/>
              <a:buChar char="ü"/>
            </a:pPr>
            <a:r>
              <a:rPr lang="en-US"/>
              <a:t>The Demo App</a:t>
            </a:r>
          </a:p>
          <a:p>
            <a:pPr>
              <a:buFont typeface="Wingdings" charset="2"/>
              <a:buChar char="ü"/>
            </a:pPr>
            <a:r>
              <a:rPr lang="en-US"/>
              <a:t>NSLog</a:t>
            </a:r>
          </a:p>
          <a:p>
            <a:pPr>
              <a:buFont typeface="Wingdings" charset="2"/>
              <a:buChar char="ü"/>
            </a:pPr>
            <a:r>
              <a:rPr lang="en-US"/>
              <a:t>Breakpoints Part 1</a:t>
            </a:r>
          </a:p>
          <a:p>
            <a:pPr>
              <a:buFont typeface="Wingdings" charset="2"/>
              <a:buChar char="ü"/>
            </a:pPr>
            <a:r>
              <a:rPr lang="en-US"/>
              <a:t>Xcode Views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/>
              <a:t>Breakpoints Part 2</a:t>
            </a:r>
          </a:p>
          <a:p>
            <a:pPr>
              <a:buFont typeface="Wingdings" charset="2"/>
              <a:buChar char="ü"/>
            </a:pPr>
            <a:r>
              <a:rPr lang="en-US"/>
              <a:t>Instruments</a:t>
            </a:r>
          </a:p>
          <a:p>
            <a:pPr>
              <a:buFont typeface="Wingdings" charset="2"/>
              <a:buChar char="ü"/>
            </a:pPr>
            <a:r>
              <a:rPr lang="en-US"/>
              <a:t>Core Data</a:t>
            </a:r>
          </a:p>
          <a:p>
            <a:pPr>
              <a:buFont typeface="Wingdings" charset="2"/>
              <a:buChar char="ü"/>
            </a:pPr>
            <a:r>
              <a:rPr lang="en-US"/>
              <a:t>Crash Reports</a:t>
            </a:r>
          </a:p>
          <a:p>
            <a:pPr>
              <a:buFont typeface="Wingdings" charset="2"/>
              <a:buChar char="ü"/>
            </a:pPr>
            <a:r>
              <a:rPr lang="en-US"/>
              <a:t>Additional Resource</a:t>
            </a:r>
          </a:p>
        </p:txBody>
      </p:sp>
    </p:spTree>
    <p:extLst>
      <p:ext uri="{BB962C8B-B14F-4D97-AF65-F5344CB8AC3E}">
        <p14:creationId xmlns:p14="http://schemas.microsoft.com/office/powerpoint/2010/main" val="314818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0407"/>
            <a:ext cx="6477000" cy="1524000"/>
          </a:xfrm>
        </p:spPr>
        <p:txBody>
          <a:bodyPr>
            <a:noAutofit/>
          </a:bodyPr>
          <a:lstStyle/>
          <a:p>
            <a:pPr>
              <a:tabLst>
                <a:tab pos="2173288" algn="r"/>
                <a:tab pos="2403475" algn="l"/>
              </a:tabLst>
            </a:pPr>
            <a:r>
              <a:rPr lang="en-US" sz="2800" cap="none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github:	danielnorton</a:t>
            </a:r>
            <a:r>
              <a:rPr lang="en-US" sz="2800" cap="none"/>
              <a:t/>
            </a:r>
            <a:br>
              <a:rPr lang="en-US" sz="2800" cap="none"/>
            </a:br>
            <a:r>
              <a:rPr lang="en-US" sz="2800" cap="none"/>
              <a:t>	blog:	framewreck.net</a:t>
            </a:r>
            <a:br>
              <a:rPr lang="en-US" sz="2800" cap="none"/>
            </a:br>
            <a:r>
              <a:rPr lang="en-US" sz="2800" cap="none"/>
              <a:t>	twitter:	@daniel_norton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Thanks guys! Enjoy the rest of devLink 2012!!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34278" y="2945899"/>
            <a:ext cx="7404923" cy="1098058"/>
            <a:chOff x="1434278" y="3664767"/>
            <a:chExt cx="7404923" cy="1098058"/>
          </a:xfrm>
        </p:grpSpPr>
        <p:grpSp>
          <p:nvGrpSpPr>
            <p:cNvPr id="6" name="Group 5"/>
            <p:cNvGrpSpPr/>
            <p:nvPr/>
          </p:nvGrpSpPr>
          <p:grpSpPr>
            <a:xfrm>
              <a:off x="1434278" y="3664767"/>
              <a:ext cx="1197764" cy="1098058"/>
              <a:chOff x="1434278" y="3664767"/>
              <a:chExt cx="1197764" cy="109805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619897" y="3664767"/>
                <a:ext cx="827452" cy="82745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34278" y="4455048"/>
                <a:ext cx="1197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effectLst>
                      <a:outerShdw blurRad="57150" dist="38100" dir="576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Helvetica Neue"/>
                    <a:cs typeface="Helvetica Neue"/>
                  </a:rPr>
                  <a:t>Candy Store</a:t>
                </a:r>
                <a:endParaRPr lang="en-US">
                  <a:effectLst>
                    <a:outerShdw blurRad="57150" dist="38100" dir="5760000" algn="tl" rotWithShape="0">
                      <a:srgbClr val="000000">
                        <a:alpha val="43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7" name="Title 1"/>
            <p:cNvSpPr txBox="1">
              <a:spLocks/>
            </p:cNvSpPr>
            <p:nvPr/>
          </p:nvSpPr>
          <p:spPr>
            <a:xfrm>
              <a:off x="2719667" y="3664767"/>
              <a:ext cx="6119534" cy="810550"/>
            </a:xfrm>
            <a:prstGeom prst="rect">
              <a:avLst/>
            </a:prstGeom>
          </p:spPr>
          <p:txBody>
            <a:bodyPr vert="horz" anchor="b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400" b="0" kern="1200" cap="none" spc="0" baseline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defTabSz="917575">
                <a:lnSpc>
                  <a:spcPct val="130000"/>
                </a:lnSpc>
              </a:pPr>
              <a:r>
                <a:rPr lang="en-US" sz="2400"/>
                <a:t>github.com/danielnorton/CandyStore-app</a:t>
              </a:r>
            </a:p>
            <a:p>
              <a:pPr defTabSz="917575">
                <a:lnSpc>
                  <a:spcPct val="130000"/>
                </a:lnSpc>
              </a:pPr>
              <a:r>
                <a:rPr lang="en-US" sz="2400"/>
                <a:t>github.com/danielnorton/candystore-server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13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Compiler and Debugger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GCC</a:t>
            </a:r>
          </a:p>
          <a:p>
            <a:pPr marL="0" indent="0">
              <a:buNone/>
            </a:pPr>
            <a:r>
              <a:rPr lang="en-US"/>
              <a:t>GDB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LLVM</a:t>
            </a:r>
          </a:p>
          <a:p>
            <a:pPr marL="0" indent="0">
              <a:buNone/>
            </a:pPr>
            <a:r>
              <a:rPr lang="en-US"/>
              <a:t>LLDB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http://lldb.llvm.org/</a:t>
            </a:r>
          </a:p>
        </p:txBody>
      </p:sp>
    </p:spTree>
    <p:extLst>
      <p:ext uri="{BB962C8B-B14F-4D97-AF65-F5344CB8AC3E}">
        <p14:creationId xmlns:p14="http://schemas.microsoft.com/office/powerpoint/2010/main" val="294538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NSNumber</a:t>
            </a:r>
          </a:p>
          <a:p>
            <a:r>
              <a:rPr lang="en-US"/>
              <a:t>Expressions</a:t>
            </a:r>
          </a:p>
          <a:p>
            <a:r>
              <a:rPr lang="en-US"/>
              <a:t>NSArray</a:t>
            </a:r>
          </a:p>
          <a:p>
            <a:r>
              <a:rPr lang="en-US"/>
              <a:t>NSDictionary</a:t>
            </a:r>
          </a:p>
          <a:p>
            <a:r>
              <a:rPr lang="en-US"/>
              <a:t>Private Messages</a:t>
            </a:r>
          </a:p>
          <a:p>
            <a:r>
              <a:rPr lang="en-US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60223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 : NSNumber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*one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numberWithInteger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	</a:t>
            </a: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*two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numberWithFloat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2.0f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	</a:t>
            </a: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*yes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numberWithBool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	</a:t>
            </a: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*maths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numberWithDouble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sz="1200">
                <a:solidFill>
                  <a:srgbClr val="643820"/>
                </a:solidFill>
                <a:latin typeface="Menlo-Regular"/>
              </a:rPr>
              <a:t>M_PI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)];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11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 : NSNumber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499"/>
            <a:ext cx="8153400" cy="4200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Menlo-Regular"/>
              </a:rPr>
              <a:t>NSNumber *one = [NSNumber numberWithInteger:1];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Menlo-Regular"/>
              </a:rPr>
              <a:t>	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Menlo-Regular"/>
              </a:rPr>
              <a:t>NSNumber *two = [NSNumber numberWithFloat:2.0f];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Menlo-Regular"/>
              </a:rPr>
              <a:t>	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Menlo-Regular"/>
              </a:rPr>
              <a:t>NSNumber *yes = [NSNumber numberWithBool:YES];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Menlo-Regular"/>
              </a:rPr>
              <a:t>	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Menlo-Regular"/>
              </a:rPr>
              <a:t>NSNumber *maths = [NSNumber numberWithDouble:(M_PI * 2.0)];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*one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@1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*two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@2.0f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*yes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@YES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*maths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@(</a:t>
            </a:r>
            <a:r>
              <a:rPr lang="en-US" sz="1200">
                <a:solidFill>
                  <a:srgbClr val="643820"/>
                </a:solidFill>
                <a:latin typeface="Menlo-Regular"/>
              </a:rPr>
              <a:t>M_PI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2.0)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567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 : NSArray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*empty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array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*thing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arrayWithObject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@"one"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*things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arrayWithObjects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@"one"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@"two"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@"three"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*second = [things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objectAtIndex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232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Objective-C : NSArray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33499"/>
            <a:ext cx="8153400" cy="4174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NSArray *empty = [NSArray array];</a:t>
            </a:r>
          </a:p>
          <a:p>
            <a:pPr marL="0" indent="0">
              <a:buNone/>
            </a:pPr>
            <a:endParaRPr lang="en-US" sz="1200">
              <a:solidFill>
                <a:srgbClr val="F2A0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NSArray *thing = [NSArray arrayWithObject:@"one"];</a:t>
            </a:r>
          </a:p>
          <a:p>
            <a:pPr marL="0" indent="0">
              <a:buNone/>
            </a:pPr>
            <a:endParaRPr lang="en-US" sz="1200">
              <a:solidFill>
                <a:srgbClr val="F2A0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NSArray *things = [NSArray arrayWithObjects:@"one", @"two", @"three", nil];</a:t>
            </a:r>
          </a:p>
          <a:p>
            <a:pPr marL="0" indent="0">
              <a:buNone/>
            </a:pPr>
            <a:endParaRPr lang="en-US" sz="1200">
              <a:solidFill>
                <a:srgbClr val="F2A089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2A089"/>
                </a:solidFill>
                <a:latin typeface="Menlo-Regular"/>
              </a:rPr>
              <a:t>NSString *second = [things objectAtIndex:1];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NSArray *empty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@[]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NSArray *thing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@[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@"one"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NSArray *things = 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@[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@"one"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@"two"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@"three"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-Regular"/>
              </a:rPr>
              <a:t>NSString *second = things[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6409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edian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1052</TotalTime>
  <Words>1883</Words>
  <Application>Microsoft Macintosh PowerPoint</Application>
  <PresentationFormat>On-screen Show (16:10)</PresentationFormat>
  <Paragraphs>480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Median</vt:lpstr>
      <vt:lpstr>Genesis</vt:lpstr>
      <vt:lpstr>Debugging iOS Apps</vt:lpstr>
      <vt:lpstr>Agenda</vt:lpstr>
      <vt:lpstr>Pertinent changes in iOS5 and iOS6</vt:lpstr>
      <vt:lpstr>New Compiler and Debugger</vt:lpstr>
      <vt:lpstr>Modern Objective-C</vt:lpstr>
      <vt:lpstr>Modern Objective-C : NSNumber</vt:lpstr>
      <vt:lpstr>Modern Objective-C : NSNumber</vt:lpstr>
      <vt:lpstr>Modern Objective-C : NSArray</vt:lpstr>
      <vt:lpstr>Modern Objective-C : NSArray</vt:lpstr>
      <vt:lpstr>Modern Objective-C : NSDictionary</vt:lpstr>
      <vt:lpstr>Modern Objective-C : NSDictionary</vt:lpstr>
      <vt:lpstr>Modern Objective-C : Properties</vt:lpstr>
      <vt:lpstr>Modern Objective-C : Private Messages</vt:lpstr>
      <vt:lpstr>Modern Objective-C</vt:lpstr>
      <vt:lpstr>ARC – Automatic Reference Counting</vt:lpstr>
      <vt:lpstr>ARC – Automatic Reference Counting</vt:lpstr>
      <vt:lpstr>ARC</vt:lpstr>
      <vt:lpstr>ARC</vt:lpstr>
      <vt:lpstr>ARC</vt:lpstr>
      <vt:lpstr>A Few UIKit Changes</vt:lpstr>
      <vt:lpstr>Storyboards &amp; Segues</vt:lpstr>
      <vt:lpstr>Pertinent changes in iOS5 and iOS6</vt:lpstr>
      <vt:lpstr> github: danielnorton  blog: framewreck.net  twitter: @daniel_norton</vt:lpstr>
      <vt:lpstr>NSLog</vt:lpstr>
      <vt:lpstr>Breakpoints Part 1</vt:lpstr>
      <vt:lpstr>Keyboard Shortcuts</vt:lpstr>
      <vt:lpstr>Xcode views</vt:lpstr>
      <vt:lpstr>Console</vt:lpstr>
      <vt:lpstr>Breakpoints Part 2</vt:lpstr>
      <vt:lpstr>Instruments</vt:lpstr>
      <vt:lpstr>Core Data</vt:lpstr>
      <vt:lpstr>Crash Reports</vt:lpstr>
      <vt:lpstr>Additional Resources</vt:lpstr>
      <vt:lpstr>Agenda Review</vt:lpstr>
      <vt:lpstr> github: danielnorton  blog: framewreck.net  twitter: @daniel_norton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Norton</dc:creator>
  <cp:lastModifiedBy>Daniel Norton</cp:lastModifiedBy>
  <cp:revision>71</cp:revision>
  <cp:lastPrinted>2012-08-30T04:33:13Z</cp:lastPrinted>
  <dcterms:created xsi:type="dcterms:W3CDTF">2012-08-26T01:53:15Z</dcterms:created>
  <dcterms:modified xsi:type="dcterms:W3CDTF">2012-08-30T06:05:58Z</dcterms:modified>
</cp:coreProperties>
</file>