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8"/>
  </p:notesMasterIdLst>
  <p:sldIdLst>
    <p:sldId id="256" r:id="rId5"/>
    <p:sldId id="257" r:id="rId6"/>
    <p:sldId id="265" r:id="rId7"/>
    <p:sldId id="264" r:id="rId8"/>
    <p:sldId id="266" r:id="rId9"/>
    <p:sldId id="259" r:id="rId10"/>
    <p:sldId id="258" r:id="rId11"/>
    <p:sldId id="261" r:id="rId12"/>
    <p:sldId id="262" r:id="rId13"/>
    <p:sldId id="267" r:id="rId14"/>
    <p:sldId id="270" r:id="rId15"/>
    <p:sldId id="271" r:id="rId16"/>
    <p:sldId id="275" r:id="rId17"/>
    <p:sldId id="276" r:id="rId18"/>
    <p:sldId id="263" r:id="rId19"/>
    <p:sldId id="277" r:id="rId20"/>
    <p:sldId id="282" r:id="rId21"/>
    <p:sldId id="283" r:id="rId22"/>
    <p:sldId id="278" r:id="rId23"/>
    <p:sldId id="279" r:id="rId24"/>
    <p:sldId id="290" r:id="rId25"/>
    <p:sldId id="284" r:id="rId26"/>
    <p:sldId id="280" r:id="rId27"/>
    <p:sldId id="281" r:id="rId28"/>
    <p:sldId id="288" r:id="rId29"/>
    <p:sldId id="289" r:id="rId30"/>
    <p:sldId id="287" r:id="rId31"/>
    <p:sldId id="268" r:id="rId32"/>
    <p:sldId id="293" r:id="rId33"/>
    <p:sldId id="294" r:id="rId34"/>
    <p:sldId id="291" r:id="rId35"/>
    <p:sldId id="285" r:id="rId36"/>
    <p:sldId id="286" r:id="rId37"/>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7475" autoAdjust="0"/>
    <p:restoredTop sz="82432" autoAdjust="0"/>
  </p:normalViewPr>
  <p:slideViewPr>
    <p:cSldViewPr snapToGrid="0" snapToObjects="1">
      <p:cViewPr varScale="1">
        <p:scale>
          <a:sx n="80" d="100"/>
          <a:sy n="80" d="100"/>
        </p:scale>
        <p:origin x="-1584" y="-104"/>
      </p:cViewPr>
      <p:guideLst>
        <p:guide orient="horz" pos="180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3" d="100"/>
          <a:sy n="103" d="100"/>
        </p:scale>
        <p:origin x="-3688"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F2012-9F85-F34A-95E6-82575F3F7879}" type="doc">
      <dgm:prSet loTypeId="urn:microsoft.com/office/officeart/2005/8/layout/cycle1" loCatId="" qsTypeId="urn:microsoft.com/office/officeart/2005/8/quickstyle/3D5" qsCatId="3D" csTypeId="urn:microsoft.com/office/officeart/2005/8/colors/accent1_2" csCatId="accent1" phldr="1"/>
      <dgm:spPr/>
      <dgm:t>
        <a:bodyPr/>
        <a:lstStyle/>
        <a:p>
          <a:endParaRPr lang="en-US"/>
        </a:p>
      </dgm:t>
    </dgm:pt>
    <dgm:pt modelId="{9435D5F2-EB30-E546-BB15-2BBFF12F2CB5}">
      <dgm:prSet phldrT="[Text]"/>
      <dgm:spPr/>
      <dgm:t>
        <a:bodyPr/>
        <a:lstStyle/>
        <a:p>
          <a:r>
            <a:rPr lang="en-US"/>
            <a:t>Make a Purchase</a:t>
          </a:r>
        </a:p>
      </dgm:t>
    </dgm:pt>
    <dgm:pt modelId="{B70D24BE-9108-2143-8679-473C5045BE35}" type="parTrans" cxnId="{78E373DA-52F9-364A-8A3C-3C4A16240187}">
      <dgm:prSet/>
      <dgm:spPr/>
      <dgm:t>
        <a:bodyPr/>
        <a:lstStyle/>
        <a:p>
          <a:endParaRPr lang="en-US"/>
        </a:p>
      </dgm:t>
    </dgm:pt>
    <dgm:pt modelId="{59DD4883-1818-9547-A42D-9576CDDD6D65}" type="sibTrans" cxnId="{78E373DA-52F9-364A-8A3C-3C4A16240187}">
      <dgm:prSet/>
      <dgm:spPr/>
      <dgm:t>
        <a:bodyPr/>
        <a:lstStyle/>
        <a:p>
          <a:endParaRPr lang="en-US"/>
        </a:p>
      </dgm:t>
    </dgm:pt>
    <dgm:pt modelId="{422AA3B6-6E1F-874B-8670-30CB10A79C46}">
      <dgm:prSet phldrT="[Text]"/>
      <dgm:spPr/>
      <dgm:t>
        <a:bodyPr/>
        <a:lstStyle/>
        <a:p>
          <a:r>
            <a:rPr lang="en-US"/>
            <a:t>Verify Receipts</a:t>
          </a:r>
        </a:p>
      </dgm:t>
    </dgm:pt>
    <dgm:pt modelId="{272BEDA6-3069-0241-A45C-3E9659BA527F}" type="parTrans" cxnId="{F5ACDEB0-895C-E74A-A6F5-382845C3F7B5}">
      <dgm:prSet/>
      <dgm:spPr/>
      <dgm:t>
        <a:bodyPr/>
        <a:lstStyle/>
        <a:p>
          <a:endParaRPr lang="en-US"/>
        </a:p>
      </dgm:t>
    </dgm:pt>
    <dgm:pt modelId="{D4AEC002-B9DD-AD4B-92F4-2263A87E3EB2}" type="sibTrans" cxnId="{F5ACDEB0-895C-E74A-A6F5-382845C3F7B5}">
      <dgm:prSet/>
      <dgm:spPr/>
      <dgm:t>
        <a:bodyPr/>
        <a:lstStyle/>
        <a:p>
          <a:endParaRPr lang="en-US"/>
        </a:p>
      </dgm:t>
    </dgm:pt>
    <dgm:pt modelId="{E02C5BFA-8DAA-C94F-B3B2-8ABF52A57608}">
      <dgm:prSet phldrT="[Text]"/>
      <dgm:spPr/>
      <dgm:t>
        <a:bodyPr/>
        <a:lstStyle/>
        <a:p>
          <a:r>
            <a:rPr lang="en-US"/>
            <a:t>Download Content</a:t>
          </a:r>
        </a:p>
      </dgm:t>
    </dgm:pt>
    <dgm:pt modelId="{10FB8690-4DC2-514F-8A2D-57A38E8E82BC}" type="parTrans" cxnId="{E7C25F91-2D3A-734B-8884-E16DBFE8AF07}">
      <dgm:prSet/>
      <dgm:spPr/>
      <dgm:t>
        <a:bodyPr/>
        <a:lstStyle/>
        <a:p>
          <a:endParaRPr lang="en-US"/>
        </a:p>
      </dgm:t>
    </dgm:pt>
    <dgm:pt modelId="{9735EE56-0FDF-B049-82D6-EC9901564524}" type="sibTrans" cxnId="{E7C25F91-2D3A-734B-8884-E16DBFE8AF07}">
      <dgm:prSet/>
      <dgm:spPr/>
      <dgm:t>
        <a:bodyPr/>
        <a:lstStyle/>
        <a:p>
          <a:endParaRPr lang="en-US"/>
        </a:p>
      </dgm:t>
    </dgm:pt>
    <dgm:pt modelId="{84EB2E14-37CF-B349-933A-4D196B2BBD10}">
      <dgm:prSet phldrT="[Text]"/>
      <dgm:spPr/>
      <dgm:t>
        <a:bodyPr/>
        <a:lstStyle/>
        <a:p>
          <a:r>
            <a:rPr lang="en-US"/>
            <a:t>Listen for Transactions</a:t>
          </a:r>
        </a:p>
      </dgm:t>
    </dgm:pt>
    <dgm:pt modelId="{543B4CA9-C033-B043-B83C-24E2E8B512A2}" type="parTrans" cxnId="{1F83DFFE-5B78-3849-BDF5-9EFBAEDBAE0D}">
      <dgm:prSet/>
      <dgm:spPr/>
      <dgm:t>
        <a:bodyPr/>
        <a:lstStyle/>
        <a:p>
          <a:endParaRPr lang="en-US"/>
        </a:p>
      </dgm:t>
    </dgm:pt>
    <dgm:pt modelId="{0FBFA196-F925-6947-899D-32E56162C517}" type="sibTrans" cxnId="{1F83DFFE-5B78-3849-BDF5-9EFBAEDBAE0D}">
      <dgm:prSet/>
      <dgm:spPr/>
      <dgm:t>
        <a:bodyPr/>
        <a:lstStyle/>
        <a:p>
          <a:endParaRPr lang="en-US"/>
        </a:p>
      </dgm:t>
    </dgm:pt>
    <dgm:pt modelId="{09794A5B-3C6F-9745-A3BC-DDBA53D49CCD}">
      <dgm:prSet phldrT="[Text]"/>
      <dgm:spPr/>
      <dgm:t>
        <a:bodyPr/>
        <a:lstStyle/>
        <a:p>
          <a:r>
            <a:rPr lang="en-US"/>
            <a:t>Retreive Product List</a:t>
          </a:r>
        </a:p>
      </dgm:t>
    </dgm:pt>
    <dgm:pt modelId="{48F48F79-53FE-8C48-AB69-0B3EFE0ACB42}" type="parTrans" cxnId="{225B6CCF-B452-AB43-B962-6850BA93F29C}">
      <dgm:prSet/>
      <dgm:spPr/>
      <dgm:t>
        <a:bodyPr/>
        <a:lstStyle/>
        <a:p>
          <a:endParaRPr lang="en-US"/>
        </a:p>
      </dgm:t>
    </dgm:pt>
    <dgm:pt modelId="{14165066-1D41-9641-8F2A-1345BF77D97F}" type="sibTrans" cxnId="{225B6CCF-B452-AB43-B962-6850BA93F29C}">
      <dgm:prSet/>
      <dgm:spPr/>
      <dgm:t>
        <a:bodyPr/>
        <a:lstStyle/>
        <a:p>
          <a:endParaRPr lang="en-US"/>
        </a:p>
      </dgm:t>
    </dgm:pt>
    <dgm:pt modelId="{D6F67E10-EFA9-0B46-81A7-069BBB1A2567}">
      <dgm:prSet phldrT="[Text]"/>
      <dgm:spPr/>
      <dgm:t>
        <a:bodyPr/>
        <a:lstStyle/>
        <a:p>
          <a:r>
            <a:rPr lang="en-US"/>
            <a:t>Finish Transactions</a:t>
          </a:r>
        </a:p>
      </dgm:t>
    </dgm:pt>
    <dgm:pt modelId="{D91E32AD-4C8D-A540-8759-BCFB539A03D8}" type="parTrans" cxnId="{BAA883AD-5DB0-154E-BEE9-3BB70D41F5E3}">
      <dgm:prSet/>
      <dgm:spPr/>
      <dgm:t>
        <a:bodyPr/>
        <a:lstStyle/>
        <a:p>
          <a:endParaRPr lang="en-US"/>
        </a:p>
      </dgm:t>
    </dgm:pt>
    <dgm:pt modelId="{9DF0948F-4105-6C46-B615-6F19C174C6B0}" type="sibTrans" cxnId="{BAA883AD-5DB0-154E-BEE9-3BB70D41F5E3}">
      <dgm:prSet/>
      <dgm:spPr/>
      <dgm:t>
        <a:bodyPr/>
        <a:lstStyle/>
        <a:p>
          <a:endParaRPr lang="en-US"/>
        </a:p>
      </dgm:t>
    </dgm:pt>
    <dgm:pt modelId="{9BC59D95-4162-A448-A939-3F6AB39BE621}">
      <dgm:prSet phldrT="[Text]"/>
      <dgm:spPr/>
      <dgm:t>
        <a:bodyPr/>
        <a:lstStyle/>
        <a:p>
          <a:r>
            <a:rPr lang="en-US"/>
            <a:t>Restore Transactions</a:t>
          </a:r>
        </a:p>
      </dgm:t>
    </dgm:pt>
    <dgm:pt modelId="{C0988050-C871-7541-806F-35C351AB11CC}" type="parTrans" cxnId="{D5C3CB6E-C49D-2748-87A6-9CEA0C6F5A99}">
      <dgm:prSet/>
      <dgm:spPr/>
      <dgm:t>
        <a:bodyPr/>
        <a:lstStyle/>
        <a:p>
          <a:endParaRPr lang="en-US"/>
        </a:p>
      </dgm:t>
    </dgm:pt>
    <dgm:pt modelId="{0CD07DDD-96B0-B448-B740-D61237C91922}" type="sibTrans" cxnId="{D5C3CB6E-C49D-2748-87A6-9CEA0C6F5A99}">
      <dgm:prSet/>
      <dgm:spPr/>
      <dgm:t>
        <a:bodyPr/>
        <a:lstStyle/>
        <a:p>
          <a:endParaRPr lang="en-US"/>
        </a:p>
      </dgm:t>
    </dgm:pt>
    <dgm:pt modelId="{F1EF814D-B49D-044D-A65B-87E99C527C5F}" type="pres">
      <dgm:prSet presAssocID="{0FCF2012-9F85-F34A-95E6-82575F3F7879}" presName="cycle" presStyleCnt="0">
        <dgm:presLayoutVars>
          <dgm:dir/>
          <dgm:resizeHandles val="exact"/>
        </dgm:presLayoutVars>
      </dgm:prSet>
      <dgm:spPr/>
      <dgm:t>
        <a:bodyPr/>
        <a:lstStyle/>
        <a:p>
          <a:endParaRPr lang="en-US"/>
        </a:p>
      </dgm:t>
    </dgm:pt>
    <dgm:pt modelId="{2B39266A-F9F3-0146-BDAB-D1DE2966787E}" type="pres">
      <dgm:prSet presAssocID="{84EB2E14-37CF-B349-933A-4D196B2BBD10}" presName="dummy" presStyleCnt="0"/>
      <dgm:spPr/>
    </dgm:pt>
    <dgm:pt modelId="{96487879-DCF1-A64F-9412-9132DE6A42A0}" type="pres">
      <dgm:prSet presAssocID="{84EB2E14-37CF-B349-933A-4D196B2BBD10}" presName="node" presStyleLbl="revTx" presStyleIdx="0" presStyleCnt="7">
        <dgm:presLayoutVars>
          <dgm:bulletEnabled val="1"/>
        </dgm:presLayoutVars>
      </dgm:prSet>
      <dgm:spPr/>
      <dgm:t>
        <a:bodyPr/>
        <a:lstStyle/>
        <a:p>
          <a:endParaRPr lang="en-US"/>
        </a:p>
      </dgm:t>
    </dgm:pt>
    <dgm:pt modelId="{AF34EB1F-8116-9F40-8BDB-074545DD24B6}" type="pres">
      <dgm:prSet presAssocID="{0FBFA196-F925-6947-899D-32E56162C517}" presName="sibTrans" presStyleLbl="node1" presStyleIdx="0" presStyleCnt="7"/>
      <dgm:spPr/>
      <dgm:t>
        <a:bodyPr/>
        <a:lstStyle/>
        <a:p>
          <a:endParaRPr lang="en-US"/>
        </a:p>
      </dgm:t>
    </dgm:pt>
    <dgm:pt modelId="{8B3A1E1F-D441-C94C-804A-1A7B1913F331}" type="pres">
      <dgm:prSet presAssocID="{9435D5F2-EB30-E546-BB15-2BBFF12F2CB5}" presName="dummy" presStyleCnt="0"/>
      <dgm:spPr/>
    </dgm:pt>
    <dgm:pt modelId="{4091DBB7-59CE-0140-8B81-D4BDD65E9EAF}" type="pres">
      <dgm:prSet presAssocID="{9435D5F2-EB30-E546-BB15-2BBFF12F2CB5}" presName="node" presStyleLbl="revTx" presStyleIdx="1" presStyleCnt="7">
        <dgm:presLayoutVars>
          <dgm:bulletEnabled val="1"/>
        </dgm:presLayoutVars>
      </dgm:prSet>
      <dgm:spPr/>
      <dgm:t>
        <a:bodyPr/>
        <a:lstStyle/>
        <a:p>
          <a:endParaRPr lang="en-US"/>
        </a:p>
      </dgm:t>
    </dgm:pt>
    <dgm:pt modelId="{54639730-0257-094E-A36B-F66E9CDC4E45}" type="pres">
      <dgm:prSet presAssocID="{59DD4883-1818-9547-A42D-9576CDDD6D65}" presName="sibTrans" presStyleLbl="node1" presStyleIdx="1" presStyleCnt="7"/>
      <dgm:spPr/>
      <dgm:t>
        <a:bodyPr/>
        <a:lstStyle/>
        <a:p>
          <a:endParaRPr lang="en-US"/>
        </a:p>
      </dgm:t>
    </dgm:pt>
    <dgm:pt modelId="{0B526E84-9864-924A-BAEB-5AFF41993368}" type="pres">
      <dgm:prSet presAssocID="{E02C5BFA-8DAA-C94F-B3B2-8ABF52A57608}" presName="dummy" presStyleCnt="0"/>
      <dgm:spPr/>
    </dgm:pt>
    <dgm:pt modelId="{DF7A4C24-4AA1-BD4A-A410-D8A261539FA6}" type="pres">
      <dgm:prSet presAssocID="{E02C5BFA-8DAA-C94F-B3B2-8ABF52A57608}" presName="node" presStyleLbl="revTx" presStyleIdx="2" presStyleCnt="7">
        <dgm:presLayoutVars>
          <dgm:bulletEnabled val="1"/>
        </dgm:presLayoutVars>
      </dgm:prSet>
      <dgm:spPr/>
      <dgm:t>
        <a:bodyPr/>
        <a:lstStyle/>
        <a:p>
          <a:endParaRPr lang="en-US"/>
        </a:p>
      </dgm:t>
    </dgm:pt>
    <dgm:pt modelId="{54D44C95-2F2D-EB4A-8AA9-C3FC2B546900}" type="pres">
      <dgm:prSet presAssocID="{9735EE56-0FDF-B049-82D6-EC9901564524}" presName="sibTrans" presStyleLbl="node1" presStyleIdx="2" presStyleCnt="7"/>
      <dgm:spPr/>
      <dgm:t>
        <a:bodyPr/>
        <a:lstStyle/>
        <a:p>
          <a:endParaRPr lang="en-US"/>
        </a:p>
      </dgm:t>
    </dgm:pt>
    <dgm:pt modelId="{36E31F75-0DAE-1C45-BDA5-0BFE119A8164}" type="pres">
      <dgm:prSet presAssocID="{D6F67E10-EFA9-0B46-81A7-069BBB1A2567}" presName="dummy" presStyleCnt="0"/>
      <dgm:spPr/>
    </dgm:pt>
    <dgm:pt modelId="{4AA20ADC-128F-7048-B39F-1736C1052BA9}" type="pres">
      <dgm:prSet presAssocID="{D6F67E10-EFA9-0B46-81A7-069BBB1A2567}" presName="node" presStyleLbl="revTx" presStyleIdx="3" presStyleCnt="7">
        <dgm:presLayoutVars>
          <dgm:bulletEnabled val="1"/>
        </dgm:presLayoutVars>
      </dgm:prSet>
      <dgm:spPr/>
      <dgm:t>
        <a:bodyPr/>
        <a:lstStyle/>
        <a:p>
          <a:endParaRPr lang="en-US"/>
        </a:p>
      </dgm:t>
    </dgm:pt>
    <dgm:pt modelId="{5458D16E-0275-ED48-9D9F-425802361AF2}" type="pres">
      <dgm:prSet presAssocID="{9DF0948F-4105-6C46-B615-6F19C174C6B0}" presName="sibTrans" presStyleLbl="node1" presStyleIdx="3" presStyleCnt="7"/>
      <dgm:spPr/>
      <dgm:t>
        <a:bodyPr/>
        <a:lstStyle/>
        <a:p>
          <a:endParaRPr lang="en-US"/>
        </a:p>
      </dgm:t>
    </dgm:pt>
    <dgm:pt modelId="{330902EB-8F1D-A846-B072-E145D06AC4DC}" type="pres">
      <dgm:prSet presAssocID="{09794A5B-3C6F-9745-A3BC-DDBA53D49CCD}" presName="dummy" presStyleCnt="0"/>
      <dgm:spPr/>
    </dgm:pt>
    <dgm:pt modelId="{538DDFA3-C599-6044-B5CE-C267260DDBA2}" type="pres">
      <dgm:prSet presAssocID="{09794A5B-3C6F-9745-A3BC-DDBA53D49CCD}" presName="node" presStyleLbl="revTx" presStyleIdx="4" presStyleCnt="7">
        <dgm:presLayoutVars>
          <dgm:bulletEnabled val="1"/>
        </dgm:presLayoutVars>
      </dgm:prSet>
      <dgm:spPr/>
      <dgm:t>
        <a:bodyPr/>
        <a:lstStyle/>
        <a:p>
          <a:endParaRPr lang="en-US"/>
        </a:p>
      </dgm:t>
    </dgm:pt>
    <dgm:pt modelId="{B37BC329-4F5B-D840-960D-B4C244C124F0}" type="pres">
      <dgm:prSet presAssocID="{14165066-1D41-9641-8F2A-1345BF77D97F}" presName="sibTrans" presStyleLbl="node1" presStyleIdx="4" presStyleCnt="7"/>
      <dgm:spPr/>
      <dgm:t>
        <a:bodyPr/>
        <a:lstStyle/>
        <a:p>
          <a:endParaRPr lang="en-US"/>
        </a:p>
      </dgm:t>
    </dgm:pt>
    <dgm:pt modelId="{CD27D9A6-DED2-1A44-A872-23C8A758A5C4}" type="pres">
      <dgm:prSet presAssocID="{422AA3B6-6E1F-874B-8670-30CB10A79C46}" presName="dummy" presStyleCnt="0"/>
      <dgm:spPr/>
    </dgm:pt>
    <dgm:pt modelId="{B9143244-CD97-344C-AFC7-D6D182281E67}" type="pres">
      <dgm:prSet presAssocID="{422AA3B6-6E1F-874B-8670-30CB10A79C46}" presName="node" presStyleLbl="revTx" presStyleIdx="5" presStyleCnt="7">
        <dgm:presLayoutVars>
          <dgm:bulletEnabled val="1"/>
        </dgm:presLayoutVars>
      </dgm:prSet>
      <dgm:spPr/>
      <dgm:t>
        <a:bodyPr/>
        <a:lstStyle/>
        <a:p>
          <a:endParaRPr lang="en-US"/>
        </a:p>
      </dgm:t>
    </dgm:pt>
    <dgm:pt modelId="{4F25FD62-E0B5-604B-8583-247305B661A7}" type="pres">
      <dgm:prSet presAssocID="{D4AEC002-B9DD-AD4B-92F4-2263A87E3EB2}" presName="sibTrans" presStyleLbl="node1" presStyleIdx="5" presStyleCnt="7"/>
      <dgm:spPr/>
      <dgm:t>
        <a:bodyPr/>
        <a:lstStyle/>
        <a:p>
          <a:endParaRPr lang="en-US"/>
        </a:p>
      </dgm:t>
    </dgm:pt>
    <dgm:pt modelId="{A45EAFF1-98F1-E641-8ABF-E2721929806C}" type="pres">
      <dgm:prSet presAssocID="{9BC59D95-4162-A448-A939-3F6AB39BE621}" presName="dummy" presStyleCnt="0"/>
      <dgm:spPr/>
    </dgm:pt>
    <dgm:pt modelId="{6A873CEC-6C49-9446-8A4E-909E81FF2866}" type="pres">
      <dgm:prSet presAssocID="{9BC59D95-4162-A448-A939-3F6AB39BE621}" presName="node" presStyleLbl="revTx" presStyleIdx="6" presStyleCnt="7">
        <dgm:presLayoutVars>
          <dgm:bulletEnabled val="1"/>
        </dgm:presLayoutVars>
      </dgm:prSet>
      <dgm:spPr/>
      <dgm:t>
        <a:bodyPr/>
        <a:lstStyle/>
        <a:p>
          <a:endParaRPr lang="en-US"/>
        </a:p>
      </dgm:t>
    </dgm:pt>
    <dgm:pt modelId="{841079A7-9789-5845-B1FD-E0C71E3CE409}" type="pres">
      <dgm:prSet presAssocID="{0CD07DDD-96B0-B448-B740-D61237C91922}" presName="sibTrans" presStyleLbl="node1" presStyleIdx="6" presStyleCnt="7"/>
      <dgm:spPr/>
      <dgm:t>
        <a:bodyPr/>
        <a:lstStyle/>
        <a:p>
          <a:endParaRPr lang="en-US"/>
        </a:p>
      </dgm:t>
    </dgm:pt>
  </dgm:ptLst>
  <dgm:cxnLst>
    <dgm:cxn modelId="{E7C25F91-2D3A-734B-8884-E16DBFE8AF07}" srcId="{0FCF2012-9F85-F34A-95E6-82575F3F7879}" destId="{E02C5BFA-8DAA-C94F-B3B2-8ABF52A57608}" srcOrd="2" destOrd="0" parTransId="{10FB8690-4DC2-514F-8A2D-57A38E8E82BC}" sibTransId="{9735EE56-0FDF-B049-82D6-EC9901564524}"/>
    <dgm:cxn modelId="{4852554C-E608-A94B-BC56-EF680C8A5E6E}" type="presOf" srcId="{59DD4883-1818-9547-A42D-9576CDDD6D65}" destId="{54639730-0257-094E-A36B-F66E9CDC4E45}" srcOrd="0" destOrd="0" presId="urn:microsoft.com/office/officeart/2005/8/layout/cycle1"/>
    <dgm:cxn modelId="{FDB332D2-F122-C147-A1A2-7842BFEC5B80}" type="presOf" srcId="{0FCF2012-9F85-F34A-95E6-82575F3F7879}" destId="{F1EF814D-B49D-044D-A65B-87E99C527C5F}" srcOrd="0" destOrd="0" presId="urn:microsoft.com/office/officeart/2005/8/layout/cycle1"/>
    <dgm:cxn modelId="{F5ACDEB0-895C-E74A-A6F5-382845C3F7B5}" srcId="{0FCF2012-9F85-F34A-95E6-82575F3F7879}" destId="{422AA3B6-6E1F-874B-8670-30CB10A79C46}" srcOrd="5" destOrd="0" parTransId="{272BEDA6-3069-0241-A45C-3E9659BA527F}" sibTransId="{D4AEC002-B9DD-AD4B-92F4-2263A87E3EB2}"/>
    <dgm:cxn modelId="{2D966B1A-40EF-2347-B226-EFF54DFD10AC}" type="presOf" srcId="{9DF0948F-4105-6C46-B615-6F19C174C6B0}" destId="{5458D16E-0275-ED48-9D9F-425802361AF2}" srcOrd="0" destOrd="0" presId="urn:microsoft.com/office/officeart/2005/8/layout/cycle1"/>
    <dgm:cxn modelId="{78E373DA-52F9-364A-8A3C-3C4A16240187}" srcId="{0FCF2012-9F85-F34A-95E6-82575F3F7879}" destId="{9435D5F2-EB30-E546-BB15-2BBFF12F2CB5}" srcOrd="1" destOrd="0" parTransId="{B70D24BE-9108-2143-8679-473C5045BE35}" sibTransId="{59DD4883-1818-9547-A42D-9576CDDD6D65}"/>
    <dgm:cxn modelId="{88719A6B-1D01-BF44-87B3-C658EC89EEDC}" type="presOf" srcId="{D6F67E10-EFA9-0B46-81A7-069BBB1A2567}" destId="{4AA20ADC-128F-7048-B39F-1736C1052BA9}" srcOrd="0" destOrd="0" presId="urn:microsoft.com/office/officeart/2005/8/layout/cycle1"/>
    <dgm:cxn modelId="{DF5E83BD-E830-9F4E-A95A-6260B859620B}" type="presOf" srcId="{0FBFA196-F925-6947-899D-32E56162C517}" destId="{AF34EB1F-8116-9F40-8BDB-074545DD24B6}" srcOrd="0" destOrd="0" presId="urn:microsoft.com/office/officeart/2005/8/layout/cycle1"/>
    <dgm:cxn modelId="{773A3FB7-1C98-E44E-AF7C-81A313E8C0A9}" type="presOf" srcId="{422AA3B6-6E1F-874B-8670-30CB10A79C46}" destId="{B9143244-CD97-344C-AFC7-D6D182281E67}" srcOrd="0" destOrd="0" presId="urn:microsoft.com/office/officeart/2005/8/layout/cycle1"/>
    <dgm:cxn modelId="{B09DDE5A-150F-E949-9B16-BC776BA178CF}" type="presOf" srcId="{0CD07DDD-96B0-B448-B740-D61237C91922}" destId="{841079A7-9789-5845-B1FD-E0C71E3CE409}" srcOrd="0" destOrd="0" presId="urn:microsoft.com/office/officeart/2005/8/layout/cycle1"/>
    <dgm:cxn modelId="{D5C3CB6E-C49D-2748-87A6-9CEA0C6F5A99}" srcId="{0FCF2012-9F85-F34A-95E6-82575F3F7879}" destId="{9BC59D95-4162-A448-A939-3F6AB39BE621}" srcOrd="6" destOrd="0" parTransId="{C0988050-C871-7541-806F-35C351AB11CC}" sibTransId="{0CD07DDD-96B0-B448-B740-D61237C91922}"/>
    <dgm:cxn modelId="{4B4D1DCE-1F83-7A41-AA03-AF81ECABC1BA}" type="presOf" srcId="{09794A5B-3C6F-9745-A3BC-DDBA53D49CCD}" destId="{538DDFA3-C599-6044-B5CE-C267260DDBA2}" srcOrd="0" destOrd="0" presId="urn:microsoft.com/office/officeart/2005/8/layout/cycle1"/>
    <dgm:cxn modelId="{B7A0A9CA-E805-FA45-AEAD-E71E4C2CAB47}" type="presOf" srcId="{9735EE56-0FDF-B049-82D6-EC9901564524}" destId="{54D44C95-2F2D-EB4A-8AA9-C3FC2B546900}" srcOrd="0" destOrd="0" presId="urn:microsoft.com/office/officeart/2005/8/layout/cycle1"/>
    <dgm:cxn modelId="{B4B76046-3DC7-3149-9CF1-9E07AB09B286}" type="presOf" srcId="{D4AEC002-B9DD-AD4B-92F4-2263A87E3EB2}" destId="{4F25FD62-E0B5-604B-8583-247305B661A7}" srcOrd="0" destOrd="0" presId="urn:microsoft.com/office/officeart/2005/8/layout/cycle1"/>
    <dgm:cxn modelId="{544D80B4-FD0E-F147-AF2F-53D2E840B1E3}" type="presOf" srcId="{9435D5F2-EB30-E546-BB15-2BBFF12F2CB5}" destId="{4091DBB7-59CE-0140-8B81-D4BDD65E9EAF}" srcOrd="0" destOrd="0" presId="urn:microsoft.com/office/officeart/2005/8/layout/cycle1"/>
    <dgm:cxn modelId="{AD6103DB-AF8B-134D-972E-4C0C19C5DCF9}" type="presOf" srcId="{E02C5BFA-8DAA-C94F-B3B2-8ABF52A57608}" destId="{DF7A4C24-4AA1-BD4A-A410-D8A261539FA6}" srcOrd="0" destOrd="0" presId="urn:microsoft.com/office/officeart/2005/8/layout/cycle1"/>
    <dgm:cxn modelId="{0186A4DD-ED73-0948-8768-967FE763AF86}" type="presOf" srcId="{9BC59D95-4162-A448-A939-3F6AB39BE621}" destId="{6A873CEC-6C49-9446-8A4E-909E81FF2866}" srcOrd="0" destOrd="0" presId="urn:microsoft.com/office/officeart/2005/8/layout/cycle1"/>
    <dgm:cxn modelId="{82201C13-9C32-9D46-9EF1-D4F7F9CC25EB}" type="presOf" srcId="{14165066-1D41-9641-8F2A-1345BF77D97F}" destId="{B37BC329-4F5B-D840-960D-B4C244C124F0}" srcOrd="0" destOrd="0" presId="urn:microsoft.com/office/officeart/2005/8/layout/cycle1"/>
    <dgm:cxn modelId="{225B6CCF-B452-AB43-B962-6850BA93F29C}" srcId="{0FCF2012-9F85-F34A-95E6-82575F3F7879}" destId="{09794A5B-3C6F-9745-A3BC-DDBA53D49CCD}" srcOrd="4" destOrd="0" parTransId="{48F48F79-53FE-8C48-AB69-0B3EFE0ACB42}" sibTransId="{14165066-1D41-9641-8F2A-1345BF77D97F}"/>
    <dgm:cxn modelId="{5F1D5A5B-6BF1-F042-9BA7-3CFBF63BA044}" type="presOf" srcId="{84EB2E14-37CF-B349-933A-4D196B2BBD10}" destId="{96487879-DCF1-A64F-9412-9132DE6A42A0}" srcOrd="0" destOrd="0" presId="urn:microsoft.com/office/officeart/2005/8/layout/cycle1"/>
    <dgm:cxn modelId="{BAA883AD-5DB0-154E-BEE9-3BB70D41F5E3}" srcId="{0FCF2012-9F85-F34A-95E6-82575F3F7879}" destId="{D6F67E10-EFA9-0B46-81A7-069BBB1A2567}" srcOrd="3" destOrd="0" parTransId="{D91E32AD-4C8D-A540-8759-BCFB539A03D8}" sibTransId="{9DF0948F-4105-6C46-B615-6F19C174C6B0}"/>
    <dgm:cxn modelId="{1F83DFFE-5B78-3849-BDF5-9EFBAEDBAE0D}" srcId="{0FCF2012-9F85-F34A-95E6-82575F3F7879}" destId="{84EB2E14-37CF-B349-933A-4D196B2BBD10}" srcOrd="0" destOrd="0" parTransId="{543B4CA9-C033-B043-B83C-24E2E8B512A2}" sibTransId="{0FBFA196-F925-6947-899D-32E56162C517}"/>
    <dgm:cxn modelId="{14C6CDD5-7932-894B-8FCE-821B1EB88AD0}" type="presParOf" srcId="{F1EF814D-B49D-044D-A65B-87E99C527C5F}" destId="{2B39266A-F9F3-0146-BDAB-D1DE2966787E}" srcOrd="0" destOrd="0" presId="urn:microsoft.com/office/officeart/2005/8/layout/cycle1"/>
    <dgm:cxn modelId="{F94F471E-8924-774B-8FF0-704046EBFEDD}" type="presParOf" srcId="{F1EF814D-B49D-044D-A65B-87E99C527C5F}" destId="{96487879-DCF1-A64F-9412-9132DE6A42A0}" srcOrd="1" destOrd="0" presId="urn:microsoft.com/office/officeart/2005/8/layout/cycle1"/>
    <dgm:cxn modelId="{2B8A80AB-AA71-DD4D-835C-32C53C733746}" type="presParOf" srcId="{F1EF814D-B49D-044D-A65B-87E99C527C5F}" destId="{AF34EB1F-8116-9F40-8BDB-074545DD24B6}" srcOrd="2" destOrd="0" presId="urn:microsoft.com/office/officeart/2005/8/layout/cycle1"/>
    <dgm:cxn modelId="{59119EB2-F2A3-C24C-BC4B-8407F7495242}" type="presParOf" srcId="{F1EF814D-B49D-044D-A65B-87E99C527C5F}" destId="{8B3A1E1F-D441-C94C-804A-1A7B1913F331}" srcOrd="3" destOrd="0" presId="urn:microsoft.com/office/officeart/2005/8/layout/cycle1"/>
    <dgm:cxn modelId="{CD689FE9-A690-094B-A9AB-1CE84CBCD70E}" type="presParOf" srcId="{F1EF814D-B49D-044D-A65B-87E99C527C5F}" destId="{4091DBB7-59CE-0140-8B81-D4BDD65E9EAF}" srcOrd="4" destOrd="0" presId="urn:microsoft.com/office/officeart/2005/8/layout/cycle1"/>
    <dgm:cxn modelId="{5AF34B6A-D70F-A34B-BD42-1762C94A3E80}" type="presParOf" srcId="{F1EF814D-B49D-044D-A65B-87E99C527C5F}" destId="{54639730-0257-094E-A36B-F66E9CDC4E45}" srcOrd="5" destOrd="0" presId="urn:microsoft.com/office/officeart/2005/8/layout/cycle1"/>
    <dgm:cxn modelId="{4C603D95-9E01-F24C-B2ED-A4F6DC01213D}" type="presParOf" srcId="{F1EF814D-B49D-044D-A65B-87E99C527C5F}" destId="{0B526E84-9864-924A-BAEB-5AFF41993368}" srcOrd="6" destOrd="0" presId="urn:microsoft.com/office/officeart/2005/8/layout/cycle1"/>
    <dgm:cxn modelId="{29F643AF-298B-8C4F-9C09-1E4F3806E07C}" type="presParOf" srcId="{F1EF814D-B49D-044D-A65B-87E99C527C5F}" destId="{DF7A4C24-4AA1-BD4A-A410-D8A261539FA6}" srcOrd="7" destOrd="0" presId="urn:microsoft.com/office/officeart/2005/8/layout/cycle1"/>
    <dgm:cxn modelId="{27F1D407-9FB8-6A4E-8876-EF1B41B043EA}" type="presParOf" srcId="{F1EF814D-B49D-044D-A65B-87E99C527C5F}" destId="{54D44C95-2F2D-EB4A-8AA9-C3FC2B546900}" srcOrd="8" destOrd="0" presId="urn:microsoft.com/office/officeart/2005/8/layout/cycle1"/>
    <dgm:cxn modelId="{10AF91A3-76D1-1344-82F2-BA82CBF827E8}" type="presParOf" srcId="{F1EF814D-B49D-044D-A65B-87E99C527C5F}" destId="{36E31F75-0DAE-1C45-BDA5-0BFE119A8164}" srcOrd="9" destOrd="0" presId="urn:microsoft.com/office/officeart/2005/8/layout/cycle1"/>
    <dgm:cxn modelId="{D7853DB7-73BB-BF4C-8F60-F100BD8FBE29}" type="presParOf" srcId="{F1EF814D-B49D-044D-A65B-87E99C527C5F}" destId="{4AA20ADC-128F-7048-B39F-1736C1052BA9}" srcOrd="10" destOrd="0" presId="urn:microsoft.com/office/officeart/2005/8/layout/cycle1"/>
    <dgm:cxn modelId="{D4775919-C1CC-C84E-8139-CF7914D7C02E}" type="presParOf" srcId="{F1EF814D-B49D-044D-A65B-87E99C527C5F}" destId="{5458D16E-0275-ED48-9D9F-425802361AF2}" srcOrd="11" destOrd="0" presId="urn:microsoft.com/office/officeart/2005/8/layout/cycle1"/>
    <dgm:cxn modelId="{E5BF37A4-53A5-F44D-9D66-18116FB2CE09}" type="presParOf" srcId="{F1EF814D-B49D-044D-A65B-87E99C527C5F}" destId="{330902EB-8F1D-A846-B072-E145D06AC4DC}" srcOrd="12" destOrd="0" presId="urn:microsoft.com/office/officeart/2005/8/layout/cycle1"/>
    <dgm:cxn modelId="{F7142101-57F6-9F4A-803B-3ED97AC3EA5F}" type="presParOf" srcId="{F1EF814D-B49D-044D-A65B-87E99C527C5F}" destId="{538DDFA3-C599-6044-B5CE-C267260DDBA2}" srcOrd="13" destOrd="0" presId="urn:microsoft.com/office/officeart/2005/8/layout/cycle1"/>
    <dgm:cxn modelId="{D8EBA532-96C9-BC4F-B9B2-E112659142C2}" type="presParOf" srcId="{F1EF814D-B49D-044D-A65B-87E99C527C5F}" destId="{B37BC329-4F5B-D840-960D-B4C244C124F0}" srcOrd="14" destOrd="0" presId="urn:microsoft.com/office/officeart/2005/8/layout/cycle1"/>
    <dgm:cxn modelId="{76AB58F6-E2EA-D249-8C57-2DEF7E619175}" type="presParOf" srcId="{F1EF814D-B49D-044D-A65B-87E99C527C5F}" destId="{CD27D9A6-DED2-1A44-A872-23C8A758A5C4}" srcOrd="15" destOrd="0" presId="urn:microsoft.com/office/officeart/2005/8/layout/cycle1"/>
    <dgm:cxn modelId="{EE141265-0939-D541-8A92-14EF6DE7B6B9}" type="presParOf" srcId="{F1EF814D-B49D-044D-A65B-87E99C527C5F}" destId="{B9143244-CD97-344C-AFC7-D6D182281E67}" srcOrd="16" destOrd="0" presId="urn:microsoft.com/office/officeart/2005/8/layout/cycle1"/>
    <dgm:cxn modelId="{503DC8C2-47A8-EC47-AED3-B274A2E479F9}" type="presParOf" srcId="{F1EF814D-B49D-044D-A65B-87E99C527C5F}" destId="{4F25FD62-E0B5-604B-8583-247305B661A7}" srcOrd="17" destOrd="0" presId="urn:microsoft.com/office/officeart/2005/8/layout/cycle1"/>
    <dgm:cxn modelId="{B0DD5C43-77F7-A049-B5F2-1F176D4FB8AA}" type="presParOf" srcId="{F1EF814D-B49D-044D-A65B-87E99C527C5F}" destId="{A45EAFF1-98F1-E641-8ABF-E2721929806C}" srcOrd="18" destOrd="0" presId="urn:microsoft.com/office/officeart/2005/8/layout/cycle1"/>
    <dgm:cxn modelId="{6EEA5178-D1F8-6E4F-97F3-31EFA2598D2C}" type="presParOf" srcId="{F1EF814D-B49D-044D-A65B-87E99C527C5F}" destId="{6A873CEC-6C49-9446-8A4E-909E81FF2866}" srcOrd="19" destOrd="0" presId="urn:microsoft.com/office/officeart/2005/8/layout/cycle1"/>
    <dgm:cxn modelId="{7C2A679D-A82B-4144-9968-D250F110227B}" type="presParOf" srcId="{F1EF814D-B49D-044D-A65B-87E99C527C5F}" destId="{841079A7-9789-5845-B1FD-E0C71E3CE409}" srcOrd="20"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87879-DCF1-A64F-9412-9132DE6A42A0}">
      <dsp:nvSpPr>
        <dsp:cNvPr id="0" name=""/>
        <dsp:cNvSpPr/>
      </dsp:nvSpPr>
      <dsp:spPr>
        <a:xfrm>
          <a:off x="2996627" y="180"/>
          <a:ext cx="640437" cy="6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Listen for Transactions</a:t>
          </a:r>
        </a:p>
      </dsp:txBody>
      <dsp:txXfrm>
        <a:off x="2996627" y="180"/>
        <a:ext cx="640437" cy="640437"/>
      </dsp:txXfrm>
    </dsp:sp>
    <dsp:sp modelId="{AF34EB1F-8116-9F40-8BDB-074545DD24B6}">
      <dsp:nvSpPr>
        <dsp:cNvPr id="0" name=""/>
        <dsp:cNvSpPr/>
      </dsp:nvSpPr>
      <dsp:spPr>
        <a:xfrm>
          <a:off x="994618" y="34066"/>
          <a:ext cx="3320951" cy="3320951"/>
        </a:xfrm>
        <a:prstGeom prst="circularArrow">
          <a:avLst>
            <a:gd name="adj1" fmla="val 3761"/>
            <a:gd name="adj2" fmla="val 234621"/>
            <a:gd name="adj3" fmla="val 19827894"/>
            <a:gd name="adj4" fmla="val 18604717"/>
            <a:gd name="adj5" fmla="val 4387"/>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091DBB7-59CE-0140-8B81-D4BDD65E9EAF}">
      <dsp:nvSpPr>
        <dsp:cNvPr id="0" name=""/>
        <dsp:cNvSpPr/>
      </dsp:nvSpPr>
      <dsp:spPr>
        <a:xfrm>
          <a:off x="3821818" y="1034938"/>
          <a:ext cx="640437" cy="6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Make a Purchase</a:t>
          </a:r>
        </a:p>
      </dsp:txBody>
      <dsp:txXfrm>
        <a:off x="3821818" y="1034938"/>
        <a:ext cx="640437" cy="640437"/>
      </dsp:txXfrm>
    </dsp:sp>
    <dsp:sp modelId="{54639730-0257-094E-A36B-F66E9CDC4E45}">
      <dsp:nvSpPr>
        <dsp:cNvPr id="0" name=""/>
        <dsp:cNvSpPr/>
      </dsp:nvSpPr>
      <dsp:spPr>
        <a:xfrm>
          <a:off x="994618" y="34066"/>
          <a:ext cx="3320951" cy="3320951"/>
        </a:xfrm>
        <a:prstGeom prst="circularArrow">
          <a:avLst>
            <a:gd name="adj1" fmla="val 3761"/>
            <a:gd name="adj2" fmla="val 234621"/>
            <a:gd name="adj3" fmla="val 1231007"/>
            <a:gd name="adj4" fmla="val 21556798"/>
            <a:gd name="adj5" fmla="val 4387"/>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F7A4C24-4AA1-BD4A-A410-D8A261539FA6}">
      <dsp:nvSpPr>
        <dsp:cNvPr id="0" name=""/>
        <dsp:cNvSpPr/>
      </dsp:nvSpPr>
      <dsp:spPr>
        <a:xfrm>
          <a:off x="3527311" y="2325259"/>
          <a:ext cx="640437" cy="6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Download Content</a:t>
          </a:r>
        </a:p>
      </dsp:txBody>
      <dsp:txXfrm>
        <a:off x="3527311" y="2325259"/>
        <a:ext cx="640437" cy="640437"/>
      </dsp:txXfrm>
    </dsp:sp>
    <dsp:sp modelId="{54D44C95-2F2D-EB4A-8AA9-C3FC2B546900}">
      <dsp:nvSpPr>
        <dsp:cNvPr id="0" name=""/>
        <dsp:cNvSpPr/>
      </dsp:nvSpPr>
      <dsp:spPr>
        <a:xfrm>
          <a:off x="994618" y="34066"/>
          <a:ext cx="3320951" cy="3320951"/>
        </a:xfrm>
        <a:prstGeom prst="circularArrow">
          <a:avLst>
            <a:gd name="adj1" fmla="val 3761"/>
            <a:gd name="adj2" fmla="val 234621"/>
            <a:gd name="adj3" fmla="val 4438199"/>
            <a:gd name="adj4" fmla="val 3307126"/>
            <a:gd name="adj5" fmla="val 4387"/>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AA20ADC-128F-7048-B39F-1736C1052BA9}">
      <dsp:nvSpPr>
        <dsp:cNvPr id="0" name=""/>
        <dsp:cNvSpPr/>
      </dsp:nvSpPr>
      <dsp:spPr>
        <a:xfrm>
          <a:off x="2334875" y="2899506"/>
          <a:ext cx="640437" cy="6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Finish Transactions</a:t>
          </a:r>
        </a:p>
      </dsp:txBody>
      <dsp:txXfrm>
        <a:off x="2334875" y="2899506"/>
        <a:ext cx="640437" cy="640437"/>
      </dsp:txXfrm>
    </dsp:sp>
    <dsp:sp modelId="{5458D16E-0275-ED48-9D9F-425802361AF2}">
      <dsp:nvSpPr>
        <dsp:cNvPr id="0" name=""/>
        <dsp:cNvSpPr/>
      </dsp:nvSpPr>
      <dsp:spPr>
        <a:xfrm>
          <a:off x="994618" y="34066"/>
          <a:ext cx="3320951" cy="3320951"/>
        </a:xfrm>
        <a:prstGeom prst="circularArrow">
          <a:avLst>
            <a:gd name="adj1" fmla="val 3761"/>
            <a:gd name="adj2" fmla="val 234621"/>
            <a:gd name="adj3" fmla="val 7258253"/>
            <a:gd name="adj4" fmla="val 6127181"/>
            <a:gd name="adj5" fmla="val 4387"/>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38DDFA3-C599-6044-B5CE-C267260DDBA2}">
      <dsp:nvSpPr>
        <dsp:cNvPr id="0" name=""/>
        <dsp:cNvSpPr/>
      </dsp:nvSpPr>
      <dsp:spPr>
        <a:xfrm>
          <a:off x="1142438" y="2325259"/>
          <a:ext cx="640437" cy="6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Retreive Product List</a:t>
          </a:r>
        </a:p>
      </dsp:txBody>
      <dsp:txXfrm>
        <a:off x="1142438" y="2325259"/>
        <a:ext cx="640437" cy="640437"/>
      </dsp:txXfrm>
    </dsp:sp>
    <dsp:sp modelId="{B37BC329-4F5B-D840-960D-B4C244C124F0}">
      <dsp:nvSpPr>
        <dsp:cNvPr id="0" name=""/>
        <dsp:cNvSpPr/>
      </dsp:nvSpPr>
      <dsp:spPr>
        <a:xfrm>
          <a:off x="994618" y="34066"/>
          <a:ext cx="3320951" cy="3320951"/>
        </a:xfrm>
        <a:prstGeom prst="circularArrow">
          <a:avLst>
            <a:gd name="adj1" fmla="val 3761"/>
            <a:gd name="adj2" fmla="val 234621"/>
            <a:gd name="adj3" fmla="val 10608581"/>
            <a:gd name="adj4" fmla="val 9334373"/>
            <a:gd name="adj5" fmla="val 4387"/>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B9143244-CD97-344C-AFC7-D6D182281E67}">
      <dsp:nvSpPr>
        <dsp:cNvPr id="0" name=""/>
        <dsp:cNvSpPr/>
      </dsp:nvSpPr>
      <dsp:spPr>
        <a:xfrm>
          <a:off x="847931" y="1034938"/>
          <a:ext cx="640437" cy="6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Verify Receipts</a:t>
          </a:r>
        </a:p>
      </dsp:txBody>
      <dsp:txXfrm>
        <a:off x="847931" y="1034938"/>
        <a:ext cx="640437" cy="640437"/>
      </dsp:txXfrm>
    </dsp:sp>
    <dsp:sp modelId="{4F25FD62-E0B5-604B-8583-247305B661A7}">
      <dsp:nvSpPr>
        <dsp:cNvPr id="0" name=""/>
        <dsp:cNvSpPr/>
      </dsp:nvSpPr>
      <dsp:spPr>
        <a:xfrm>
          <a:off x="994618" y="34066"/>
          <a:ext cx="3320951" cy="3320951"/>
        </a:xfrm>
        <a:prstGeom prst="circularArrow">
          <a:avLst>
            <a:gd name="adj1" fmla="val 3761"/>
            <a:gd name="adj2" fmla="val 234621"/>
            <a:gd name="adj3" fmla="val 13560662"/>
            <a:gd name="adj4" fmla="val 12337485"/>
            <a:gd name="adj5" fmla="val 4387"/>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6A873CEC-6C49-9446-8A4E-909E81FF2866}">
      <dsp:nvSpPr>
        <dsp:cNvPr id="0" name=""/>
        <dsp:cNvSpPr/>
      </dsp:nvSpPr>
      <dsp:spPr>
        <a:xfrm>
          <a:off x="1673122" y="180"/>
          <a:ext cx="640437" cy="6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Restore Transactions</a:t>
          </a:r>
        </a:p>
      </dsp:txBody>
      <dsp:txXfrm>
        <a:off x="1673122" y="180"/>
        <a:ext cx="640437" cy="640437"/>
      </dsp:txXfrm>
    </dsp:sp>
    <dsp:sp modelId="{841079A7-9789-5845-B1FD-E0C71E3CE409}">
      <dsp:nvSpPr>
        <dsp:cNvPr id="0" name=""/>
        <dsp:cNvSpPr/>
      </dsp:nvSpPr>
      <dsp:spPr>
        <a:xfrm>
          <a:off x="994618" y="34066"/>
          <a:ext cx="3320951" cy="3320951"/>
        </a:xfrm>
        <a:prstGeom prst="circularArrow">
          <a:avLst>
            <a:gd name="adj1" fmla="val 3761"/>
            <a:gd name="adj2" fmla="val 234621"/>
            <a:gd name="adj3" fmla="val 16741775"/>
            <a:gd name="adj4" fmla="val 15423604"/>
            <a:gd name="adj5" fmla="val 4387"/>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557C01-68D7-BC49-B3F2-0D751B0D3FC7}" type="datetimeFigureOut">
              <a:t>8/29/12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68C15-C7CA-8244-B7AB-34475119F131}" type="slidenum">
              <a:t>‹#›</a:t>
            </a:fld>
            <a:endParaRPr lang="en-US"/>
          </a:p>
        </p:txBody>
      </p:sp>
    </p:spTree>
    <p:extLst>
      <p:ext uri="{BB962C8B-B14F-4D97-AF65-F5344CB8AC3E}">
        <p14:creationId xmlns:p14="http://schemas.microsoft.com/office/powerpoint/2010/main" val="98035779"/>
      </p:ext>
    </p:extLst>
  </p:cSld>
  <p:clrMap bg1="lt1" tx1="dk1" bg2="lt2" tx2="dk2" accent1="accent1" accent2="accent2" accent3="accent3" accent4="accent4" accent5="accent5" accent6="accent6" hlink="hlink" folHlink="folHlink"/>
  <p:notesStyle>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wire-up</a:t>
            </a:r>
            <a:r>
              <a:rPr lang="en-US" baseline="0"/>
              <a:t> hotspot THEN connect USB</a:t>
            </a:r>
            <a:endParaRPr lang="en-US"/>
          </a:p>
          <a:p>
            <a:r>
              <a:rPr lang="en-US"/>
              <a:t>Browser: iOS Provisioning Portal</a:t>
            </a:r>
          </a:p>
          <a:p>
            <a:r>
              <a:rPr lang="en-US"/>
              <a:t>Browser: iTunes Connect</a:t>
            </a:r>
          </a:p>
          <a:p>
            <a:r>
              <a:rPr lang="en-US"/>
              <a:t>launch couch and node</a:t>
            </a:r>
          </a:p>
          <a:p>
            <a:r>
              <a:rPr lang="en-US"/>
              <a:t>launch</a:t>
            </a:r>
            <a:r>
              <a:rPr lang="en-US" baseline="0"/>
              <a:t> the app, </a:t>
            </a:r>
            <a:endParaRPr lang="en-US"/>
          </a:p>
        </p:txBody>
      </p:sp>
      <p:sp>
        <p:nvSpPr>
          <p:cNvPr id="4" name="Slide Number Placeholder 3"/>
          <p:cNvSpPr>
            <a:spLocks noGrp="1"/>
          </p:cNvSpPr>
          <p:nvPr>
            <p:ph type="sldNum" sz="quarter" idx="10"/>
          </p:nvPr>
        </p:nvSpPr>
        <p:spPr/>
        <p:txBody>
          <a:bodyPr/>
          <a:lstStyle/>
          <a:p>
            <a:fld id="{9F968C15-C7CA-8244-B7AB-34475119F131}" type="slidenum">
              <a:rPr lang="en-US"/>
              <a:t>1</a:t>
            </a:fld>
            <a:endParaRPr lang="en-US"/>
          </a:p>
        </p:txBody>
      </p:sp>
    </p:spTree>
    <p:extLst>
      <p:ext uri="{BB962C8B-B14F-4D97-AF65-F5344CB8AC3E}">
        <p14:creationId xmlns:p14="http://schemas.microsoft.com/office/powerpoint/2010/main" val="290317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968C15-C7CA-8244-B7AB-34475119F131}" type="slidenum">
              <a:t>20</a:t>
            </a:fld>
            <a:endParaRPr lang="en-US"/>
          </a:p>
        </p:txBody>
      </p:sp>
    </p:spTree>
    <p:extLst>
      <p:ext uri="{BB962C8B-B14F-4D97-AF65-F5344CB8AC3E}">
        <p14:creationId xmlns:p14="http://schemas.microsoft.com/office/powerpoint/2010/main" val="118234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968C15-C7CA-8244-B7AB-34475119F131}" type="slidenum">
              <a:t>22</a:t>
            </a:fld>
            <a:endParaRPr lang="en-US"/>
          </a:p>
        </p:txBody>
      </p:sp>
    </p:spTree>
    <p:extLst>
      <p:ext uri="{BB962C8B-B14F-4D97-AF65-F5344CB8AC3E}">
        <p14:creationId xmlns:p14="http://schemas.microsoft.com/office/powerpoint/2010/main" val="98903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968C15-C7CA-8244-B7AB-34475119F131}" type="slidenum">
              <a:t>23</a:t>
            </a:fld>
            <a:endParaRPr lang="en-US"/>
          </a:p>
        </p:txBody>
      </p:sp>
    </p:spTree>
    <p:extLst>
      <p:ext uri="{BB962C8B-B14F-4D97-AF65-F5344CB8AC3E}">
        <p14:creationId xmlns:p14="http://schemas.microsoft.com/office/powerpoint/2010/main" val="115493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ProductBuilderService.m</a:t>
            </a:r>
          </a:p>
          <a:p>
            <a:pPr lvl="1"/>
            <a:r>
              <a:rPr lang="en-US"/>
              <a:t>breakpoint at 116</a:t>
            </a:r>
          </a:p>
          <a:p>
            <a:pPr lvl="2"/>
            <a:r>
              <a:rPr lang="en-US"/>
              <a:t>refresh products in the app</a:t>
            </a:r>
          </a:p>
          <a:p>
            <a:pPr lvl="2"/>
            <a:r>
              <a:rPr lang="en-US"/>
              <a:t>view theProducts array</a:t>
            </a:r>
          </a:p>
          <a:p>
            <a:pPr lvl="1"/>
            <a:r>
              <a:rPr lang="en-US"/>
              <a:t>breakpoint at 247</a:t>
            </a:r>
          </a:p>
          <a:p>
            <a:pPr lvl="2"/>
            <a:r>
              <a:rPr lang="en-US"/>
              <a:t>view identifiers passed to SKProductsRequest</a:t>
            </a:r>
          </a:p>
          <a:p>
            <a:pPr lvl="1"/>
            <a:r>
              <a:rPr lang="en-US"/>
              <a:t>breakpoint at 52</a:t>
            </a:r>
          </a:p>
          <a:p>
            <a:pPr lvl="2"/>
            <a:r>
              <a:rPr lang="en-US"/>
              <a:t>locally mark invalid product invalidators</a:t>
            </a:r>
          </a:p>
          <a:p>
            <a:pPr lvl="2"/>
            <a:r>
              <a:rPr lang="en-US"/>
              <a:t>get prices and descriptions from iTunes Connect</a:t>
            </a:r>
          </a:p>
        </p:txBody>
      </p:sp>
      <p:sp>
        <p:nvSpPr>
          <p:cNvPr id="4" name="Slide Number Placeholder 3"/>
          <p:cNvSpPr>
            <a:spLocks noGrp="1"/>
          </p:cNvSpPr>
          <p:nvPr>
            <p:ph type="sldNum" sz="quarter" idx="10"/>
          </p:nvPr>
        </p:nvSpPr>
        <p:spPr/>
        <p:txBody>
          <a:bodyPr/>
          <a:lstStyle/>
          <a:p>
            <a:fld id="{9F968C15-C7CA-8244-B7AB-34475119F131}" type="slidenum">
              <a:t>24</a:t>
            </a:fld>
            <a:endParaRPr lang="en-US"/>
          </a:p>
        </p:txBody>
      </p:sp>
    </p:spTree>
    <p:extLst>
      <p:ext uri="{BB962C8B-B14F-4D97-AF65-F5344CB8AC3E}">
        <p14:creationId xmlns:p14="http://schemas.microsoft.com/office/powerpoint/2010/main" val="141398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968C15-C7CA-8244-B7AB-34475119F131}" type="slidenum">
              <a:t>25</a:t>
            </a:fld>
            <a:endParaRPr lang="en-US"/>
          </a:p>
        </p:txBody>
      </p:sp>
    </p:spTree>
    <p:extLst>
      <p:ext uri="{BB962C8B-B14F-4D97-AF65-F5344CB8AC3E}">
        <p14:creationId xmlns:p14="http://schemas.microsoft.com/office/powerpoint/2010/main" val="1154936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ReceiptVerificationLocalService.m</a:t>
            </a:r>
          </a:p>
          <a:p>
            <a:r>
              <a:rPr lang="en-US"/>
              <a:t>	breakpoint at 231</a:t>
            </a:r>
          </a:p>
          <a:p>
            <a:r>
              <a:rPr lang="en-US"/>
              <a:t>		send receipts to server</a:t>
            </a:r>
          </a:p>
          <a:p>
            <a:r>
              <a:rPr lang="en-US"/>
              <a:t>	breakpoint at 43</a:t>
            </a:r>
          </a:p>
          <a:p>
            <a:r>
              <a:rPr lang="en-US"/>
              <a:t>		response from server</a:t>
            </a:r>
          </a:p>
        </p:txBody>
      </p:sp>
      <p:sp>
        <p:nvSpPr>
          <p:cNvPr id="4" name="Slide Number Placeholder 3"/>
          <p:cNvSpPr>
            <a:spLocks noGrp="1"/>
          </p:cNvSpPr>
          <p:nvPr>
            <p:ph type="sldNum" sz="quarter" idx="10"/>
          </p:nvPr>
        </p:nvSpPr>
        <p:spPr/>
        <p:txBody>
          <a:bodyPr/>
          <a:lstStyle/>
          <a:p>
            <a:fld id="{9F968C15-C7CA-8244-B7AB-34475119F131}" type="slidenum">
              <a:t>26</a:t>
            </a:fld>
            <a:endParaRPr lang="en-US"/>
          </a:p>
        </p:txBody>
      </p:sp>
    </p:spTree>
    <p:extLst>
      <p:ext uri="{BB962C8B-B14F-4D97-AF65-F5344CB8AC3E}">
        <p14:creationId xmlns:p14="http://schemas.microsoft.com/office/powerpoint/2010/main" val="1413982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a:p>
        </p:txBody>
      </p:sp>
      <p:sp>
        <p:nvSpPr>
          <p:cNvPr id="4" name="Slide Number Placeholder 3"/>
          <p:cNvSpPr>
            <a:spLocks noGrp="1"/>
          </p:cNvSpPr>
          <p:nvPr>
            <p:ph type="sldNum" sz="quarter" idx="10"/>
          </p:nvPr>
        </p:nvSpPr>
        <p:spPr/>
        <p:txBody>
          <a:bodyPr/>
          <a:lstStyle/>
          <a:p>
            <a:fld id="{9F968C15-C7CA-8244-B7AB-34475119F131}" type="slidenum">
              <a:t>28</a:t>
            </a:fld>
            <a:endParaRPr lang="en-US"/>
          </a:p>
        </p:txBody>
      </p:sp>
    </p:spTree>
    <p:extLst>
      <p:ext uri="{BB962C8B-B14F-4D97-AF65-F5344CB8AC3E}">
        <p14:creationId xmlns:p14="http://schemas.microsoft.com/office/powerpoint/2010/main" val="4031351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968C15-C7CA-8244-B7AB-34475119F131}" type="slidenum">
              <a:t>29</a:t>
            </a:fld>
            <a:endParaRPr lang="en-US"/>
          </a:p>
        </p:txBody>
      </p:sp>
    </p:spTree>
    <p:extLst>
      <p:ext uri="{BB962C8B-B14F-4D97-AF65-F5344CB8AC3E}">
        <p14:creationId xmlns:p14="http://schemas.microsoft.com/office/powerpoint/2010/main" val="115493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968C15-C7CA-8244-B7AB-34475119F131}" type="slidenum">
              <a:t>30</a:t>
            </a:fld>
            <a:endParaRPr lang="en-US"/>
          </a:p>
        </p:txBody>
      </p:sp>
    </p:spTree>
    <p:extLst>
      <p:ext uri="{BB962C8B-B14F-4D97-AF65-F5344CB8AC3E}">
        <p14:creationId xmlns:p14="http://schemas.microsoft.com/office/powerpoint/2010/main" val="1182349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968C15-C7CA-8244-B7AB-34475119F131}" type="slidenum">
              <a:t>33</a:t>
            </a:fld>
            <a:endParaRPr lang="en-US"/>
          </a:p>
        </p:txBody>
      </p:sp>
    </p:spTree>
    <p:extLst>
      <p:ext uri="{BB962C8B-B14F-4D97-AF65-F5344CB8AC3E}">
        <p14:creationId xmlns:p14="http://schemas.microsoft.com/office/powerpoint/2010/main" val="175020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Quick Walkthrough of the Demo App</a:t>
            </a:r>
          </a:p>
          <a:p>
            <a:pPr lvl="1"/>
            <a:r>
              <a:rPr lang="en-US"/>
              <a:t>Show Store</a:t>
            </a:r>
          </a:p>
          <a:p>
            <a:pPr lvl="1"/>
            <a:r>
              <a:rPr lang="en-US"/>
              <a:t>Buy a product</a:t>
            </a:r>
          </a:p>
          <a:p>
            <a:pPr lvl="1"/>
            <a:r>
              <a:rPr lang="en-US"/>
              <a:t>Refresh Store</a:t>
            </a:r>
          </a:p>
          <a:p>
            <a:pPr lvl="1"/>
            <a:r>
              <a:rPr lang="en-US"/>
              <a:t>Show Jar with items</a:t>
            </a:r>
          </a:p>
        </p:txBody>
      </p:sp>
      <p:sp>
        <p:nvSpPr>
          <p:cNvPr id="4" name="Slide Number Placeholder 3"/>
          <p:cNvSpPr>
            <a:spLocks noGrp="1"/>
          </p:cNvSpPr>
          <p:nvPr>
            <p:ph type="sldNum" sz="quarter" idx="10"/>
          </p:nvPr>
        </p:nvSpPr>
        <p:spPr/>
        <p:txBody>
          <a:bodyPr/>
          <a:lstStyle/>
          <a:p>
            <a:fld id="{9F968C15-C7CA-8244-B7AB-34475119F131}" type="slidenum">
              <a:t>6</a:t>
            </a:fld>
            <a:endParaRPr lang="en-US"/>
          </a:p>
        </p:txBody>
      </p:sp>
    </p:spTree>
    <p:extLst>
      <p:ext uri="{BB962C8B-B14F-4D97-AF65-F5344CB8AC3E}">
        <p14:creationId xmlns:p14="http://schemas.microsoft.com/office/powerpoint/2010/main" val="1750206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Famous IAP hack cannot happen if receipt verification happens on your server</a:t>
            </a:r>
          </a:p>
        </p:txBody>
      </p:sp>
      <p:sp>
        <p:nvSpPr>
          <p:cNvPr id="4" name="Slide Number Placeholder 3"/>
          <p:cNvSpPr>
            <a:spLocks noGrp="1"/>
          </p:cNvSpPr>
          <p:nvPr>
            <p:ph type="sldNum" sz="quarter" idx="10"/>
          </p:nvPr>
        </p:nvSpPr>
        <p:spPr/>
        <p:txBody>
          <a:bodyPr/>
          <a:lstStyle/>
          <a:p>
            <a:fld id="{9F968C15-C7CA-8244-B7AB-34475119F131}" type="slidenum">
              <a:t>7</a:t>
            </a:fld>
            <a:endParaRPr lang="en-US"/>
          </a:p>
        </p:txBody>
      </p:sp>
    </p:spTree>
    <p:extLst>
      <p:ext uri="{BB962C8B-B14F-4D97-AF65-F5344CB8AC3E}">
        <p14:creationId xmlns:p14="http://schemas.microsoft.com/office/powerpoint/2010/main" val="282128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 to introduce the class names</a:t>
            </a:r>
          </a:p>
          <a:p>
            <a:r>
              <a:rPr lang="en-US"/>
              <a:t>The most important parts are SKPaymentQueue, productIdentifier, and transactionReceipt</a:t>
            </a:r>
          </a:p>
        </p:txBody>
      </p:sp>
      <p:sp>
        <p:nvSpPr>
          <p:cNvPr id="4" name="Slide Number Placeholder 3"/>
          <p:cNvSpPr>
            <a:spLocks noGrp="1"/>
          </p:cNvSpPr>
          <p:nvPr>
            <p:ph type="sldNum" sz="quarter" idx="10"/>
          </p:nvPr>
        </p:nvSpPr>
        <p:spPr/>
        <p:txBody>
          <a:bodyPr/>
          <a:lstStyle/>
          <a:p>
            <a:fld id="{9F968C15-C7CA-8244-B7AB-34475119F131}" type="slidenum">
              <a:t>9</a:t>
            </a:fld>
            <a:endParaRPr lang="en-US"/>
          </a:p>
        </p:txBody>
      </p:sp>
    </p:spTree>
    <p:extLst>
      <p:ext uri="{BB962C8B-B14F-4D97-AF65-F5344CB8AC3E}">
        <p14:creationId xmlns:p14="http://schemas.microsoft.com/office/powerpoint/2010/main" val="278028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968C15-C7CA-8244-B7AB-34475119F131}" type="slidenum">
              <a:t>10</a:t>
            </a:fld>
            <a:endParaRPr lang="en-US"/>
          </a:p>
        </p:txBody>
      </p:sp>
    </p:spTree>
    <p:extLst>
      <p:ext uri="{BB962C8B-B14F-4D97-AF65-F5344CB8AC3E}">
        <p14:creationId xmlns:p14="http://schemas.microsoft.com/office/powerpoint/2010/main" val="231063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CandyShopService.m</a:t>
            </a:r>
          </a:p>
          <a:p>
            <a:r>
              <a:rPr lang="en-US"/>
              <a:t>Show conditional compilation to disable/enable AppKit</a:t>
            </a:r>
          </a:p>
        </p:txBody>
      </p:sp>
      <p:sp>
        <p:nvSpPr>
          <p:cNvPr id="4" name="Slide Number Placeholder 3"/>
          <p:cNvSpPr>
            <a:spLocks noGrp="1"/>
          </p:cNvSpPr>
          <p:nvPr>
            <p:ph type="sldNum" sz="quarter" idx="10"/>
          </p:nvPr>
        </p:nvSpPr>
        <p:spPr/>
        <p:txBody>
          <a:bodyPr/>
          <a:lstStyle/>
          <a:p>
            <a:fld id="{9F968C15-C7CA-8244-B7AB-34475119F131}" type="slidenum">
              <a:t>12</a:t>
            </a:fld>
            <a:endParaRPr lang="en-US"/>
          </a:p>
        </p:txBody>
      </p:sp>
    </p:spTree>
    <p:extLst>
      <p:ext uri="{BB962C8B-B14F-4D97-AF65-F5344CB8AC3E}">
        <p14:creationId xmlns:p14="http://schemas.microsoft.com/office/powerpoint/2010/main" val="3188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t>Create the App ID</a:t>
            </a:r>
          </a:p>
          <a:p>
            <a:pPr lvl="1"/>
            <a:r>
              <a:rPr lang="en-US"/>
              <a:t>{ Assume you already have an account and have already set up your lappy and a device }</a:t>
            </a:r>
          </a:p>
          <a:p>
            <a:pPr lvl="1"/>
            <a:r>
              <a:rPr lang="en-US"/>
              <a:t>iOS Dev Center &gt; iOS Provisioning Profile</a:t>
            </a:r>
          </a:p>
          <a:p>
            <a:pPr lvl="1"/>
            <a:r>
              <a:rPr lang="en-US"/>
              <a:t>&gt; App ID</a:t>
            </a:r>
          </a:p>
          <a:p>
            <a:pPr lvl="1"/>
            <a:r>
              <a:rPr lang="en-US"/>
              <a:t>&gt; Provisioning : Development &amp; Distribution</a:t>
            </a:r>
          </a:p>
          <a:p>
            <a:endParaRPr lang="en-US"/>
          </a:p>
          <a:p>
            <a:endParaRPr lang="en-US"/>
          </a:p>
          <a:p>
            <a:r>
              <a:rPr lang="en-US" sz="1800"/>
              <a:t>Create test users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a:t>iTunes Connect &gt; Manage Users &gt; Test User &gt; Create One</a:t>
            </a:r>
          </a:p>
          <a:p>
            <a:endParaRPr lang="en-US"/>
          </a:p>
          <a:p>
            <a:r>
              <a:rPr lang="en-US" sz="1800"/>
              <a:t>Create the App</a:t>
            </a:r>
          </a:p>
          <a:p>
            <a:pPr lvl="1"/>
            <a:r>
              <a:rPr lang="en-US"/>
              <a:t>iTunes Connect &gt; Manage Your Applications &gt; Add New App</a:t>
            </a:r>
          </a:p>
          <a:p>
            <a:pPr lvl="1"/>
            <a:r>
              <a:rPr lang="en-US"/>
              <a:t>Fill it out but DON'T SAVE THIS!!!</a:t>
            </a:r>
          </a:p>
          <a:p>
            <a:pPr lvl="1"/>
            <a:r>
              <a:rPr lang="en-US"/>
              <a:t>REMEMBER: You can NEVER reuse an AppID</a:t>
            </a:r>
          </a:p>
          <a:p>
            <a:endParaRPr lang="en-US"/>
          </a:p>
          <a:p>
            <a:r>
              <a:rPr lang="en-US"/>
              <a:t>Create a Shared Key</a:t>
            </a:r>
          </a:p>
          <a:p>
            <a:pPr lvl="1"/>
            <a:r>
              <a:rPr lang="en-US"/>
              <a:t>iTunes Connect &gt; Manage Your Applications &gt; Manage In-App Purchases &gt; View or generate a shared secret</a:t>
            </a:r>
          </a:p>
          <a:p>
            <a:pPr lvl="1"/>
            <a:r>
              <a:rPr lang="en-US"/>
              <a:t>Once you have</a:t>
            </a:r>
            <a:r>
              <a:rPr lang="en-US" baseline="0"/>
              <a:t> created this DON’T CHANGE IT!</a:t>
            </a:r>
          </a:p>
          <a:p>
            <a:endParaRPr lang="en-US" baseline="0"/>
          </a:p>
          <a:p>
            <a:pPr marL="0" marR="0" lvl="1" indent="0" algn="l" defTabSz="457200" rtl="0" eaLnBrk="1" fontAlgn="auto" latinLnBrk="0" hangingPunct="1">
              <a:lnSpc>
                <a:spcPct val="100000"/>
              </a:lnSpc>
              <a:spcBef>
                <a:spcPts val="0"/>
              </a:spcBef>
              <a:spcAft>
                <a:spcPts val="0"/>
              </a:spcAft>
              <a:buClrTx/>
              <a:buSzTx/>
              <a:buFontTx/>
              <a:buNone/>
              <a:tabLst/>
              <a:defRPr/>
            </a:pPr>
            <a:r>
              <a:rPr lang="en-US"/>
              <a:t>Create Products</a:t>
            </a:r>
            <a:endParaRPr lang="en-US" baseline="0"/>
          </a:p>
          <a:p>
            <a:pPr lvl="1"/>
            <a:r>
              <a:rPr lang="en-US" baseline="0"/>
              <a:t>iTunes Connect &gt; Manage Your Applications &gt; Manage In-App Purchases</a:t>
            </a:r>
          </a:p>
          <a:p>
            <a:pPr lvl="1"/>
            <a:r>
              <a:rPr lang="en-US" baseline="0"/>
              <a:t>Choose to edit Blue Candy, review options</a:t>
            </a:r>
          </a:p>
          <a:p>
            <a:pPr lvl="1"/>
            <a:r>
              <a:rPr lang="en-US" baseline="0"/>
              <a:t>Choose to edit Candy Jar, review options</a:t>
            </a:r>
          </a:p>
          <a:p>
            <a:pPr lvl="1"/>
            <a:r>
              <a:rPr lang="en-US" baseline="0"/>
              <a:t>Choose to edit Exchange, review options</a:t>
            </a:r>
          </a:p>
          <a:p>
            <a:pPr lvl="1"/>
            <a:r>
              <a:rPr lang="en-US" baseline="0"/>
              <a:t>&gt; Create New</a:t>
            </a:r>
          </a:p>
          <a:p>
            <a:pPr lvl="1"/>
            <a:r>
              <a:rPr lang="en-US" baseline="0"/>
              <a:t>Review product types</a:t>
            </a:r>
          </a:p>
          <a:p>
            <a:pPr lvl="1"/>
            <a:r>
              <a:rPr lang="en-US" baseline="0"/>
              <a:t>Choose Non-Consumable</a:t>
            </a:r>
          </a:p>
          <a:p>
            <a:pPr lvl="1"/>
            <a:r>
              <a:rPr lang="en-US" baseline="0"/>
              <a:t>REMEMBER: You cannot go back and change if a non-consumable has downloadable content. Be careful.</a:t>
            </a:r>
          </a:p>
          <a:p>
            <a:pPr lvl="1"/>
            <a:r>
              <a:rPr lang="en-US" baseline="0"/>
              <a:t>REMEMBER: You can NEVER reuse a productIdentifier</a:t>
            </a:r>
          </a:p>
          <a:p>
            <a:endParaRPr lang="en-US"/>
          </a:p>
          <a:p>
            <a:endParaRPr lang="en-US"/>
          </a:p>
        </p:txBody>
      </p:sp>
      <p:sp>
        <p:nvSpPr>
          <p:cNvPr id="4" name="Slide Number Placeholder 3"/>
          <p:cNvSpPr>
            <a:spLocks noGrp="1"/>
          </p:cNvSpPr>
          <p:nvPr>
            <p:ph type="sldNum" sz="quarter" idx="10"/>
          </p:nvPr>
        </p:nvSpPr>
        <p:spPr/>
        <p:txBody>
          <a:bodyPr/>
          <a:lstStyle/>
          <a:p>
            <a:fld id="{9F968C15-C7CA-8244-B7AB-34475119F131}" type="slidenum">
              <a:t>13</a:t>
            </a:fld>
            <a:endParaRPr lang="en-US"/>
          </a:p>
        </p:txBody>
      </p:sp>
    </p:spTree>
    <p:extLst>
      <p:ext uri="{BB962C8B-B14F-4D97-AF65-F5344CB8AC3E}">
        <p14:creationId xmlns:p14="http://schemas.microsoft.com/office/powerpoint/2010/main" val="70008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Xcode: Create an In-App Purchase Content project</a:t>
            </a:r>
          </a:p>
          <a:p>
            <a:r>
              <a:rPr lang="en-US"/>
              <a:t>Set values</a:t>
            </a:r>
          </a:p>
          <a:p>
            <a:r>
              <a:rPr lang="en-US"/>
              <a:t>Archive it</a:t>
            </a:r>
          </a:p>
          <a:p>
            <a:r>
              <a:rPr lang="en-US"/>
              <a:t>Show steps to submit</a:t>
            </a:r>
          </a:p>
        </p:txBody>
      </p:sp>
      <p:sp>
        <p:nvSpPr>
          <p:cNvPr id="4" name="Slide Number Placeholder 3"/>
          <p:cNvSpPr>
            <a:spLocks noGrp="1"/>
          </p:cNvSpPr>
          <p:nvPr>
            <p:ph type="sldNum" sz="quarter" idx="10"/>
          </p:nvPr>
        </p:nvSpPr>
        <p:spPr/>
        <p:txBody>
          <a:bodyPr/>
          <a:lstStyle/>
          <a:p>
            <a:fld id="{9F968C15-C7CA-8244-B7AB-34475119F131}" type="slidenum">
              <a:t>14</a:t>
            </a:fld>
            <a:endParaRPr lang="en-US"/>
          </a:p>
        </p:txBody>
      </p:sp>
    </p:spTree>
    <p:extLst>
      <p:ext uri="{BB962C8B-B14F-4D97-AF65-F5344CB8AC3E}">
        <p14:creationId xmlns:p14="http://schemas.microsoft.com/office/powerpoint/2010/main" val="2995750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ShopItemDetailViewController.m</a:t>
            </a:r>
          </a:p>
          <a:p>
            <a:pPr lvl="1"/>
            <a:r>
              <a:rPr lang="en-US"/>
              <a:t>breakpoint at 283</a:t>
            </a:r>
          </a:p>
          <a:p>
            <a:pPr lvl="2"/>
            <a:r>
              <a:rPr lang="en-US"/>
              <a:t>get the identifier and verify it</a:t>
            </a:r>
          </a:p>
          <a:p>
            <a:pPr lvl="1"/>
            <a:r>
              <a:rPr lang="en-US"/>
              <a:t>breakpoint at 243</a:t>
            </a:r>
          </a:p>
          <a:p>
            <a:pPr lvl="2"/>
            <a:r>
              <a:rPr lang="en-US"/>
              <a:t>get a product back</a:t>
            </a:r>
          </a:p>
          <a:p>
            <a:pPr lvl="2"/>
            <a:r>
              <a:rPr lang="en-US"/>
              <a:t>enqueue the purchase</a:t>
            </a:r>
          </a:p>
          <a:p>
            <a:pPr lvl="2"/>
            <a:r>
              <a:rPr lang="en-US"/>
              <a:t>this goes to the observer</a:t>
            </a:r>
          </a:p>
        </p:txBody>
      </p:sp>
      <p:sp>
        <p:nvSpPr>
          <p:cNvPr id="4" name="Slide Number Placeholder 3"/>
          <p:cNvSpPr>
            <a:spLocks noGrp="1"/>
          </p:cNvSpPr>
          <p:nvPr>
            <p:ph type="sldNum" sz="quarter" idx="10"/>
          </p:nvPr>
        </p:nvSpPr>
        <p:spPr/>
        <p:txBody>
          <a:bodyPr/>
          <a:lstStyle/>
          <a:p>
            <a:fld id="{9F968C15-C7CA-8244-B7AB-34475119F131}" type="slidenum">
              <a:t>18</a:t>
            </a:fld>
            <a:endParaRPr lang="en-US"/>
          </a:p>
        </p:txBody>
      </p:sp>
    </p:spTree>
    <p:extLst>
      <p:ext uri="{BB962C8B-B14F-4D97-AF65-F5344CB8AC3E}">
        <p14:creationId xmlns:p14="http://schemas.microsoft.com/office/powerpoint/2010/main" val="115602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8/29/12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Bottom Dark">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94490"/>
            <a:ext cx="8229600" cy="952500"/>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0542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8/29/12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512578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8/29/12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8/29/12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8/29/12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8/29/12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439210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Bottom">
    <p:spTree>
      <p:nvGrpSpPr>
        <p:cNvPr id="1" name=""/>
        <p:cNvGrpSpPr/>
        <p:nvPr/>
      </p:nvGrpSpPr>
      <p:grpSpPr>
        <a:xfrm>
          <a:off x="0" y="0"/>
          <a:ext cx="0" cy="0"/>
          <a:chOff x="0" y="0"/>
          <a:chExt cx="0" cy="0"/>
        </a:xfrm>
      </p:grpSpPr>
      <p:sp>
        <p:nvSpPr>
          <p:cNvPr id="2" name="Title 1"/>
          <p:cNvSpPr>
            <a:spLocks noGrp="1"/>
          </p:cNvSpPr>
          <p:nvPr>
            <p:ph type="title"/>
          </p:nvPr>
        </p:nvSpPr>
        <p:spPr>
          <a:xfrm>
            <a:off x="457200" y="4594490"/>
            <a:ext cx="8229600" cy="952500"/>
          </a:xfrm>
        </p:spPr>
        <p:txBody>
          <a:bodyPr/>
          <a:lstStyle/>
          <a:p>
            <a:r>
              <a:rPr lang="en-US" smtClean="0"/>
              <a:t>Click to edit Master title style</a:t>
            </a:r>
            <a:endParaRPr lang="en-US"/>
          </a:p>
        </p:txBody>
      </p:sp>
    </p:spTree>
    <p:extLst>
      <p:ext uri="{BB962C8B-B14F-4D97-AF65-F5344CB8AC3E}">
        <p14:creationId xmlns:p14="http://schemas.microsoft.com/office/powerpoint/2010/main" val="8129830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8/29/12</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69" r:id="rId3"/>
    <p:sldLayoutId id="2147493458" r:id="rId4"/>
    <p:sldLayoutId id="2147493459" r:id="rId5"/>
    <p:sldLayoutId id="2147493460" r:id="rId6"/>
    <p:sldLayoutId id="2147493461" r:id="rId7"/>
    <p:sldLayoutId id="2147493470" r:id="rId8"/>
    <p:sldLayoutId id="2147493467" r:id="rId9"/>
    <p:sldLayoutId id="2147493468" r:id="rId10"/>
    <p:sldLayoutId id="2147493462" r:id="rId11"/>
    <p:sldLayoutId id="2147493463" r:id="rId12"/>
    <p:sldLayoutId id="2147493464" r:id="rId13"/>
    <p:sldLayoutId id="2147493465" r:id="rId14"/>
    <p:sldLayoutId id="2147493466"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apple.com/appstore/in-app-purchase/index.html" TargetMode="External"/><Relationship Id="rId4" Type="http://schemas.openxmlformats.org/officeDocument/2006/relationships/hyperlink" Target="https://developer.apple.com/library/ios/" TargetMode="External"/><Relationship Id="rId5" Type="http://schemas.openxmlformats.org/officeDocument/2006/relationships/hyperlink" Target="https://developer.apple.com/library/prerelease/ios/" TargetMode="External"/><Relationship Id="rId6" Type="http://schemas.openxmlformats.org/officeDocument/2006/relationships/hyperlink" Target="http://urbanairship.com/" TargetMode="External"/><Relationship Id="rId7" Type="http://schemas.openxmlformats.org/officeDocument/2006/relationships/hyperlink" Target="http://www.macroplant.com/iexplorer/" TargetMode="External"/><Relationship Id="rId1" Type="http://schemas.openxmlformats.org/officeDocument/2006/relationships/slideLayout" Target="../slideLayouts/slideLayout6.xml"/><Relationship Id="rId2" Type="http://schemas.openxmlformats.org/officeDocument/2006/relationships/hyperlink" Target="https://developer.apple.com/appstore/resources/approval/guideline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08-26 at 11.04.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9519853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Server Overview</a:t>
            </a:r>
          </a:p>
        </p:txBody>
      </p:sp>
      <p:sp>
        <p:nvSpPr>
          <p:cNvPr id="3" name="Content Placeholder 2"/>
          <p:cNvSpPr>
            <a:spLocks noGrp="1"/>
          </p:cNvSpPr>
          <p:nvPr>
            <p:ph idx="1"/>
          </p:nvPr>
        </p:nvSpPr>
        <p:spPr/>
        <p:txBody>
          <a:bodyPr>
            <a:normAutofit/>
          </a:bodyPr>
          <a:lstStyle/>
          <a:p>
            <a:r>
              <a:rPr lang="en-US"/>
              <a:t>Can be built using any software stack you want</a:t>
            </a:r>
          </a:p>
          <a:p>
            <a:r>
              <a:rPr lang="en-US"/>
              <a:t>Is totally optional, but is highly recommended for the following actions:</a:t>
            </a:r>
          </a:p>
          <a:p>
            <a:pPr lvl="1"/>
            <a:r>
              <a:rPr lang="en-US"/>
              <a:t>Serve a list of productIdentifiers to the device</a:t>
            </a:r>
          </a:p>
          <a:p>
            <a:pPr lvl="1"/>
            <a:r>
              <a:rPr lang="en-US"/>
              <a:t>Verify purchase receipts</a:t>
            </a:r>
          </a:p>
        </p:txBody>
      </p:sp>
    </p:spTree>
    <p:extLst>
      <p:ext uri="{BB962C8B-B14F-4D97-AF65-F5344CB8AC3E}">
        <p14:creationId xmlns:p14="http://schemas.microsoft.com/office/powerpoint/2010/main" val="16511440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on Your Device</a:t>
            </a:r>
          </a:p>
        </p:txBody>
      </p:sp>
      <p:sp>
        <p:nvSpPr>
          <p:cNvPr id="3" name="Content Placeholder 2"/>
          <p:cNvSpPr>
            <a:spLocks noGrp="1"/>
          </p:cNvSpPr>
          <p:nvPr>
            <p:ph idx="1"/>
          </p:nvPr>
        </p:nvSpPr>
        <p:spPr/>
        <p:txBody>
          <a:bodyPr/>
          <a:lstStyle/>
          <a:p>
            <a:r>
              <a:rPr lang="en-US"/>
              <a:t>Cannot run AppKit on iOS Simulator</a:t>
            </a:r>
          </a:p>
          <a:p>
            <a:pPr lvl="1"/>
            <a:r>
              <a:rPr lang="en-US"/>
              <a:t>Specifically, cannot get an instance of SKPaymentQueue</a:t>
            </a:r>
          </a:p>
          <a:p>
            <a:r>
              <a:rPr lang="en-US"/>
              <a:t>Prepare Your Device</a:t>
            </a:r>
          </a:p>
          <a:p>
            <a:pPr lvl="1"/>
            <a:r>
              <a:rPr lang="en-US"/>
              <a:t>Log your real user out of Settings &gt; iTunes &amp; App Store!</a:t>
            </a:r>
          </a:p>
          <a:p>
            <a:pPr lvl="1"/>
            <a:r>
              <a:rPr lang="en-US"/>
              <a:t>Configure provisioning profile</a:t>
            </a:r>
          </a:p>
        </p:txBody>
      </p:sp>
    </p:spTree>
    <p:extLst>
      <p:ext uri="{BB962C8B-B14F-4D97-AF65-F5344CB8AC3E}">
        <p14:creationId xmlns:p14="http://schemas.microsoft.com/office/powerpoint/2010/main" val="12618852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Conditional compilation for development</a:t>
            </a:r>
          </a:p>
        </p:txBody>
      </p:sp>
      <p:grpSp>
        <p:nvGrpSpPr>
          <p:cNvPr id="10" name="Group 9"/>
          <p:cNvGrpSpPr/>
          <p:nvPr/>
        </p:nvGrpSpPr>
        <p:grpSpPr>
          <a:xfrm>
            <a:off x="3494673" y="2233588"/>
            <a:ext cx="2154654" cy="1247825"/>
            <a:chOff x="3449749" y="2488903"/>
            <a:chExt cx="2154654" cy="1247825"/>
          </a:xfrm>
        </p:grpSpPr>
        <p:sp>
          <p:nvSpPr>
            <p:cNvPr id="7" name="Rounded Rectangle 6"/>
            <p:cNvSpPr/>
            <p:nvPr/>
          </p:nvSpPr>
          <p:spPr>
            <a:xfrm>
              <a:off x="3449749" y="2488903"/>
              <a:ext cx="2154654" cy="124782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bg1"/>
                </a:solidFill>
              </a:endParaRPr>
            </a:p>
          </p:txBody>
        </p:sp>
        <p:sp>
          <p:nvSpPr>
            <p:cNvPr id="8" name="TextBox 7"/>
            <p:cNvSpPr txBox="1"/>
            <p:nvPr/>
          </p:nvSpPr>
          <p:spPr>
            <a:xfrm>
              <a:off x="3449749" y="2735594"/>
              <a:ext cx="2154654" cy="338554"/>
            </a:xfrm>
            <a:prstGeom prst="rect">
              <a:avLst/>
            </a:prstGeom>
            <a:noFill/>
          </p:spPr>
          <p:txBody>
            <a:bodyPr wrap="square" rtlCol="0">
              <a:spAutoFit/>
            </a:bodyPr>
            <a:lstStyle/>
            <a:p>
              <a:pPr algn="ctr"/>
              <a:r>
                <a:rPr lang="en-US" sz="1600">
                  <a:solidFill>
                    <a:srgbClr val="FFFFFF"/>
                  </a:solidFill>
                </a:rPr>
                <a:t>CandyShopService</a:t>
              </a:r>
            </a:p>
          </p:txBody>
        </p:sp>
        <p:sp>
          <p:nvSpPr>
            <p:cNvPr id="9" name="Rectangle 8"/>
            <p:cNvSpPr/>
            <p:nvPr/>
          </p:nvSpPr>
          <p:spPr>
            <a:xfrm>
              <a:off x="3449749" y="3195335"/>
              <a:ext cx="2154654" cy="246221"/>
            </a:xfrm>
            <a:prstGeom prst="rect">
              <a:avLst/>
            </a:prstGeom>
          </p:spPr>
          <p:txBody>
            <a:bodyPr wrap="square">
              <a:spAutoFit/>
            </a:bodyPr>
            <a:lstStyle/>
            <a:p>
              <a:r>
                <a:rPr lang="en-US" sz="1000">
                  <a:solidFill>
                    <a:srgbClr val="FFFFFF"/>
                  </a:solidFill>
                </a:rPr>
                <a:t>+ isStoreKitEnabled</a:t>
              </a:r>
              <a:endParaRPr lang="en-US" sz="1000" b="1">
                <a:solidFill>
                  <a:srgbClr val="FFFFFF"/>
                </a:solidFill>
              </a:endParaRPr>
            </a:p>
          </p:txBody>
        </p:sp>
      </p:grpSp>
      <p:sp>
        <p:nvSpPr>
          <p:cNvPr id="11" name="Rectangle 10"/>
          <p:cNvSpPr/>
          <p:nvPr/>
        </p:nvSpPr>
        <p:spPr>
          <a:xfrm>
            <a:off x="2286000" y="3797445"/>
            <a:ext cx="4572000" cy="1477328"/>
          </a:xfrm>
          <a:prstGeom prst="rect">
            <a:avLst/>
          </a:prstGeom>
        </p:spPr>
        <p:txBody>
          <a:bodyPr>
            <a:spAutoFit/>
          </a:bodyPr>
          <a:lstStyle/>
          <a:p>
            <a:r>
              <a:rPr lang="en-US">
                <a:solidFill>
                  <a:srgbClr val="683821"/>
                </a:solidFill>
                <a:latin typeface="Menlo-Regular"/>
              </a:rPr>
              <a:t>#if TARGET_IPHONE_SIMULATOR</a:t>
            </a:r>
          </a:p>
          <a:p>
            <a:r>
              <a:rPr lang="en-US">
                <a:solidFill>
                  <a:srgbClr val="000000"/>
                </a:solidFill>
                <a:latin typeface="Menlo-Regular"/>
              </a:rPr>
              <a:t>	</a:t>
            </a:r>
          </a:p>
          <a:p>
            <a:r>
              <a:rPr lang="en-US">
                <a:solidFill>
                  <a:srgbClr val="000000"/>
                </a:solidFill>
                <a:latin typeface="Menlo-Regular"/>
              </a:rPr>
              <a:t>	</a:t>
            </a:r>
            <a:r>
              <a:rPr lang="en-US">
                <a:solidFill>
                  <a:srgbClr val="3F6E74"/>
                </a:solidFill>
                <a:latin typeface="Menlo-Regular"/>
              </a:rPr>
              <a:t>isEnabled</a:t>
            </a:r>
            <a:r>
              <a:rPr lang="en-US">
                <a:solidFill>
                  <a:srgbClr val="000000"/>
                </a:solidFill>
                <a:latin typeface="Menlo-Regular"/>
              </a:rPr>
              <a:t> = </a:t>
            </a:r>
            <a:r>
              <a:rPr lang="en-US">
                <a:solidFill>
                  <a:srgbClr val="760F50"/>
                </a:solidFill>
                <a:latin typeface="Menlo-Regular"/>
              </a:rPr>
              <a:t>NO</a:t>
            </a:r>
            <a:r>
              <a:rPr lang="en-US">
                <a:solidFill>
                  <a:srgbClr val="000000"/>
                </a:solidFill>
                <a:latin typeface="Menlo-Regular"/>
              </a:rPr>
              <a:t>;</a:t>
            </a:r>
          </a:p>
          <a:p>
            <a:r>
              <a:rPr lang="en-US">
                <a:solidFill>
                  <a:srgbClr val="000000"/>
                </a:solidFill>
                <a:latin typeface="Menlo-Regular"/>
              </a:rPr>
              <a:t>	</a:t>
            </a:r>
          </a:p>
          <a:p>
            <a:r>
              <a:rPr lang="en-US">
                <a:solidFill>
                  <a:srgbClr val="683821"/>
                </a:solidFill>
                <a:latin typeface="Menlo-Regular"/>
              </a:rPr>
              <a:t>#endif</a:t>
            </a:r>
            <a:endParaRPr lang="en-US"/>
          </a:p>
        </p:txBody>
      </p:sp>
    </p:spTree>
    <p:extLst>
      <p:ext uri="{BB962C8B-B14F-4D97-AF65-F5344CB8AC3E}">
        <p14:creationId xmlns:p14="http://schemas.microsoft.com/office/powerpoint/2010/main" val="28085212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at Apple.com</a:t>
            </a:r>
          </a:p>
        </p:txBody>
      </p:sp>
      <p:sp>
        <p:nvSpPr>
          <p:cNvPr id="3" name="Content Placeholder 2"/>
          <p:cNvSpPr>
            <a:spLocks noGrp="1"/>
          </p:cNvSpPr>
          <p:nvPr>
            <p:ph idx="1"/>
          </p:nvPr>
        </p:nvSpPr>
        <p:spPr>
          <a:xfrm>
            <a:off x="457200" y="1333500"/>
            <a:ext cx="8229600" cy="4197822"/>
          </a:xfrm>
        </p:spPr>
        <p:txBody>
          <a:bodyPr>
            <a:normAutofit lnSpcReduction="10000"/>
          </a:bodyPr>
          <a:lstStyle/>
          <a:p>
            <a:r>
              <a:rPr lang="en-US"/>
              <a:t>iOS Provisioning Portal</a:t>
            </a:r>
          </a:p>
          <a:p>
            <a:pPr lvl="1"/>
            <a:r>
              <a:rPr lang="en-US"/>
              <a:t>Create the App ID</a:t>
            </a:r>
          </a:p>
          <a:p>
            <a:pPr marL="457200" lvl="1" indent="0">
              <a:buNone/>
            </a:pPr>
            <a:endParaRPr lang="en-US"/>
          </a:p>
          <a:p>
            <a:r>
              <a:rPr lang="en-US"/>
              <a:t>iTunes Connect</a:t>
            </a:r>
          </a:p>
          <a:p>
            <a:pPr lvl="1"/>
            <a:r>
              <a:rPr lang="en-US"/>
              <a:t>Create test users</a:t>
            </a:r>
          </a:p>
          <a:p>
            <a:pPr lvl="1"/>
            <a:r>
              <a:rPr lang="en-US"/>
              <a:t>Create the App</a:t>
            </a:r>
          </a:p>
          <a:p>
            <a:pPr lvl="1"/>
            <a:r>
              <a:rPr lang="en-US"/>
              <a:t>Create a Shared Key</a:t>
            </a:r>
          </a:p>
          <a:p>
            <a:pPr lvl="1"/>
            <a:r>
              <a:rPr lang="en-US"/>
              <a:t>Create Products</a:t>
            </a:r>
          </a:p>
        </p:txBody>
      </p:sp>
    </p:spTree>
    <p:extLst>
      <p:ext uri="{BB962C8B-B14F-4D97-AF65-F5344CB8AC3E}">
        <p14:creationId xmlns:p14="http://schemas.microsoft.com/office/powerpoint/2010/main" val="38669712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t>Create and Publish a Downloadable Content Package</a:t>
            </a:r>
          </a:p>
        </p:txBody>
      </p:sp>
      <p:pic>
        <p:nvPicPr>
          <p:cNvPr id="4" name="Picture 3"/>
          <p:cNvPicPr>
            <a:picLocks noChangeAspect="1"/>
          </p:cNvPicPr>
          <p:nvPr/>
        </p:nvPicPr>
        <p:blipFill>
          <a:blip r:embed="rId3"/>
          <a:stretch>
            <a:fillRect/>
          </a:stretch>
        </p:blipFill>
        <p:spPr>
          <a:xfrm>
            <a:off x="3233965" y="2131785"/>
            <a:ext cx="2676071" cy="2676071"/>
          </a:xfrm>
          <a:prstGeom prst="rect">
            <a:avLst/>
          </a:prstGeom>
        </p:spPr>
      </p:pic>
    </p:spTree>
    <p:extLst>
      <p:ext uri="{BB962C8B-B14F-4D97-AF65-F5344CB8AC3E}">
        <p14:creationId xmlns:p14="http://schemas.microsoft.com/office/powerpoint/2010/main" val="19691953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trinas_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07282" cy="5715000"/>
          </a:xfrm>
          <a:prstGeom prst="rect">
            <a:avLst/>
          </a:prstGeom>
        </p:spPr>
      </p:pic>
      <p:sp>
        <p:nvSpPr>
          <p:cNvPr id="4" name="Oval Callout 3"/>
          <p:cNvSpPr/>
          <p:nvPr/>
        </p:nvSpPr>
        <p:spPr>
          <a:xfrm>
            <a:off x="4540354" y="1186993"/>
            <a:ext cx="4490552" cy="4332941"/>
          </a:xfrm>
          <a:prstGeom prst="wedgeEllipseCallout">
            <a:avLst>
              <a:gd name="adj1" fmla="val -111129"/>
              <a:gd name="adj2" fmla="val -33731"/>
            </a:avLst>
          </a:prstGeom>
          <a:solidFill>
            <a:schemeClr val="bg1"/>
          </a:solid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i="1">
                <a:solidFill>
                  <a:schemeClr val="tx2"/>
                </a:solidFill>
                <a:latin typeface="Palatino Linotype"/>
                <a:cs typeface="Palatino Linotype"/>
              </a:rPr>
              <a:t>Do you think we could get to an actual purchase soon?</a:t>
            </a:r>
          </a:p>
        </p:txBody>
      </p:sp>
    </p:spTree>
    <p:extLst>
      <p:ext uri="{BB962C8B-B14F-4D97-AF65-F5344CB8AC3E}">
        <p14:creationId xmlns:p14="http://schemas.microsoft.com/office/powerpoint/2010/main" val="37851508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Application In Action</a:t>
            </a:r>
          </a:p>
        </p:txBody>
      </p:sp>
      <p:sp>
        <p:nvSpPr>
          <p:cNvPr id="3" name="Content Placeholder 2"/>
          <p:cNvSpPr>
            <a:spLocks noGrp="1"/>
          </p:cNvSpPr>
          <p:nvPr>
            <p:ph idx="1"/>
          </p:nvPr>
        </p:nvSpPr>
        <p:spPr>
          <a:xfrm>
            <a:off x="457200" y="1333500"/>
            <a:ext cx="8229600" cy="4210326"/>
          </a:xfrm>
        </p:spPr>
        <p:txBody>
          <a:bodyPr>
            <a:normAutofit/>
          </a:bodyPr>
          <a:lstStyle/>
          <a:p>
            <a:r>
              <a:rPr lang="en-US"/>
              <a:t>Make a Purchase</a:t>
            </a:r>
          </a:p>
          <a:p>
            <a:r>
              <a:rPr lang="en-US"/>
              <a:t>Listen for Transactions</a:t>
            </a:r>
          </a:p>
          <a:p>
            <a:r>
              <a:rPr lang="en-US"/>
              <a:t>Download Content</a:t>
            </a:r>
          </a:p>
          <a:p>
            <a:r>
              <a:rPr lang="en-US"/>
              <a:t>Finish Transactions</a:t>
            </a:r>
          </a:p>
          <a:p>
            <a:r>
              <a:rPr lang="en-US"/>
              <a:t>Retrieve Product List</a:t>
            </a:r>
          </a:p>
          <a:p>
            <a:r>
              <a:rPr lang="en-US"/>
              <a:t>Verify Receipts</a:t>
            </a:r>
          </a:p>
          <a:p>
            <a:r>
              <a:rPr lang="en-US"/>
              <a:t>Restore Transactions</a:t>
            </a:r>
          </a:p>
        </p:txBody>
      </p:sp>
      <p:graphicFrame>
        <p:nvGraphicFramePr>
          <p:cNvPr id="4" name="Diagram 3"/>
          <p:cNvGraphicFramePr/>
          <p:nvPr>
            <p:extLst>
              <p:ext uri="{D42A27DB-BD31-4B8C-83A1-F6EECF244321}">
                <p14:modId xmlns:p14="http://schemas.microsoft.com/office/powerpoint/2010/main" val="23889361"/>
              </p:ext>
            </p:extLst>
          </p:nvPr>
        </p:nvGraphicFramePr>
        <p:xfrm>
          <a:off x="4529097" y="1533072"/>
          <a:ext cx="5310188" cy="354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1904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Make a Purchase</a:t>
            </a:r>
          </a:p>
        </p:txBody>
      </p:sp>
      <p:sp>
        <p:nvSpPr>
          <p:cNvPr id="3" name="Content Placeholder 2"/>
          <p:cNvSpPr>
            <a:spLocks noGrp="1"/>
          </p:cNvSpPr>
          <p:nvPr>
            <p:ph idx="1"/>
          </p:nvPr>
        </p:nvSpPr>
        <p:spPr/>
        <p:txBody>
          <a:bodyPr>
            <a:normAutofit/>
          </a:bodyPr>
          <a:lstStyle/>
          <a:p>
            <a:r>
              <a:rPr lang="en-US"/>
              <a:t>User chooses a product</a:t>
            </a:r>
          </a:p>
          <a:p>
            <a:r>
              <a:rPr lang="en-US"/>
              <a:t>AppKit guides the user through confirmation and authentication</a:t>
            </a:r>
          </a:p>
          <a:p>
            <a:r>
              <a:rPr lang="en-US"/>
              <a:t>Enqueue the purchase</a:t>
            </a:r>
          </a:p>
        </p:txBody>
      </p:sp>
      <p:pic>
        <p:nvPicPr>
          <p:cNvPr id="4" name="Picture 3" descr="confirm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00" y="3167298"/>
            <a:ext cx="2794000" cy="2249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955074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Make a Purchase</a:t>
            </a:r>
          </a:p>
        </p:txBody>
      </p:sp>
      <p:sp>
        <p:nvSpPr>
          <p:cNvPr id="4" name="Rounded Rectangle 3"/>
          <p:cNvSpPr/>
          <p:nvPr/>
        </p:nvSpPr>
        <p:spPr>
          <a:xfrm>
            <a:off x="457200" y="1567942"/>
            <a:ext cx="2361185" cy="6948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t>ShopItemDetailViewController</a:t>
            </a:r>
          </a:p>
          <a:p>
            <a:pPr algn="ctr"/>
            <a:r>
              <a:rPr lang="en-US" sz="1100"/>
              <a:t>&lt;SKProductsRequestDelegate&gt;</a:t>
            </a:r>
          </a:p>
        </p:txBody>
      </p:sp>
      <p:cxnSp>
        <p:nvCxnSpPr>
          <p:cNvPr id="5" name="Straight Arrow Connector 4"/>
          <p:cNvCxnSpPr/>
          <p:nvPr/>
        </p:nvCxnSpPr>
        <p:spPr>
          <a:xfrm>
            <a:off x="1637793" y="2933521"/>
            <a:ext cx="3340256"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2"/>
          </p:cNvCxnSpPr>
          <p:nvPr/>
        </p:nvCxnSpPr>
        <p:spPr>
          <a:xfrm>
            <a:off x="1637793"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6842069" y="1567942"/>
            <a:ext cx="1844731" cy="69480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a:t>SKPaymentQueue</a:t>
            </a:r>
          </a:p>
        </p:txBody>
      </p:sp>
      <p:cxnSp>
        <p:nvCxnSpPr>
          <p:cNvPr id="11" name="Straight Arrow Connector 10"/>
          <p:cNvCxnSpPr>
            <a:stCxn id="10" idx="2"/>
          </p:cNvCxnSpPr>
          <p:nvPr/>
        </p:nvCxnSpPr>
        <p:spPr>
          <a:xfrm>
            <a:off x="7764435"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468512" y="2579438"/>
            <a:ext cx="1415772" cy="276999"/>
          </a:xfrm>
          <a:prstGeom prst="rect">
            <a:avLst/>
          </a:prstGeom>
          <a:noFill/>
        </p:spPr>
        <p:txBody>
          <a:bodyPr wrap="none" rtlCol="0">
            <a:spAutoFit/>
          </a:bodyPr>
          <a:lstStyle/>
          <a:p>
            <a:r>
              <a:rPr lang="en-US" sz="1200"/>
              <a:t>productIdentifier</a:t>
            </a:r>
          </a:p>
        </p:txBody>
      </p:sp>
      <p:sp>
        <p:nvSpPr>
          <p:cNvPr id="20" name="Rounded Rectangle 19"/>
          <p:cNvSpPr/>
          <p:nvPr/>
        </p:nvSpPr>
        <p:spPr>
          <a:xfrm>
            <a:off x="4055683" y="1567942"/>
            <a:ext cx="1844731" cy="69480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a:t>SKProductsRequest</a:t>
            </a:r>
          </a:p>
        </p:txBody>
      </p:sp>
      <p:cxnSp>
        <p:nvCxnSpPr>
          <p:cNvPr id="21" name="Straight Arrow Connector 20"/>
          <p:cNvCxnSpPr>
            <a:stCxn id="20" idx="2"/>
          </p:cNvCxnSpPr>
          <p:nvPr/>
        </p:nvCxnSpPr>
        <p:spPr>
          <a:xfrm>
            <a:off x="4978049"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1637793" y="3649371"/>
            <a:ext cx="3340256"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468512" y="3295288"/>
            <a:ext cx="1739253" cy="276999"/>
          </a:xfrm>
          <a:prstGeom prst="rect">
            <a:avLst/>
          </a:prstGeom>
          <a:noFill/>
        </p:spPr>
        <p:txBody>
          <a:bodyPr wrap="none" rtlCol="0">
            <a:spAutoFit/>
          </a:bodyPr>
          <a:lstStyle/>
          <a:p>
            <a:r>
              <a:rPr lang="en-US" sz="1200"/>
              <a:t>SKProductsResponse</a:t>
            </a:r>
          </a:p>
        </p:txBody>
      </p:sp>
      <p:cxnSp>
        <p:nvCxnSpPr>
          <p:cNvPr id="27" name="Straight Arrow Connector 26"/>
          <p:cNvCxnSpPr/>
          <p:nvPr/>
        </p:nvCxnSpPr>
        <p:spPr>
          <a:xfrm>
            <a:off x="1637793" y="4339666"/>
            <a:ext cx="6126642"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468512" y="3985583"/>
            <a:ext cx="1022185" cy="276999"/>
          </a:xfrm>
          <a:prstGeom prst="rect">
            <a:avLst/>
          </a:prstGeom>
          <a:noFill/>
        </p:spPr>
        <p:txBody>
          <a:bodyPr wrap="none" rtlCol="0">
            <a:spAutoFit/>
          </a:bodyPr>
          <a:lstStyle/>
          <a:p>
            <a:r>
              <a:rPr lang="en-US" sz="1200"/>
              <a:t>SKPayment</a:t>
            </a:r>
          </a:p>
        </p:txBody>
      </p:sp>
      <p:sp>
        <p:nvSpPr>
          <p:cNvPr id="39" name="Freeform 38"/>
          <p:cNvSpPr/>
          <p:nvPr/>
        </p:nvSpPr>
        <p:spPr>
          <a:xfrm>
            <a:off x="7764435" y="4664286"/>
            <a:ext cx="1082752" cy="597260"/>
          </a:xfrm>
          <a:custGeom>
            <a:avLst/>
            <a:gdLst>
              <a:gd name="connsiteX0" fmla="*/ 0 w 1082752"/>
              <a:gd name="connsiteY0" fmla="*/ 57514 h 597260"/>
              <a:gd name="connsiteX1" fmla="*/ 927652 w 1082752"/>
              <a:gd name="connsiteY1" fmla="*/ 46471 h 597260"/>
              <a:gd name="connsiteX2" fmla="*/ 993913 w 1082752"/>
              <a:gd name="connsiteY2" fmla="*/ 565514 h 597260"/>
              <a:gd name="connsiteX3" fmla="*/ 33131 w 1082752"/>
              <a:gd name="connsiteY3" fmla="*/ 532384 h 597260"/>
            </a:gdLst>
            <a:ahLst/>
            <a:cxnLst>
              <a:cxn ang="0">
                <a:pos x="connsiteX0" y="connsiteY0"/>
              </a:cxn>
              <a:cxn ang="0">
                <a:pos x="connsiteX1" y="connsiteY1"/>
              </a:cxn>
              <a:cxn ang="0">
                <a:pos x="connsiteX2" y="connsiteY2"/>
              </a:cxn>
              <a:cxn ang="0">
                <a:pos x="connsiteX3" y="connsiteY3"/>
              </a:cxn>
            </a:cxnLst>
            <a:rect l="l" t="t" r="r" b="b"/>
            <a:pathLst>
              <a:path w="1082752" h="597260">
                <a:moveTo>
                  <a:pt x="0" y="57514"/>
                </a:moveTo>
                <a:cubicBezTo>
                  <a:pt x="381000" y="9659"/>
                  <a:pt x="762000" y="-38196"/>
                  <a:pt x="927652" y="46471"/>
                </a:cubicBezTo>
                <a:cubicBezTo>
                  <a:pt x="1093304" y="131138"/>
                  <a:pt x="1143000" y="484528"/>
                  <a:pt x="993913" y="565514"/>
                </a:cubicBezTo>
                <a:cubicBezTo>
                  <a:pt x="844826" y="646500"/>
                  <a:pt x="202464" y="548949"/>
                  <a:pt x="33131" y="532384"/>
                </a:cubicBezTo>
              </a:path>
            </a:pathLst>
          </a:cu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6362404" y="4877968"/>
            <a:ext cx="1302310" cy="646331"/>
          </a:xfrm>
          <a:prstGeom prst="rect">
            <a:avLst/>
          </a:prstGeom>
          <a:noFill/>
        </p:spPr>
        <p:txBody>
          <a:bodyPr wrap="none" rtlCol="0">
            <a:spAutoFit/>
          </a:bodyPr>
          <a:lstStyle/>
          <a:p>
            <a:pPr algn="r"/>
            <a:r>
              <a:rPr lang="en-US" sz="1200"/>
              <a:t>Verify with user</a:t>
            </a:r>
          </a:p>
          <a:p>
            <a:pPr algn="r"/>
            <a:r>
              <a:rPr lang="en-US" sz="1200"/>
              <a:t>&amp; enqueue the</a:t>
            </a:r>
          </a:p>
          <a:p>
            <a:pPr algn="r"/>
            <a:r>
              <a:rPr lang="en-US" sz="1200"/>
              <a:t>purchase</a:t>
            </a:r>
          </a:p>
        </p:txBody>
      </p:sp>
      <p:sp>
        <p:nvSpPr>
          <p:cNvPr id="41" name="TextBox 40"/>
          <p:cNvSpPr txBox="1"/>
          <p:nvPr/>
        </p:nvSpPr>
        <p:spPr>
          <a:xfrm>
            <a:off x="1164587" y="2717937"/>
            <a:ext cx="473206" cy="276999"/>
          </a:xfrm>
          <a:prstGeom prst="rect">
            <a:avLst/>
          </a:prstGeom>
          <a:noFill/>
        </p:spPr>
        <p:txBody>
          <a:bodyPr wrap="none" rtlCol="0">
            <a:spAutoFit/>
          </a:bodyPr>
          <a:lstStyle/>
          <a:p>
            <a:pPr algn="r"/>
            <a:r>
              <a:rPr lang="en-US" sz="1200">
                <a:solidFill>
                  <a:schemeClr val="bg2">
                    <a:lumMod val="50000"/>
                  </a:schemeClr>
                </a:solidFill>
              </a:rPr>
              <a:t>283</a:t>
            </a:r>
          </a:p>
        </p:txBody>
      </p:sp>
      <p:sp>
        <p:nvSpPr>
          <p:cNvPr id="42" name="TextBox 41"/>
          <p:cNvSpPr txBox="1"/>
          <p:nvPr/>
        </p:nvSpPr>
        <p:spPr>
          <a:xfrm>
            <a:off x="1164587" y="3433787"/>
            <a:ext cx="473206" cy="276999"/>
          </a:xfrm>
          <a:prstGeom prst="rect">
            <a:avLst/>
          </a:prstGeom>
          <a:noFill/>
        </p:spPr>
        <p:txBody>
          <a:bodyPr wrap="none" rtlCol="0">
            <a:spAutoFit/>
          </a:bodyPr>
          <a:lstStyle/>
          <a:p>
            <a:pPr algn="r"/>
            <a:r>
              <a:rPr lang="en-US" sz="1200">
                <a:solidFill>
                  <a:schemeClr val="bg2">
                    <a:lumMod val="50000"/>
                  </a:schemeClr>
                </a:solidFill>
              </a:rPr>
              <a:t>243</a:t>
            </a:r>
          </a:p>
        </p:txBody>
      </p:sp>
    </p:spTree>
    <p:extLst>
      <p:ext uri="{BB962C8B-B14F-4D97-AF65-F5344CB8AC3E}">
        <p14:creationId xmlns:p14="http://schemas.microsoft.com/office/powerpoint/2010/main" val="28035772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Listen for Transactions</a:t>
            </a:r>
          </a:p>
        </p:txBody>
      </p:sp>
      <p:sp>
        <p:nvSpPr>
          <p:cNvPr id="4" name="Content Placeholder 3"/>
          <p:cNvSpPr>
            <a:spLocks noGrp="1"/>
          </p:cNvSpPr>
          <p:nvPr>
            <p:ph idx="1"/>
          </p:nvPr>
        </p:nvSpPr>
        <p:spPr/>
        <p:txBody>
          <a:bodyPr>
            <a:normAutofit/>
          </a:bodyPr>
          <a:lstStyle/>
          <a:p>
            <a:r>
              <a:rPr lang="en-US"/>
              <a:t>Register a delegate immediately at app launch to listen for transaction updates</a:t>
            </a:r>
          </a:p>
          <a:p>
            <a:r>
              <a:rPr lang="en-US"/>
              <a:t>Download content if necessary</a:t>
            </a:r>
          </a:p>
          <a:p>
            <a:r>
              <a:rPr lang="en-US"/>
              <a:t>Finish the transaction</a:t>
            </a:r>
          </a:p>
          <a:p>
            <a:r>
              <a:rPr lang="en-US"/>
              <a:t>If transactions are not finished, they will be sent again on next launch</a:t>
            </a:r>
          </a:p>
        </p:txBody>
      </p:sp>
    </p:spTree>
    <p:extLst>
      <p:ext uri="{BB962C8B-B14F-4D97-AF65-F5344CB8AC3E}">
        <p14:creationId xmlns:p14="http://schemas.microsoft.com/office/powerpoint/2010/main" val="39956491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lstStyle/>
          <a:p>
            <a:r>
              <a:rPr lang="en-US"/>
              <a:t>Is In-App Purchase Right for You?</a:t>
            </a:r>
          </a:p>
          <a:p>
            <a:r>
              <a:rPr lang="en-US"/>
              <a:t>Introduce The Demo App</a:t>
            </a:r>
          </a:p>
          <a:p>
            <a:r>
              <a:rPr lang="en-US"/>
              <a:t>Pre-Development Concerns</a:t>
            </a:r>
          </a:p>
          <a:p>
            <a:r>
              <a:rPr lang="en-US"/>
              <a:t>The Application In Action</a:t>
            </a:r>
          </a:p>
          <a:p>
            <a:r>
              <a:rPr lang="en-US"/>
              <a:t>Additional Resources</a:t>
            </a:r>
          </a:p>
        </p:txBody>
      </p:sp>
    </p:spTree>
    <p:extLst>
      <p:ext uri="{BB962C8B-B14F-4D97-AF65-F5344CB8AC3E}">
        <p14:creationId xmlns:p14="http://schemas.microsoft.com/office/powerpoint/2010/main" val="8607397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Listen for Transactions</a:t>
            </a:r>
          </a:p>
        </p:txBody>
      </p:sp>
      <p:sp>
        <p:nvSpPr>
          <p:cNvPr id="4" name="Rounded Rectangle 3"/>
          <p:cNvSpPr/>
          <p:nvPr/>
        </p:nvSpPr>
        <p:spPr>
          <a:xfrm>
            <a:off x="457200" y="1567942"/>
            <a:ext cx="2388367" cy="6948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t>CandyStoreAppDelegate</a:t>
            </a:r>
          </a:p>
        </p:txBody>
      </p:sp>
      <p:cxnSp>
        <p:nvCxnSpPr>
          <p:cNvPr id="5" name="Straight Arrow Connector 4"/>
          <p:cNvCxnSpPr/>
          <p:nvPr/>
        </p:nvCxnSpPr>
        <p:spPr>
          <a:xfrm>
            <a:off x="1651384" y="3421800"/>
            <a:ext cx="2630600"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4" idx="2"/>
          </p:cNvCxnSpPr>
          <p:nvPr/>
        </p:nvCxnSpPr>
        <p:spPr>
          <a:xfrm>
            <a:off x="1651384"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326349" y="3113241"/>
            <a:ext cx="1343412" cy="276999"/>
          </a:xfrm>
          <a:prstGeom prst="rect">
            <a:avLst/>
          </a:prstGeom>
          <a:noFill/>
        </p:spPr>
        <p:txBody>
          <a:bodyPr wrap="none" rtlCol="0">
            <a:spAutoFit/>
          </a:bodyPr>
          <a:lstStyle/>
          <a:p>
            <a:r>
              <a:rPr lang="en-US" sz="1200"/>
              <a:t>begin observing</a:t>
            </a:r>
          </a:p>
        </p:txBody>
      </p:sp>
      <p:sp>
        <p:nvSpPr>
          <p:cNvPr id="8" name="Rounded Rectangle 7"/>
          <p:cNvSpPr/>
          <p:nvPr/>
        </p:nvSpPr>
        <p:spPr>
          <a:xfrm>
            <a:off x="2998055" y="1567942"/>
            <a:ext cx="2567858" cy="6948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solidFill>
                  <a:srgbClr val="FFFFFF"/>
                </a:solidFill>
              </a:rPr>
              <a:t>TransactionReceiptService</a:t>
            </a:r>
          </a:p>
          <a:p>
            <a:pPr algn="ctr"/>
            <a:r>
              <a:rPr lang="en-US" sz="1100">
                <a:solidFill>
                  <a:srgbClr val="FFFFFF"/>
                </a:solidFill>
              </a:rPr>
              <a:t>&lt;SKPaymentTransactionObserver&gt;</a:t>
            </a:r>
          </a:p>
        </p:txBody>
      </p:sp>
      <p:cxnSp>
        <p:nvCxnSpPr>
          <p:cNvPr id="9" name="Straight Arrow Connector 8"/>
          <p:cNvCxnSpPr>
            <a:stCxn id="8" idx="2"/>
          </p:cNvCxnSpPr>
          <p:nvPr/>
        </p:nvCxnSpPr>
        <p:spPr>
          <a:xfrm>
            <a:off x="4281984"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81984" y="4025323"/>
            <a:ext cx="3263129"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934044" y="3671240"/>
            <a:ext cx="2006003" cy="276999"/>
          </a:xfrm>
          <a:prstGeom prst="rect">
            <a:avLst/>
          </a:prstGeom>
          <a:noFill/>
        </p:spPr>
        <p:txBody>
          <a:bodyPr wrap="none" rtlCol="0">
            <a:spAutoFit/>
          </a:bodyPr>
          <a:lstStyle/>
          <a:p>
            <a:r>
              <a:rPr lang="en-US" sz="1200"/>
              <a:t>add transaction observer</a:t>
            </a:r>
          </a:p>
        </p:txBody>
      </p:sp>
      <p:sp>
        <p:nvSpPr>
          <p:cNvPr id="14" name="Rounded Rectangle 13"/>
          <p:cNvSpPr/>
          <p:nvPr/>
        </p:nvSpPr>
        <p:spPr>
          <a:xfrm>
            <a:off x="6622747" y="1567942"/>
            <a:ext cx="1844731" cy="69480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a:t>SKPaymentQueue</a:t>
            </a:r>
          </a:p>
        </p:txBody>
      </p:sp>
      <p:cxnSp>
        <p:nvCxnSpPr>
          <p:cNvPr id="15" name="Straight Arrow Connector 14"/>
          <p:cNvCxnSpPr>
            <a:stCxn id="14" idx="2"/>
          </p:cNvCxnSpPr>
          <p:nvPr/>
        </p:nvCxnSpPr>
        <p:spPr>
          <a:xfrm>
            <a:off x="7545113"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4281984" y="4578816"/>
            <a:ext cx="3263129"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934045" y="4224733"/>
            <a:ext cx="2006002" cy="276999"/>
          </a:xfrm>
          <a:prstGeom prst="rect">
            <a:avLst/>
          </a:prstGeom>
          <a:noFill/>
        </p:spPr>
        <p:txBody>
          <a:bodyPr wrap="square" rtlCol="0">
            <a:spAutoFit/>
          </a:bodyPr>
          <a:lstStyle/>
          <a:p>
            <a:r>
              <a:rPr lang="en-US" sz="1200"/>
              <a:t>update transactions</a:t>
            </a:r>
          </a:p>
        </p:txBody>
      </p:sp>
      <p:sp>
        <p:nvSpPr>
          <p:cNvPr id="24" name="TextBox 23"/>
          <p:cNvSpPr txBox="1"/>
          <p:nvPr/>
        </p:nvSpPr>
        <p:spPr>
          <a:xfrm>
            <a:off x="1274358" y="3207888"/>
            <a:ext cx="377026" cy="276999"/>
          </a:xfrm>
          <a:prstGeom prst="rect">
            <a:avLst/>
          </a:prstGeom>
          <a:noFill/>
        </p:spPr>
        <p:txBody>
          <a:bodyPr wrap="none" rtlCol="0">
            <a:spAutoFit/>
          </a:bodyPr>
          <a:lstStyle/>
          <a:p>
            <a:pPr algn="r"/>
            <a:r>
              <a:rPr lang="en-US" sz="1200">
                <a:solidFill>
                  <a:schemeClr val="bg2">
                    <a:lumMod val="50000"/>
                  </a:schemeClr>
                </a:solidFill>
              </a:rPr>
              <a:t>86</a:t>
            </a:r>
          </a:p>
        </p:txBody>
      </p:sp>
      <p:sp>
        <p:nvSpPr>
          <p:cNvPr id="33" name="TextBox 32"/>
          <p:cNvSpPr txBox="1"/>
          <p:nvPr/>
        </p:nvSpPr>
        <p:spPr>
          <a:xfrm>
            <a:off x="3808778" y="3748324"/>
            <a:ext cx="473206" cy="276999"/>
          </a:xfrm>
          <a:prstGeom prst="rect">
            <a:avLst/>
          </a:prstGeom>
          <a:noFill/>
        </p:spPr>
        <p:txBody>
          <a:bodyPr wrap="none" rtlCol="0">
            <a:spAutoFit/>
          </a:bodyPr>
          <a:lstStyle/>
          <a:p>
            <a:pPr algn="r"/>
            <a:r>
              <a:rPr lang="en-US" sz="1200">
                <a:solidFill>
                  <a:schemeClr val="bg2">
                    <a:lumMod val="50000"/>
                  </a:schemeClr>
                </a:solidFill>
              </a:rPr>
              <a:t>110</a:t>
            </a:r>
          </a:p>
        </p:txBody>
      </p:sp>
      <p:sp>
        <p:nvSpPr>
          <p:cNvPr id="35" name="TextBox 34"/>
          <p:cNvSpPr txBox="1"/>
          <p:nvPr/>
        </p:nvSpPr>
        <p:spPr>
          <a:xfrm>
            <a:off x="3904958" y="4301817"/>
            <a:ext cx="377026" cy="276999"/>
          </a:xfrm>
          <a:prstGeom prst="rect">
            <a:avLst/>
          </a:prstGeom>
          <a:noFill/>
        </p:spPr>
        <p:txBody>
          <a:bodyPr wrap="none" rtlCol="0">
            <a:spAutoFit/>
          </a:bodyPr>
          <a:lstStyle/>
          <a:p>
            <a:pPr algn="r"/>
            <a:r>
              <a:rPr lang="en-US" sz="1200">
                <a:solidFill>
                  <a:schemeClr val="bg2">
                    <a:lumMod val="50000"/>
                  </a:schemeClr>
                </a:solidFill>
              </a:rPr>
              <a:t>40</a:t>
            </a:r>
          </a:p>
        </p:txBody>
      </p:sp>
      <p:cxnSp>
        <p:nvCxnSpPr>
          <p:cNvPr id="36" name="Straight Arrow Connector 35"/>
          <p:cNvCxnSpPr/>
          <p:nvPr/>
        </p:nvCxnSpPr>
        <p:spPr>
          <a:xfrm>
            <a:off x="287130" y="2865750"/>
            <a:ext cx="1364254"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64772" y="2557191"/>
            <a:ext cx="669023" cy="276999"/>
          </a:xfrm>
          <a:prstGeom prst="rect">
            <a:avLst/>
          </a:prstGeom>
          <a:noFill/>
        </p:spPr>
        <p:txBody>
          <a:bodyPr wrap="none" rtlCol="0">
            <a:spAutoFit/>
          </a:bodyPr>
          <a:lstStyle/>
          <a:p>
            <a:r>
              <a:rPr lang="en-US" sz="1200"/>
              <a:t>launch</a:t>
            </a:r>
          </a:p>
        </p:txBody>
      </p:sp>
      <p:cxnSp>
        <p:nvCxnSpPr>
          <p:cNvPr id="39" name="Straight Arrow Connector 38"/>
          <p:cNvCxnSpPr/>
          <p:nvPr/>
        </p:nvCxnSpPr>
        <p:spPr>
          <a:xfrm>
            <a:off x="4281984" y="5107584"/>
            <a:ext cx="3263129"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934045" y="4753501"/>
            <a:ext cx="1994968" cy="276999"/>
          </a:xfrm>
          <a:prstGeom prst="rect">
            <a:avLst/>
          </a:prstGeom>
          <a:noFill/>
        </p:spPr>
        <p:txBody>
          <a:bodyPr wrap="square" rtlCol="0">
            <a:spAutoFit/>
          </a:bodyPr>
          <a:lstStyle/>
          <a:p>
            <a:r>
              <a:rPr lang="en-US" sz="1200"/>
              <a:t>finish transaction</a:t>
            </a:r>
          </a:p>
        </p:txBody>
      </p:sp>
      <p:sp>
        <p:nvSpPr>
          <p:cNvPr id="41" name="TextBox 40"/>
          <p:cNvSpPr txBox="1"/>
          <p:nvPr/>
        </p:nvSpPr>
        <p:spPr>
          <a:xfrm>
            <a:off x="3904958" y="4830585"/>
            <a:ext cx="377026" cy="276999"/>
          </a:xfrm>
          <a:prstGeom prst="rect">
            <a:avLst/>
          </a:prstGeom>
          <a:noFill/>
        </p:spPr>
        <p:txBody>
          <a:bodyPr wrap="none" rtlCol="0">
            <a:spAutoFit/>
          </a:bodyPr>
          <a:lstStyle/>
          <a:p>
            <a:pPr algn="r"/>
            <a:r>
              <a:rPr lang="en-US" sz="1200">
                <a:solidFill>
                  <a:schemeClr val="bg2">
                    <a:lumMod val="50000"/>
                  </a:schemeClr>
                </a:solidFill>
              </a:rPr>
              <a:t>79</a:t>
            </a:r>
          </a:p>
        </p:txBody>
      </p:sp>
    </p:spTree>
    <p:extLst>
      <p:ext uri="{BB962C8B-B14F-4D97-AF65-F5344CB8AC3E}">
        <p14:creationId xmlns:p14="http://schemas.microsoft.com/office/powerpoint/2010/main" val="27138691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Download Content</a:t>
            </a:r>
          </a:p>
        </p:txBody>
      </p:sp>
      <p:sp>
        <p:nvSpPr>
          <p:cNvPr id="4" name="Content Placeholder 3"/>
          <p:cNvSpPr>
            <a:spLocks noGrp="1"/>
          </p:cNvSpPr>
          <p:nvPr>
            <p:ph idx="1"/>
          </p:nvPr>
        </p:nvSpPr>
        <p:spPr/>
        <p:txBody>
          <a:bodyPr>
            <a:normAutofit/>
          </a:bodyPr>
          <a:lstStyle/>
          <a:p>
            <a:r>
              <a:rPr lang="en-US"/>
              <a:t>Downloaded as a ZIP file to</a:t>
            </a:r>
          </a:p>
          <a:p>
            <a:pPr indent="0">
              <a:buNone/>
            </a:pPr>
            <a:r>
              <a:rPr lang="en-US" sz="1800">
                <a:latin typeface="Menlo Regular"/>
                <a:cs typeface="Menlo Regular"/>
              </a:rPr>
              <a:t>Library/Caches/[GUID].zip/Content</a:t>
            </a:r>
          </a:p>
          <a:p>
            <a:r>
              <a:rPr lang="en-US"/>
              <a:t>You don’t have to unzip it, you can get directly to the content with NSFileManager</a:t>
            </a:r>
          </a:p>
          <a:p>
            <a:r>
              <a:rPr lang="en-US"/>
              <a:t>When it’s done downloading, finish the transaction</a:t>
            </a:r>
          </a:p>
        </p:txBody>
      </p:sp>
    </p:spTree>
    <p:extLst>
      <p:ext uri="{BB962C8B-B14F-4D97-AF65-F5344CB8AC3E}">
        <p14:creationId xmlns:p14="http://schemas.microsoft.com/office/powerpoint/2010/main" val="404202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Download Content</a:t>
            </a:r>
          </a:p>
        </p:txBody>
      </p:sp>
      <p:sp>
        <p:nvSpPr>
          <p:cNvPr id="8" name="Rounded Rectangle 7"/>
          <p:cNvSpPr/>
          <p:nvPr/>
        </p:nvSpPr>
        <p:spPr>
          <a:xfrm>
            <a:off x="457200" y="1567942"/>
            <a:ext cx="2567858" cy="6948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solidFill>
                  <a:srgbClr val="FFFFFF"/>
                </a:solidFill>
              </a:rPr>
              <a:t>TransactionReceiptService</a:t>
            </a:r>
          </a:p>
          <a:p>
            <a:pPr algn="ctr"/>
            <a:r>
              <a:rPr lang="en-US" sz="1100">
                <a:solidFill>
                  <a:srgbClr val="FFFFFF"/>
                </a:solidFill>
              </a:rPr>
              <a:t>&lt;SKPaymentTransactionObserver&gt;</a:t>
            </a:r>
          </a:p>
        </p:txBody>
      </p:sp>
      <p:cxnSp>
        <p:nvCxnSpPr>
          <p:cNvPr id="9" name="Straight Arrow Connector 8"/>
          <p:cNvCxnSpPr>
            <a:stCxn id="8" idx="2"/>
          </p:cNvCxnSpPr>
          <p:nvPr/>
        </p:nvCxnSpPr>
        <p:spPr>
          <a:xfrm>
            <a:off x="1741129"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6622747" y="1567942"/>
            <a:ext cx="1844731" cy="69480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a:t>SKPaymentQueue</a:t>
            </a:r>
          </a:p>
        </p:txBody>
      </p:sp>
      <p:cxnSp>
        <p:nvCxnSpPr>
          <p:cNvPr id="13" name="Straight Arrow Connector 12"/>
          <p:cNvCxnSpPr>
            <a:stCxn id="12" idx="2"/>
          </p:cNvCxnSpPr>
          <p:nvPr/>
        </p:nvCxnSpPr>
        <p:spPr>
          <a:xfrm>
            <a:off x="7545113"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741129" y="2723516"/>
            <a:ext cx="5803985"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221176" y="2369433"/>
            <a:ext cx="2006002" cy="276999"/>
          </a:xfrm>
          <a:prstGeom prst="rect">
            <a:avLst/>
          </a:prstGeom>
          <a:noFill/>
        </p:spPr>
        <p:txBody>
          <a:bodyPr wrap="square" rtlCol="0">
            <a:spAutoFit/>
          </a:bodyPr>
          <a:lstStyle/>
          <a:p>
            <a:r>
              <a:rPr lang="en-US" sz="1200"/>
              <a:t>update transactions</a:t>
            </a:r>
          </a:p>
        </p:txBody>
      </p:sp>
      <p:sp>
        <p:nvSpPr>
          <p:cNvPr id="18" name="TextBox 17"/>
          <p:cNvSpPr txBox="1"/>
          <p:nvPr/>
        </p:nvSpPr>
        <p:spPr>
          <a:xfrm>
            <a:off x="1364103" y="3050378"/>
            <a:ext cx="377026" cy="276999"/>
          </a:xfrm>
          <a:prstGeom prst="rect">
            <a:avLst/>
          </a:prstGeom>
          <a:noFill/>
        </p:spPr>
        <p:txBody>
          <a:bodyPr wrap="none" rtlCol="0">
            <a:spAutoFit/>
          </a:bodyPr>
          <a:lstStyle/>
          <a:p>
            <a:pPr algn="r"/>
            <a:r>
              <a:rPr lang="en-US" sz="1200">
                <a:solidFill>
                  <a:schemeClr val="bg2">
                    <a:lumMod val="50000"/>
                  </a:schemeClr>
                </a:solidFill>
              </a:rPr>
              <a:t>77</a:t>
            </a:r>
          </a:p>
        </p:txBody>
      </p:sp>
      <p:cxnSp>
        <p:nvCxnSpPr>
          <p:cNvPr id="21" name="Straight Arrow Connector 20"/>
          <p:cNvCxnSpPr/>
          <p:nvPr/>
        </p:nvCxnSpPr>
        <p:spPr>
          <a:xfrm>
            <a:off x="4461387" y="5107584"/>
            <a:ext cx="3083726"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111300" y="4753501"/>
            <a:ext cx="1994968" cy="276999"/>
          </a:xfrm>
          <a:prstGeom prst="rect">
            <a:avLst/>
          </a:prstGeom>
          <a:noFill/>
        </p:spPr>
        <p:txBody>
          <a:bodyPr wrap="square" rtlCol="0">
            <a:spAutoFit/>
          </a:bodyPr>
          <a:lstStyle/>
          <a:p>
            <a:r>
              <a:rPr lang="en-US" sz="1200"/>
              <a:t>finish transaction</a:t>
            </a:r>
          </a:p>
        </p:txBody>
      </p:sp>
      <p:sp>
        <p:nvSpPr>
          <p:cNvPr id="26" name="Rounded Rectangle 25"/>
          <p:cNvSpPr/>
          <p:nvPr/>
        </p:nvSpPr>
        <p:spPr>
          <a:xfrm>
            <a:off x="3177458" y="1567942"/>
            <a:ext cx="2567858" cy="6948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t>TransactionDownloadService</a:t>
            </a:r>
            <a:endParaRPr lang="en-US" sz="1100">
              <a:solidFill>
                <a:srgbClr val="FFFFFF"/>
              </a:solidFill>
            </a:endParaRPr>
          </a:p>
        </p:txBody>
      </p:sp>
      <p:cxnSp>
        <p:nvCxnSpPr>
          <p:cNvPr id="27" name="Straight Arrow Connector 26"/>
          <p:cNvCxnSpPr>
            <a:stCxn id="26" idx="2"/>
          </p:cNvCxnSpPr>
          <p:nvPr/>
        </p:nvCxnSpPr>
        <p:spPr>
          <a:xfrm>
            <a:off x="4461387"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741129" y="3327377"/>
            <a:ext cx="2720258"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027574" y="3006206"/>
            <a:ext cx="1994968" cy="276999"/>
          </a:xfrm>
          <a:prstGeom prst="rect">
            <a:avLst/>
          </a:prstGeom>
          <a:noFill/>
        </p:spPr>
        <p:txBody>
          <a:bodyPr wrap="square" rtlCol="0">
            <a:spAutoFit/>
          </a:bodyPr>
          <a:lstStyle/>
          <a:p>
            <a:r>
              <a:rPr lang="en-US" sz="1200"/>
              <a:t>begin download</a:t>
            </a:r>
          </a:p>
        </p:txBody>
      </p:sp>
      <p:sp>
        <p:nvSpPr>
          <p:cNvPr id="31" name="TextBox 30"/>
          <p:cNvSpPr txBox="1"/>
          <p:nvPr/>
        </p:nvSpPr>
        <p:spPr>
          <a:xfrm>
            <a:off x="4461387" y="3050378"/>
            <a:ext cx="377026" cy="276999"/>
          </a:xfrm>
          <a:prstGeom prst="rect">
            <a:avLst/>
          </a:prstGeom>
          <a:noFill/>
        </p:spPr>
        <p:txBody>
          <a:bodyPr wrap="none" rtlCol="0">
            <a:spAutoFit/>
          </a:bodyPr>
          <a:lstStyle/>
          <a:p>
            <a:r>
              <a:rPr lang="en-US" sz="1200">
                <a:solidFill>
                  <a:schemeClr val="bg2">
                    <a:lumMod val="50000"/>
                  </a:schemeClr>
                </a:solidFill>
              </a:rPr>
              <a:t>53</a:t>
            </a:r>
          </a:p>
        </p:txBody>
      </p:sp>
      <p:cxnSp>
        <p:nvCxnSpPr>
          <p:cNvPr id="32" name="Straight Arrow Connector 31"/>
          <p:cNvCxnSpPr/>
          <p:nvPr/>
        </p:nvCxnSpPr>
        <p:spPr>
          <a:xfrm>
            <a:off x="4461387" y="3548257"/>
            <a:ext cx="3083726"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111300" y="3227086"/>
            <a:ext cx="1994968" cy="276999"/>
          </a:xfrm>
          <a:prstGeom prst="rect">
            <a:avLst/>
          </a:prstGeom>
          <a:noFill/>
        </p:spPr>
        <p:txBody>
          <a:bodyPr wrap="square" rtlCol="0">
            <a:spAutoFit/>
          </a:bodyPr>
          <a:lstStyle/>
          <a:p>
            <a:r>
              <a:rPr lang="en-US" sz="1200"/>
              <a:t>start download</a:t>
            </a:r>
          </a:p>
        </p:txBody>
      </p:sp>
      <p:sp>
        <p:nvSpPr>
          <p:cNvPr id="36" name="Freeform 35"/>
          <p:cNvSpPr/>
          <p:nvPr/>
        </p:nvSpPr>
        <p:spPr>
          <a:xfrm>
            <a:off x="4461387" y="3894276"/>
            <a:ext cx="1082752" cy="597260"/>
          </a:xfrm>
          <a:custGeom>
            <a:avLst/>
            <a:gdLst>
              <a:gd name="connsiteX0" fmla="*/ 0 w 1082752"/>
              <a:gd name="connsiteY0" fmla="*/ 57514 h 597260"/>
              <a:gd name="connsiteX1" fmla="*/ 927652 w 1082752"/>
              <a:gd name="connsiteY1" fmla="*/ 46471 h 597260"/>
              <a:gd name="connsiteX2" fmla="*/ 993913 w 1082752"/>
              <a:gd name="connsiteY2" fmla="*/ 565514 h 597260"/>
              <a:gd name="connsiteX3" fmla="*/ 33131 w 1082752"/>
              <a:gd name="connsiteY3" fmla="*/ 532384 h 597260"/>
            </a:gdLst>
            <a:ahLst/>
            <a:cxnLst>
              <a:cxn ang="0">
                <a:pos x="connsiteX0" y="connsiteY0"/>
              </a:cxn>
              <a:cxn ang="0">
                <a:pos x="connsiteX1" y="connsiteY1"/>
              </a:cxn>
              <a:cxn ang="0">
                <a:pos x="connsiteX2" y="connsiteY2"/>
              </a:cxn>
              <a:cxn ang="0">
                <a:pos x="connsiteX3" y="connsiteY3"/>
              </a:cxn>
            </a:cxnLst>
            <a:rect l="l" t="t" r="r" b="b"/>
            <a:pathLst>
              <a:path w="1082752" h="597260">
                <a:moveTo>
                  <a:pt x="0" y="57514"/>
                </a:moveTo>
                <a:cubicBezTo>
                  <a:pt x="381000" y="9659"/>
                  <a:pt x="762000" y="-38196"/>
                  <a:pt x="927652" y="46471"/>
                </a:cubicBezTo>
                <a:cubicBezTo>
                  <a:pt x="1093304" y="131138"/>
                  <a:pt x="1143000" y="484528"/>
                  <a:pt x="993913" y="565514"/>
                </a:cubicBezTo>
                <a:cubicBezTo>
                  <a:pt x="844826" y="646500"/>
                  <a:pt x="202464" y="548949"/>
                  <a:pt x="33131" y="532384"/>
                </a:cubicBezTo>
              </a:path>
            </a:pathLst>
          </a:cu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5570666" y="3964785"/>
            <a:ext cx="1441943" cy="461665"/>
          </a:xfrm>
          <a:prstGeom prst="rect">
            <a:avLst/>
          </a:prstGeom>
          <a:noFill/>
        </p:spPr>
        <p:txBody>
          <a:bodyPr wrap="square" rtlCol="0">
            <a:spAutoFit/>
          </a:bodyPr>
          <a:lstStyle/>
          <a:p>
            <a:r>
              <a:rPr lang="en-US" sz="1200"/>
              <a:t>get progress &amp; save</a:t>
            </a:r>
          </a:p>
        </p:txBody>
      </p:sp>
      <p:sp>
        <p:nvSpPr>
          <p:cNvPr id="40" name="TextBox 39"/>
          <p:cNvSpPr txBox="1"/>
          <p:nvPr/>
        </p:nvSpPr>
        <p:spPr>
          <a:xfrm>
            <a:off x="3988181" y="4830585"/>
            <a:ext cx="473206" cy="276999"/>
          </a:xfrm>
          <a:prstGeom prst="rect">
            <a:avLst/>
          </a:prstGeom>
          <a:noFill/>
        </p:spPr>
        <p:txBody>
          <a:bodyPr wrap="none" rtlCol="0">
            <a:spAutoFit/>
          </a:bodyPr>
          <a:lstStyle/>
          <a:p>
            <a:pPr algn="r"/>
            <a:r>
              <a:rPr lang="en-US" sz="1200">
                <a:solidFill>
                  <a:schemeClr val="bg2">
                    <a:lumMod val="50000"/>
                  </a:schemeClr>
                </a:solidFill>
              </a:rPr>
              <a:t>174</a:t>
            </a:r>
          </a:p>
        </p:txBody>
      </p:sp>
      <p:sp>
        <p:nvSpPr>
          <p:cNvPr id="42" name="TextBox 41"/>
          <p:cNvSpPr txBox="1"/>
          <p:nvPr/>
        </p:nvSpPr>
        <p:spPr>
          <a:xfrm>
            <a:off x="3988181" y="3813845"/>
            <a:ext cx="473206" cy="276999"/>
          </a:xfrm>
          <a:prstGeom prst="rect">
            <a:avLst/>
          </a:prstGeom>
          <a:noFill/>
        </p:spPr>
        <p:txBody>
          <a:bodyPr wrap="none" rtlCol="0">
            <a:spAutoFit/>
          </a:bodyPr>
          <a:lstStyle/>
          <a:p>
            <a:pPr algn="r"/>
            <a:r>
              <a:rPr lang="en-US" sz="1200">
                <a:solidFill>
                  <a:schemeClr val="bg2">
                    <a:lumMod val="50000"/>
                  </a:schemeClr>
                </a:solidFill>
              </a:rPr>
              <a:t>196</a:t>
            </a:r>
          </a:p>
        </p:txBody>
      </p:sp>
    </p:spTree>
    <p:extLst>
      <p:ext uri="{BB962C8B-B14F-4D97-AF65-F5344CB8AC3E}">
        <p14:creationId xmlns:p14="http://schemas.microsoft.com/office/powerpoint/2010/main" val="25400175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Retrieve Product List</a:t>
            </a:r>
          </a:p>
        </p:txBody>
      </p:sp>
      <p:sp>
        <p:nvSpPr>
          <p:cNvPr id="3" name="Content Placeholder 2"/>
          <p:cNvSpPr>
            <a:spLocks noGrp="1"/>
          </p:cNvSpPr>
          <p:nvPr>
            <p:ph idx="1"/>
          </p:nvPr>
        </p:nvSpPr>
        <p:spPr>
          <a:xfrm>
            <a:off x="457200" y="1333499"/>
            <a:ext cx="8229600" cy="4243457"/>
          </a:xfrm>
        </p:spPr>
        <p:txBody>
          <a:bodyPr>
            <a:normAutofit fontScale="92500"/>
          </a:bodyPr>
          <a:lstStyle/>
          <a:p>
            <a:r>
              <a:rPr lang="en-US"/>
              <a:t>App could store product identifiers locally</a:t>
            </a:r>
          </a:p>
          <a:p>
            <a:r>
              <a:rPr lang="en-US"/>
              <a:t>Would still need to validate with Apple</a:t>
            </a:r>
          </a:p>
          <a:p>
            <a:r>
              <a:rPr lang="en-US"/>
              <a:t>Doesn’t require resubmitting the app to Apple to add new products</a:t>
            </a:r>
          </a:p>
          <a:p>
            <a:r>
              <a:rPr lang="en-US"/>
              <a:t>Implementation of interaction between app and server is entirely up to you</a:t>
            </a:r>
          </a:p>
          <a:p>
            <a:r>
              <a:rPr lang="en-US"/>
              <a:t>Most important thing is productIdentifiers</a:t>
            </a:r>
          </a:p>
        </p:txBody>
      </p:sp>
    </p:spTree>
    <p:extLst>
      <p:ext uri="{BB962C8B-B14F-4D97-AF65-F5344CB8AC3E}">
        <p14:creationId xmlns:p14="http://schemas.microsoft.com/office/powerpoint/2010/main" val="25894710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Retrieve Product List</a:t>
            </a:r>
          </a:p>
        </p:txBody>
      </p:sp>
      <p:sp>
        <p:nvSpPr>
          <p:cNvPr id="4" name="Rounded Rectangle 3"/>
          <p:cNvSpPr/>
          <p:nvPr/>
        </p:nvSpPr>
        <p:spPr>
          <a:xfrm>
            <a:off x="1373432" y="1567942"/>
            <a:ext cx="2083389" cy="6948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t>ProductBuilderService</a:t>
            </a:r>
          </a:p>
        </p:txBody>
      </p:sp>
      <p:cxnSp>
        <p:nvCxnSpPr>
          <p:cNvPr id="5" name="Straight Arrow Connector 4"/>
          <p:cNvCxnSpPr/>
          <p:nvPr/>
        </p:nvCxnSpPr>
        <p:spPr>
          <a:xfrm>
            <a:off x="2415127" y="2955177"/>
            <a:ext cx="2269038"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4" idx="2"/>
          </p:cNvCxnSpPr>
          <p:nvPr/>
        </p:nvCxnSpPr>
        <p:spPr>
          <a:xfrm>
            <a:off x="2415127"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56821" y="2646618"/>
            <a:ext cx="409412" cy="276999"/>
          </a:xfrm>
          <a:prstGeom prst="rect">
            <a:avLst/>
          </a:prstGeom>
          <a:noFill/>
        </p:spPr>
        <p:txBody>
          <a:bodyPr wrap="none" rtlCol="0">
            <a:spAutoFit/>
          </a:bodyPr>
          <a:lstStyle/>
          <a:p>
            <a:r>
              <a:rPr lang="en-US" sz="1200"/>
              <a:t>get</a:t>
            </a:r>
          </a:p>
        </p:txBody>
      </p:sp>
      <p:sp>
        <p:nvSpPr>
          <p:cNvPr id="10" name="Rounded Rectangle 9"/>
          <p:cNvSpPr/>
          <p:nvPr/>
        </p:nvSpPr>
        <p:spPr>
          <a:xfrm>
            <a:off x="3761799" y="1567942"/>
            <a:ext cx="1844731" cy="69480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900">
                <a:solidFill>
                  <a:schemeClr val="bg1"/>
                </a:solidFill>
              </a:rPr>
              <a:t>AppProductRemoteService</a:t>
            </a:r>
          </a:p>
        </p:txBody>
      </p:sp>
      <p:cxnSp>
        <p:nvCxnSpPr>
          <p:cNvPr id="11" name="Straight Arrow Connector 10"/>
          <p:cNvCxnSpPr>
            <a:stCxn id="10" idx="2"/>
          </p:cNvCxnSpPr>
          <p:nvPr/>
        </p:nvCxnSpPr>
        <p:spPr>
          <a:xfrm>
            <a:off x="4684165"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415127" y="3591200"/>
            <a:ext cx="4433076"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711853" y="3237117"/>
            <a:ext cx="1489936" cy="276999"/>
          </a:xfrm>
          <a:prstGeom prst="rect">
            <a:avLst/>
          </a:prstGeom>
          <a:noFill/>
        </p:spPr>
        <p:txBody>
          <a:bodyPr wrap="none" rtlCol="0">
            <a:spAutoFit/>
          </a:bodyPr>
          <a:lstStyle/>
          <a:p>
            <a:r>
              <a:rPr lang="en-US" sz="1200"/>
              <a:t>productIdentifiers</a:t>
            </a:r>
          </a:p>
        </p:txBody>
      </p:sp>
      <p:sp>
        <p:nvSpPr>
          <p:cNvPr id="26" name="Rounded Rectangle 25"/>
          <p:cNvSpPr/>
          <p:nvPr/>
        </p:nvSpPr>
        <p:spPr>
          <a:xfrm>
            <a:off x="5925837" y="1567942"/>
            <a:ext cx="1844731" cy="69480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a:t>SKProductsRequest</a:t>
            </a:r>
          </a:p>
        </p:txBody>
      </p:sp>
      <p:cxnSp>
        <p:nvCxnSpPr>
          <p:cNvPr id="27" name="Straight Arrow Connector 26"/>
          <p:cNvCxnSpPr>
            <a:stCxn id="26" idx="2"/>
          </p:cNvCxnSpPr>
          <p:nvPr/>
        </p:nvCxnSpPr>
        <p:spPr>
          <a:xfrm>
            <a:off x="6848203"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415127" y="4256070"/>
            <a:ext cx="4433076"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892172" y="3901987"/>
            <a:ext cx="1739253" cy="276999"/>
          </a:xfrm>
          <a:prstGeom prst="rect">
            <a:avLst/>
          </a:prstGeom>
          <a:noFill/>
        </p:spPr>
        <p:txBody>
          <a:bodyPr wrap="none" rtlCol="0">
            <a:spAutoFit/>
          </a:bodyPr>
          <a:lstStyle/>
          <a:p>
            <a:r>
              <a:rPr lang="en-US" sz="1200"/>
              <a:t>SKProductsResponse</a:t>
            </a:r>
          </a:p>
        </p:txBody>
      </p:sp>
      <p:sp>
        <p:nvSpPr>
          <p:cNvPr id="39" name="TextBox 38"/>
          <p:cNvSpPr txBox="1"/>
          <p:nvPr/>
        </p:nvSpPr>
        <p:spPr>
          <a:xfrm>
            <a:off x="1941921" y="2717937"/>
            <a:ext cx="473206" cy="276999"/>
          </a:xfrm>
          <a:prstGeom prst="rect">
            <a:avLst/>
          </a:prstGeom>
          <a:noFill/>
        </p:spPr>
        <p:txBody>
          <a:bodyPr wrap="none" rtlCol="0">
            <a:spAutoFit/>
          </a:bodyPr>
          <a:lstStyle/>
          <a:p>
            <a:pPr algn="r"/>
            <a:r>
              <a:rPr lang="en-US" sz="1200">
                <a:solidFill>
                  <a:schemeClr val="bg2">
                    <a:lumMod val="50000"/>
                  </a:schemeClr>
                </a:solidFill>
              </a:rPr>
              <a:t>116</a:t>
            </a:r>
          </a:p>
        </p:txBody>
      </p:sp>
      <p:sp>
        <p:nvSpPr>
          <p:cNvPr id="40" name="TextBox 39"/>
          <p:cNvSpPr txBox="1"/>
          <p:nvPr/>
        </p:nvSpPr>
        <p:spPr>
          <a:xfrm>
            <a:off x="1941921" y="3314201"/>
            <a:ext cx="473206" cy="276999"/>
          </a:xfrm>
          <a:prstGeom prst="rect">
            <a:avLst/>
          </a:prstGeom>
          <a:noFill/>
        </p:spPr>
        <p:txBody>
          <a:bodyPr wrap="none" rtlCol="0">
            <a:spAutoFit/>
          </a:bodyPr>
          <a:lstStyle/>
          <a:p>
            <a:pPr algn="r"/>
            <a:r>
              <a:rPr lang="en-US" sz="1200">
                <a:solidFill>
                  <a:schemeClr val="bg2">
                    <a:lumMod val="50000"/>
                  </a:schemeClr>
                </a:solidFill>
              </a:rPr>
              <a:t>247</a:t>
            </a:r>
          </a:p>
        </p:txBody>
      </p:sp>
      <p:sp>
        <p:nvSpPr>
          <p:cNvPr id="41" name="TextBox 40"/>
          <p:cNvSpPr txBox="1"/>
          <p:nvPr/>
        </p:nvSpPr>
        <p:spPr>
          <a:xfrm>
            <a:off x="2031689" y="3989348"/>
            <a:ext cx="383438" cy="461665"/>
          </a:xfrm>
          <a:prstGeom prst="rect">
            <a:avLst/>
          </a:prstGeom>
          <a:noFill/>
        </p:spPr>
        <p:txBody>
          <a:bodyPr wrap="none" rtlCol="0">
            <a:spAutoFit/>
          </a:bodyPr>
          <a:lstStyle/>
          <a:p>
            <a:pPr algn="r"/>
            <a:r>
              <a:rPr lang="en-US" sz="1200">
                <a:solidFill>
                  <a:schemeClr val="bg2">
                    <a:lumMod val="50000"/>
                  </a:schemeClr>
                </a:solidFill>
              </a:rPr>
              <a:t>52</a:t>
            </a:r>
          </a:p>
          <a:p>
            <a:pPr algn="r"/>
            <a:r>
              <a:rPr lang="en-US" sz="1200">
                <a:solidFill>
                  <a:schemeClr val="bg2">
                    <a:lumMod val="50000"/>
                  </a:schemeClr>
                </a:solidFill>
              </a:rPr>
              <a:t>73</a:t>
            </a:r>
          </a:p>
        </p:txBody>
      </p:sp>
    </p:spTree>
    <p:extLst>
      <p:ext uri="{BB962C8B-B14F-4D97-AF65-F5344CB8AC3E}">
        <p14:creationId xmlns:p14="http://schemas.microsoft.com/office/powerpoint/2010/main" val="7283680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Verify Receipts</a:t>
            </a:r>
          </a:p>
        </p:txBody>
      </p:sp>
      <p:sp>
        <p:nvSpPr>
          <p:cNvPr id="3" name="Content Placeholder 2"/>
          <p:cNvSpPr>
            <a:spLocks noGrp="1"/>
          </p:cNvSpPr>
          <p:nvPr>
            <p:ph idx="1"/>
          </p:nvPr>
        </p:nvSpPr>
        <p:spPr>
          <a:xfrm>
            <a:off x="457200" y="1333499"/>
            <a:ext cx="8229600" cy="4243457"/>
          </a:xfrm>
        </p:spPr>
        <p:txBody>
          <a:bodyPr>
            <a:normAutofit fontScale="92500"/>
          </a:bodyPr>
          <a:lstStyle/>
          <a:p>
            <a:r>
              <a:rPr lang="en-US" i="1"/>
              <a:t>Could</a:t>
            </a:r>
            <a:r>
              <a:rPr lang="en-US"/>
              <a:t> do this from the app, but we know that is not safe</a:t>
            </a:r>
          </a:p>
          <a:p>
            <a:r>
              <a:rPr lang="en-US"/>
              <a:t>Send receipts to your server</a:t>
            </a:r>
          </a:p>
          <a:p>
            <a:r>
              <a:rPr lang="en-US"/>
              <a:t>Your server validates receipts with Apple.</a:t>
            </a:r>
          </a:p>
          <a:p>
            <a:pPr lvl="1"/>
            <a:r>
              <a:rPr lang="en-US"/>
              <a:t>first against production, then against sandbox</a:t>
            </a:r>
          </a:p>
          <a:p>
            <a:r>
              <a:rPr lang="en-US"/>
              <a:t>Send response back to the app in whatever format you choose</a:t>
            </a:r>
          </a:p>
        </p:txBody>
      </p:sp>
    </p:spTree>
    <p:extLst>
      <p:ext uri="{BB962C8B-B14F-4D97-AF65-F5344CB8AC3E}">
        <p14:creationId xmlns:p14="http://schemas.microsoft.com/office/powerpoint/2010/main" val="152031334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Verify Receipts</a:t>
            </a:r>
          </a:p>
        </p:txBody>
      </p:sp>
      <p:sp>
        <p:nvSpPr>
          <p:cNvPr id="4" name="Rounded Rectangle 3"/>
          <p:cNvSpPr/>
          <p:nvPr/>
        </p:nvSpPr>
        <p:spPr>
          <a:xfrm>
            <a:off x="457200" y="1567942"/>
            <a:ext cx="2388367" cy="6948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t>ReceiptVerificationLocalService</a:t>
            </a:r>
          </a:p>
        </p:txBody>
      </p:sp>
      <p:cxnSp>
        <p:nvCxnSpPr>
          <p:cNvPr id="5" name="Straight Arrow Connector 4"/>
          <p:cNvCxnSpPr/>
          <p:nvPr/>
        </p:nvCxnSpPr>
        <p:spPr>
          <a:xfrm>
            <a:off x="1651384" y="2955177"/>
            <a:ext cx="2269038"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4" idx="2"/>
          </p:cNvCxnSpPr>
          <p:nvPr/>
        </p:nvCxnSpPr>
        <p:spPr>
          <a:xfrm>
            <a:off x="1651384"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93078" y="2646618"/>
            <a:ext cx="572543" cy="276999"/>
          </a:xfrm>
          <a:prstGeom prst="rect">
            <a:avLst/>
          </a:prstGeom>
          <a:noFill/>
        </p:spPr>
        <p:txBody>
          <a:bodyPr wrap="none" rtlCol="0">
            <a:spAutoFit/>
          </a:bodyPr>
          <a:lstStyle/>
          <a:p>
            <a:r>
              <a:rPr lang="en-US" sz="1200"/>
              <a:t>verify</a:t>
            </a:r>
          </a:p>
        </p:txBody>
      </p:sp>
      <p:sp>
        <p:nvSpPr>
          <p:cNvPr id="10" name="Rounded Rectangle 9"/>
          <p:cNvSpPr/>
          <p:nvPr/>
        </p:nvSpPr>
        <p:spPr>
          <a:xfrm>
            <a:off x="2998056" y="1567942"/>
            <a:ext cx="1844731" cy="69480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100">
                <a:solidFill>
                  <a:schemeClr val="bg1"/>
                </a:solidFill>
              </a:rPr>
              <a:t>Candy Store Server</a:t>
            </a:r>
          </a:p>
        </p:txBody>
      </p:sp>
      <p:cxnSp>
        <p:nvCxnSpPr>
          <p:cNvPr id="11" name="Straight Arrow Connector 10"/>
          <p:cNvCxnSpPr>
            <a:stCxn id="10" idx="2"/>
          </p:cNvCxnSpPr>
          <p:nvPr/>
        </p:nvCxnSpPr>
        <p:spPr>
          <a:xfrm>
            <a:off x="3920422"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920422" y="3285047"/>
            <a:ext cx="2016623"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7015778" y="1567942"/>
            <a:ext cx="1844731" cy="69480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a:t>Sandbox</a:t>
            </a:r>
          </a:p>
          <a:p>
            <a:pPr algn="ctr"/>
            <a:r>
              <a:rPr lang="en-US" sz="1100"/>
              <a:t>App Store</a:t>
            </a:r>
          </a:p>
        </p:txBody>
      </p:sp>
      <p:cxnSp>
        <p:nvCxnSpPr>
          <p:cNvPr id="24" name="Straight Arrow Connector 23"/>
          <p:cNvCxnSpPr>
            <a:stCxn id="23" idx="2"/>
          </p:cNvCxnSpPr>
          <p:nvPr/>
        </p:nvCxnSpPr>
        <p:spPr>
          <a:xfrm>
            <a:off x="7938144"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499484" y="2930964"/>
            <a:ext cx="686606" cy="276999"/>
          </a:xfrm>
          <a:prstGeom prst="rect">
            <a:avLst/>
          </a:prstGeom>
          <a:noFill/>
        </p:spPr>
        <p:txBody>
          <a:bodyPr wrap="none" rtlCol="0">
            <a:spAutoFit/>
          </a:bodyPr>
          <a:lstStyle/>
          <a:p>
            <a:r>
              <a:rPr lang="en-US" sz="1200"/>
              <a:t>receipt</a:t>
            </a:r>
          </a:p>
        </p:txBody>
      </p:sp>
      <p:sp>
        <p:nvSpPr>
          <p:cNvPr id="26" name="Rounded Rectangle 25"/>
          <p:cNvSpPr/>
          <p:nvPr/>
        </p:nvSpPr>
        <p:spPr>
          <a:xfrm>
            <a:off x="5014679" y="1567942"/>
            <a:ext cx="1844731" cy="69480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a:t>Production</a:t>
            </a:r>
          </a:p>
          <a:p>
            <a:pPr algn="ctr"/>
            <a:r>
              <a:rPr lang="en-US" sz="1100"/>
              <a:t>App Store</a:t>
            </a:r>
          </a:p>
        </p:txBody>
      </p:sp>
      <p:cxnSp>
        <p:nvCxnSpPr>
          <p:cNvPr id="27" name="Straight Arrow Connector 26"/>
          <p:cNvCxnSpPr>
            <a:stCxn id="26" idx="2"/>
          </p:cNvCxnSpPr>
          <p:nvPr/>
        </p:nvCxnSpPr>
        <p:spPr>
          <a:xfrm>
            <a:off x="5937045"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3867682" y="3859205"/>
            <a:ext cx="2069364"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76465" y="3505122"/>
            <a:ext cx="532643" cy="276999"/>
          </a:xfrm>
          <a:prstGeom prst="rect">
            <a:avLst/>
          </a:prstGeom>
          <a:noFill/>
        </p:spPr>
        <p:txBody>
          <a:bodyPr wrap="none" rtlCol="0">
            <a:spAutoFit/>
          </a:bodyPr>
          <a:lstStyle/>
          <a:p>
            <a:r>
              <a:rPr lang="en-US" sz="1200"/>
              <a:t>code</a:t>
            </a:r>
          </a:p>
        </p:txBody>
      </p:sp>
      <p:cxnSp>
        <p:nvCxnSpPr>
          <p:cNvPr id="32" name="Straight Arrow Connector 31"/>
          <p:cNvCxnSpPr/>
          <p:nvPr/>
        </p:nvCxnSpPr>
        <p:spPr>
          <a:xfrm>
            <a:off x="3920422" y="4371844"/>
            <a:ext cx="4017722"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499484" y="4017761"/>
            <a:ext cx="686606" cy="276999"/>
          </a:xfrm>
          <a:prstGeom prst="rect">
            <a:avLst/>
          </a:prstGeom>
          <a:noFill/>
        </p:spPr>
        <p:txBody>
          <a:bodyPr wrap="none" rtlCol="0">
            <a:spAutoFit/>
          </a:bodyPr>
          <a:lstStyle/>
          <a:p>
            <a:r>
              <a:rPr lang="en-US" sz="1200"/>
              <a:t>receipt</a:t>
            </a:r>
          </a:p>
        </p:txBody>
      </p:sp>
      <p:cxnSp>
        <p:nvCxnSpPr>
          <p:cNvPr id="34" name="Straight Arrow Connector 33"/>
          <p:cNvCxnSpPr/>
          <p:nvPr/>
        </p:nvCxnSpPr>
        <p:spPr>
          <a:xfrm flipH="1">
            <a:off x="3867682" y="4946002"/>
            <a:ext cx="2069364"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576465" y="4591919"/>
            <a:ext cx="532643" cy="276999"/>
          </a:xfrm>
          <a:prstGeom prst="rect">
            <a:avLst/>
          </a:prstGeom>
          <a:noFill/>
        </p:spPr>
        <p:txBody>
          <a:bodyPr wrap="none" rtlCol="0">
            <a:spAutoFit/>
          </a:bodyPr>
          <a:lstStyle/>
          <a:p>
            <a:r>
              <a:rPr lang="en-US" sz="1200"/>
              <a:t>code</a:t>
            </a:r>
          </a:p>
        </p:txBody>
      </p:sp>
      <p:cxnSp>
        <p:nvCxnSpPr>
          <p:cNvPr id="38" name="Straight Arrow Connector 37"/>
          <p:cNvCxnSpPr/>
          <p:nvPr/>
        </p:nvCxnSpPr>
        <p:spPr>
          <a:xfrm>
            <a:off x="1651384" y="5336427"/>
            <a:ext cx="2269038" cy="0"/>
          </a:xfrm>
          <a:prstGeom prst="straightConnector1">
            <a:avLst/>
          </a:prstGeom>
          <a:ln w="57150" cmpd="sng">
            <a:solidFill>
              <a:schemeClr val="tx1"/>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561717" y="5027868"/>
            <a:ext cx="532643" cy="276999"/>
          </a:xfrm>
          <a:prstGeom prst="rect">
            <a:avLst/>
          </a:prstGeom>
          <a:noFill/>
        </p:spPr>
        <p:txBody>
          <a:bodyPr wrap="none" rtlCol="0">
            <a:spAutoFit/>
          </a:bodyPr>
          <a:lstStyle/>
          <a:p>
            <a:r>
              <a:rPr lang="en-US" sz="1200"/>
              <a:t>code</a:t>
            </a:r>
          </a:p>
        </p:txBody>
      </p:sp>
      <p:sp>
        <p:nvSpPr>
          <p:cNvPr id="40" name="TextBox 39"/>
          <p:cNvSpPr txBox="1"/>
          <p:nvPr/>
        </p:nvSpPr>
        <p:spPr>
          <a:xfrm>
            <a:off x="1178178" y="2741265"/>
            <a:ext cx="473206" cy="276999"/>
          </a:xfrm>
          <a:prstGeom prst="rect">
            <a:avLst/>
          </a:prstGeom>
          <a:noFill/>
        </p:spPr>
        <p:txBody>
          <a:bodyPr wrap="none" rtlCol="0">
            <a:spAutoFit/>
          </a:bodyPr>
          <a:lstStyle/>
          <a:p>
            <a:pPr algn="r"/>
            <a:r>
              <a:rPr lang="en-US" sz="1200">
                <a:solidFill>
                  <a:schemeClr val="bg2">
                    <a:lumMod val="50000"/>
                  </a:schemeClr>
                </a:solidFill>
              </a:rPr>
              <a:t>231</a:t>
            </a:r>
          </a:p>
        </p:txBody>
      </p:sp>
      <p:sp>
        <p:nvSpPr>
          <p:cNvPr id="41" name="TextBox 40"/>
          <p:cNvSpPr txBox="1"/>
          <p:nvPr/>
        </p:nvSpPr>
        <p:spPr>
          <a:xfrm>
            <a:off x="1274358" y="5059428"/>
            <a:ext cx="377026" cy="276999"/>
          </a:xfrm>
          <a:prstGeom prst="rect">
            <a:avLst/>
          </a:prstGeom>
          <a:noFill/>
        </p:spPr>
        <p:txBody>
          <a:bodyPr wrap="none" rtlCol="0">
            <a:spAutoFit/>
          </a:bodyPr>
          <a:lstStyle/>
          <a:p>
            <a:pPr algn="r"/>
            <a:r>
              <a:rPr lang="en-US" sz="1200">
                <a:solidFill>
                  <a:schemeClr val="bg2">
                    <a:lumMod val="50000"/>
                  </a:schemeClr>
                </a:solidFill>
              </a:rPr>
              <a:t>43</a:t>
            </a:r>
          </a:p>
        </p:txBody>
      </p:sp>
    </p:spTree>
    <p:extLst>
      <p:ext uri="{BB962C8B-B14F-4D97-AF65-F5344CB8AC3E}">
        <p14:creationId xmlns:p14="http://schemas.microsoft.com/office/powerpoint/2010/main" val="39141474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Verify Receipt Status Codes</a:t>
            </a:r>
          </a:p>
        </p:txBody>
      </p:sp>
      <p:sp>
        <p:nvSpPr>
          <p:cNvPr id="3" name="Content Placeholder 2"/>
          <p:cNvSpPr>
            <a:spLocks noGrp="1"/>
          </p:cNvSpPr>
          <p:nvPr>
            <p:ph idx="1"/>
          </p:nvPr>
        </p:nvSpPr>
        <p:spPr>
          <a:xfrm>
            <a:off x="457200" y="1333500"/>
            <a:ext cx="8229600" cy="4254500"/>
          </a:xfrm>
        </p:spPr>
        <p:txBody>
          <a:bodyPr>
            <a:normAutofit fontScale="92500" lnSpcReduction="10000"/>
          </a:bodyPr>
          <a:lstStyle/>
          <a:p>
            <a:pPr marL="2057400" indent="-2057400">
              <a:spcAft>
                <a:spcPts val="1500"/>
              </a:spcAft>
              <a:buNone/>
              <a:tabLst>
                <a:tab pos="1824038" algn="r"/>
                <a:tab pos="2057400" algn="l"/>
              </a:tabLst>
            </a:pPr>
            <a:r>
              <a:rPr lang="en-US" sz="1400"/>
              <a:t>	0	Success</a:t>
            </a:r>
          </a:p>
          <a:p>
            <a:pPr marL="2057400" indent="-2057400">
              <a:spcAft>
                <a:spcPts val="1500"/>
              </a:spcAft>
              <a:buNone/>
              <a:tabLst>
                <a:tab pos="1824038" algn="r"/>
                <a:tab pos="2057400" algn="l"/>
              </a:tabLst>
            </a:pPr>
            <a:r>
              <a:rPr lang="en-US" sz="1400"/>
              <a:t>	21000	The App Store could not read the JSON object you provided.</a:t>
            </a:r>
          </a:p>
          <a:p>
            <a:pPr marL="2057400" indent="-2057400">
              <a:spcAft>
                <a:spcPts val="1500"/>
              </a:spcAft>
              <a:buNone/>
              <a:tabLst>
                <a:tab pos="1824038" algn="r"/>
                <a:tab pos="2057400" algn="l"/>
              </a:tabLst>
            </a:pPr>
            <a:r>
              <a:rPr lang="en-US" sz="1400"/>
              <a:t>	21002	The data in the receipt-data property was malformed.</a:t>
            </a:r>
          </a:p>
          <a:p>
            <a:pPr marL="2057400" indent="-2057400">
              <a:spcAft>
                <a:spcPts val="1500"/>
              </a:spcAft>
              <a:buNone/>
              <a:tabLst>
                <a:tab pos="1824038" algn="r"/>
                <a:tab pos="2057400" algn="l"/>
              </a:tabLst>
            </a:pPr>
            <a:r>
              <a:rPr lang="en-US" sz="1400"/>
              <a:t>	21003	The receipt could not be authenticated.</a:t>
            </a:r>
          </a:p>
          <a:p>
            <a:pPr marL="2057400" indent="-2057400">
              <a:spcAft>
                <a:spcPts val="1500"/>
              </a:spcAft>
              <a:buNone/>
              <a:tabLst>
                <a:tab pos="1824038" algn="r"/>
                <a:tab pos="2057400" algn="l"/>
              </a:tabLst>
            </a:pPr>
            <a:r>
              <a:rPr lang="en-US" sz="1400"/>
              <a:t>	21004	The shared secret you provided does not match the shared secret on file for your account.</a:t>
            </a:r>
          </a:p>
          <a:p>
            <a:pPr marL="2057400" indent="-2057400">
              <a:spcAft>
                <a:spcPts val="1500"/>
              </a:spcAft>
              <a:buNone/>
              <a:tabLst>
                <a:tab pos="1824038" algn="r"/>
                <a:tab pos="2057400" algn="l"/>
              </a:tabLst>
            </a:pPr>
            <a:r>
              <a:rPr lang="en-US" sz="1400"/>
              <a:t>	21005	The receipt server is not currently available.</a:t>
            </a:r>
          </a:p>
          <a:p>
            <a:pPr marL="2057400" indent="-2057400">
              <a:spcAft>
                <a:spcPts val="1500"/>
              </a:spcAft>
              <a:buNone/>
              <a:tabLst>
                <a:tab pos="1824038" algn="r"/>
                <a:tab pos="2057400" algn="l"/>
              </a:tabLst>
            </a:pPr>
            <a:r>
              <a:rPr lang="en-US" sz="1400"/>
              <a:t>	21006	This receipt is valid but the subscription has expired. When this status code is returned to your server, the receipt data is also decoded and returned as part of the response.</a:t>
            </a:r>
          </a:p>
          <a:p>
            <a:pPr marL="2057400" indent="-2057400">
              <a:spcAft>
                <a:spcPts val="1500"/>
              </a:spcAft>
              <a:buNone/>
              <a:tabLst>
                <a:tab pos="1824038" algn="r"/>
                <a:tab pos="2057400" algn="l"/>
              </a:tabLst>
            </a:pPr>
            <a:r>
              <a:rPr lang="en-US" sz="1400">
                <a:solidFill>
                  <a:schemeClr val="accent2"/>
                </a:solidFill>
              </a:rPr>
              <a:t>	</a:t>
            </a:r>
            <a:r>
              <a:rPr lang="en-US" sz="1400" b="1">
                <a:solidFill>
                  <a:schemeClr val="accent2"/>
                </a:solidFill>
              </a:rPr>
              <a:t>21007	This receipt is a sandbox receipt, but it was sent to the production service for verification.</a:t>
            </a:r>
          </a:p>
          <a:p>
            <a:pPr marL="2057400" indent="-2057400">
              <a:spcAft>
                <a:spcPts val="1500"/>
              </a:spcAft>
              <a:buNone/>
              <a:tabLst>
                <a:tab pos="1824038" algn="r"/>
                <a:tab pos="2057400" algn="l"/>
              </a:tabLst>
            </a:pPr>
            <a:r>
              <a:rPr lang="en-US" sz="1400"/>
              <a:t>	21008	This receipt is a production receipt, but it was sent to the sandbox service for verification.</a:t>
            </a:r>
          </a:p>
        </p:txBody>
      </p:sp>
    </p:spTree>
    <p:extLst>
      <p:ext uri="{BB962C8B-B14F-4D97-AF65-F5344CB8AC3E}">
        <p14:creationId xmlns:p14="http://schemas.microsoft.com/office/powerpoint/2010/main" val="15313106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Verify Receipt Endpoints</a:t>
            </a:r>
          </a:p>
        </p:txBody>
      </p:sp>
      <p:sp>
        <p:nvSpPr>
          <p:cNvPr id="3" name="Content Placeholder 2"/>
          <p:cNvSpPr>
            <a:spLocks noGrp="1"/>
          </p:cNvSpPr>
          <p:nvPr>
            <p:ph idx="1"/>
          </p:nvPr>
        </p:nvSpPr>
        <p:spPr/>
        <p:txBody>
          <a:bodyPr/>
          <a:lstStyle/>
          <a:p>
            <a:r>
              <a:rPr lang="en-US"/>
              <a:t>Production</a:t>
            </a:r>
          </a:p>
          <a:p>
            <a:pPr lvl="1"/>
            <a:r>
              <a:rPr lang="en-US" sz="2400"/>
              <a:t>https://</a:t>
            </a:r>
            <a:r>
              <a:rPr lang="en-US" sz="2400">
                <a:solidFill>
                  <a:srgbClr val="FFFF00"/>
                </a:solidFill>
              </a:rPr>
              <a:t>buy</a:t>
            </a:r>
            <a:r>
              <a:rPr lang="en-US" sz="2400"/>
              <a:t>.itunes.apple.com/verifyReceipt</a:t>
            </a:r>
          </a:p>
          <a:p>
            <a:r>
              <a:rPr lang="en-US"/>
              <a:t>Sandbox</a:t>
            </a:r>
          </a:p>
          <a:p>
            <a:pPr lvl="1"/>
            <a:r>
              <a:rPr lang="en-US" sz="2400"/>
              <a:t>https://</a:t>
            </a:r>
            <a:r>
              <a:rPr lang="en-US" sz="2400">
                <a:solidFill>
                  <a:srgbClr val="FFFF00"/>
                </a:solidFill>
              </a:rPr>
              <a:t>sandbox</a:t>
            </a:r>
            <a:r>
              <a:rPr lang="en-US" sz="2400"/>
              <a:t>.itunes.apple.com/verifyReceipt</a:t>
            </a:r>
          </a:p>
        </p:txBody>
      </p:sp>
    </p:spTree>
    <p:extLst>
      <p:ext uri="{BB962C8B-B14F-4D97-AF65-F5344CB8AC3E}">
        <p14:creationId xmlns:p14="http://schemas.microsoft.com/office/powerpoint/2010/main" val="178915947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Restore Transactions</a:t>
            </a:r>
          </a:p>
        </p:txBody>
      </p:sp>
      <p:sp>
        <p:nvSpPr>
          <p:cNvPr id="3" name="Content Placeholder 2"/>
          <p:cNvSpPr>
            <a:spLocks noGrp="1"/>
          </p:cNvSpPr>
          <p:nvPr>
            <p:ph idx="1"/>
          </p:nvPr>
        </p:nvSpPr>
        <p:spPr>
          <a:xfrm>
            <a:off x="457200" y="1333499"/>
            <a:ext cx="8229600" cy="4243457"/>
          </a:xfrm>
        </p:spPr>
        <p:txBody>
          <a:bodyPr>
            <a:normAutofit/>
          </a:bodyPr>
          <a:lstStyle/>
          <a:p>
            <a:r>
              <a:rPr lang="en-US"/>
              <a:t>Restores non-consumable and subscription purchases</a:t>
            </a:r>
          </a:p>
          <a:p>
            <a:r>
              <a:rPr lang="en-US"/>
              <a:t>Does not restore consumable purchases</a:t>
            </a:r>
          </a:p>
          <a:p>
            <a:r>
              <a:rPr lang="en-US"/>
              <a:t>Restores ALL subscriptions</a:t>
            </a:r>
          </a:p>
          <a:p>
            <a:r>
              <a:rPr lang="en-US"/>
              <a:t>Restores downloadable content</a:t>
            </a:r>
          </a:p>
        </p:txBody>
      </p:sp>
    </p:spTree>
    <p:extLst>
      <p:ext uri="{BB962C8B-B14F-4D97-AF65-F5344CB8AC3E}">
        <p14:creationId xmlns:p14="http://schemas.microsoft.com/office/powerpoint/2010/main" val="2377926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Is In-App Purchase Right for You?</a:t>
            </a:r>
          </a:p>
        </p:txBody>
      </p:sp>
      <p:sp>
        <p:nvSpPr>
          <p:cNvPr id="3" name="Content Placeholder 2"/>
          <p:cNvSpPr>
            <a:spLocks noGrp="1"/>
          </p:cNvSpPr>
          <p:nvPr>
            <p:ph idx="1"/>
          </p:nvPr>
        </p:nvSpPr>
        <p:spPr/>
        <p:txBody>
          <a:bodyPr/>
          <a:lstStyle/>
          <a:p>
            <a:r>
              <a:rPr lang="en-US"/>
              <a:t>Successful model in the App Store</a:t>
            </a:r>
          </a:p>
          <a:p>
            <a:r>
              <a:rPr lang="en-US"/>
              <a:t>Documentation</a:t>
            </a:r>
          </a:p>
          <a:p>
            <a:pPr lvl="1"/>
            <a:r>
              <a:rPr lang="en-US"/>
              <a:t>In-App Purchasing Programming Guide</a:t>
            </a:r>
          </a:p>
          <a:p>
            <a:pPr lvl="2"/>
            <a:r>
              <a:rPr lang="en-US"/>
              <a:t>Types of things you can sell</a:t>
            </a:r>
          </a:p>
          <a:p>
            <a:pPr lvl="1"/>
            <a:r>
              <a:rPr lang="en-US"/>
              <a:t>App Store Review Guidelines</a:t>
            </a:r>
          </a:p>
          <a:p>
            <a:pPr lvl="2"/>
            <a:r>
              <a:rPr lang="en-US"/>
              <a:t>Section 11: Purchasing and currencies</a:t>
            </a:r>
          </a:p>
        </p:txBody>
      </p:sp>
    </p:spTree>
    <p:extLst>
      <p:ext uri="{BB962C8B-B14F-4D97-AF65-F5344CB8AC3E}">
        <p14:creationId xmlns:p14="http://schemas.microsoft.com/office/powerpoint/2010/main" val="41585644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Restore Transactions</a:t>
            </a:r>
          </a:p>
        </p:txBody>
      </p:sp>
      <p:sp>
        <p:nvSpPr>
          <p:cNvPr id="8" name="Rounded Rectangle 7"/>
          <p:cNvSpPr/>
          <p:nvPr/>
        </p:nvSpPr>
        <p:spPr>
          <a:xfrm>
            <a:off x="2998055" y="1567942"/>
            <a:ext cx="2567858" cy="6948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solidFill>
                  <a:srgbClr val="FFFFFF"/>
                </a:solidFill>
              </a:rPr>
              <a:t>TransactionReceiptService</a:t>
            </a:r>
          </a:p>
          <a:p>
            <a:pPr algn="ctr"/>
            <a:r>
              <a:rPr lang="en-US" sz="1100">
                <a:solidFill>
                  <a:srgbClr val="FFFFFF"/>
                </a:solidFill>
              </a:rPr>
              <a:t>&lt;SKPaymentTransactionObserver&gt;</a:t>
            </a:r>
          </a:p>
        </p:txBody>
      </p:sp>
      <p:cxnSp>
        <p:nvCxnSpPr>
          <p:cNvPr id="9" name="Straight Arrow Connector 8"/>
          <p:cNvCxnSpPr>
            <a:stCxn id="8" idx="2"/>
          </p:cNvCxnSpPr>
          <p:nvPr/>
        </p:nvCxnSpPr>
        <p:spPr>
          <a:xfrm>
            <a:off x="4281984"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81984" y="4025323"/>
            <a:ext cx="3263129"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680043" y="3671240"/>
            <a:ext cx="2458576" cy="276999"/>
          </a:xfrm>
          <a:prstGeom prst="rect">
            <a:avLst/>
          </a:prstGeom>
          <a:noFill/>
        </p:spPr>
        <p:txBody>
          <a:bodyPr wrap="none" rtlCol="0">
            <a:spAutoFit/>
          </a:bodyPr>
          <a:lstStyle/>
          <a:p>
            <a:r>
              <a:rPr lang="en-US" sz="1200"/>
              <a:t>restore completed transactions</a:t>
            </a:r>
          </a:p>
        </p:txBody>
      </p:sp>
      <p:sp>
        <p:nvSpPr>
          <p:cNvPr id="14" name="Rounded Rectangle 13"/>
          <p:cNvSpPr/>
          <p:nvPr/>
        </p:nvSpPr>
        <p:spPr>
          <a:xfrm>
            <a:off x="6622747" y="1567942"/>
            <a:ext cx="1844731" cy="69480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a:t>SKPaymentQueue</a:t>
            </a:r>
          </a:p>
        </p:txBody>
      </p:sp>
      <p:cxnSp>
        <p:nvCxnSpPr>
          <p:cNvPr id="15" name="Straight Arrow Connector 14"/>
          <p:cNvCxnSpPr>
            <a:stCxn id="14" idx="2"/>
          </p:cNvCxnSpPr>
          <p:nvPr/>
        </p:nvCxnSpPr>
        <p:spPr>
          <a:xfrm>
            <a:off x="7545113" y="2262745"/>
            <a:ext cx="0" cy="3237607"/>
          </a:xfrm>
          <a:prstGeom prst="straightConnector1">
            <a:avLst/>
          </a:prstGeom>
          <a:ln w="57150" cmpd="sng">
            <a:solidFill>
              <a:schemeClr val="tx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4281984" y="4578816"/>
            <a:ext cx="3263129"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680044" y="4224733"/>
            <a:ext cx="2006002" cy="276999"/>
          </a:xfrm>
          <a:prstGeom prst="rect">
            <a:avLst/>
          </a:prstGeom>
          <a:noFill/>
        </p:spPr>
        <p:txBody>
          <a:bodyPr wrap="square" rtlCol="0">
            <a:spAutoFit/>
          </a:bodyPr>
          <a:lstStyle/>
          <a:p>
            <a:r>
              <a:rPr lang="en-US" sz="1200"/>
              <a:t>update transactions</a:t>
            </a:r>
          </a:p>
        </p:txBody>
      </p:sp>
      <p:sp>
        <p:nvSpPr>
          <p:cNvPr id="33" name="TextBox 32"/>
          <p:cNvSpPr txBox="1"/>
          <p:nvPr/>
        </p:nvSpPr>
        <p:spPr>
          <a:xfrm>
            <a:off x="3808778" y="3748324"/>
            <a:ext cx="473206" cy="276999"/>
          </a:xfrm>
          <a:prstGeom prst="rect">
            <a:avLst/>
          </a:prstGeom>
          <a:noFill/>
        </p:spPr>
        <p:txBody>
          <a:bodyPr wrap="none" rtlCol="0">
            <a:spAutoFit/>
          </a:bodyPr>
          <a:lstStyle/>
          <a:p>
            <a:pPr algn="r"/>
            <a:r>
              <a:rPr lang="en-US" sz="1200">
                <a:solidFill>
                  <a:schemeClr val="bg2">
                    <a:lumMod val="50000"/>
                  </a:schemeClr>
                </a:solidFill>
              </a:rPr>
              <a:t>120</a:t>
            </a:r>
          </a:p>
        </p:txBody>
      </p:sp>
      <p:sp>
        <p:nvSpPr>
          <p:cNvPr id="35" name="TextBox 34"/>
          <p:cNvSpPr txBox="1"/>
          <p:nvPr/>
        </p:nvSpPr>
        <p:spPr>
          <a:xfrm>
            <a:off x="3904958" y="4301817"/>
            <a:ext cx="377026" cy="276999"/>
          </a:xfrm>
          <a:prstGeom prst="rect">
            <a:avLst/>
          </a:prstGeom>
          <a:noFill/>
        </p:spPr>
        <p:txBody>
          <a:bodyPr wrap="none" rtlCol="0">
            <a:spAutoFit/>
          </a:bodyPr>
          <a:lstStyle/>
          <a:p>
            <a:pPr algn="r"/>
            <a:r>
              <a:rPr lang="en-US" sz="1200">
                <a:solidFill>
                  <a:schemeClr val="bg2">
                    <a:lumMod val="50000"/>
                  </a:schemeClr>
                </a:solidFill>
              </a:rPr>
              <a:t>40</a:t>
            </a:r>
          </a:p>
        </p:txBody>
      </p:sp>
      <p:cxnSp>
        <p:nvCxnSpPr>
          <p:cNvPr id="39" name="Straight Arrow Connector 38"/>
          <p:cNvCxnSpPr/>
          <p:nvPr/>
        </p:nvCxnSpPr>
        <p:spPr>
          <a:xfrm>
            <a:off x="4281984" y="5107584"/>
            <a:ext cx="3263129" cy="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680044" y="4753501"/>
            <a:ext cx="1994968" cy="276999"/>
          </a:xfrm>
          <a:prstGeom prst="rect">
            <a:avLst/>
          </a:prstGeom>
          <a:noFill/>
        </p:spPr>
        <p:txBody>
          <a:bodyPr wrap="square" rtlCol="0">
            <a:spAutoFit/>
          </a:bodyPr>
          <a:lstStyle/>
          <a:p>
            <a:r>
              <a:rPr lang="en-US" sz="1200"/>
              <a:t>finish transaction</a:t>
            </a:r>
          </a:p>
        </p:txBody>
      </p:sp>
      <p:sp>
        <p:nvSpPr>
          <p:cNvPr id="41" name="TextBox 40"/>
          <p:cNvSpPr txBox="1"/>
          <p:nvPr/>
        </p:nvSpPr>
        <p:spPr>
          <a:xfrm>
            <a:off x="3904958" y="4830585"/>
            <a:ext cx="377026" cy="276999"/>
          </a:xfrm>
          <a:prstGeom prst="rect">
            <a:avLst/>
          </a:prstGeom>
          <a:noFill/>
        </p:spPr>
        <p:txBody>
          <a:bodyPr wrap="none" rtlCol="0">
            <a:spAutoFit/>
          </a:bodyPr>
          <a:lstStyle/>
          <a:p>
            <a:pPr algn="r"/>
            <a:r>
              <a:rPr lang="en-US" sz="1200">
                <a:solidFill>
                  <a:schemeClr val="bg2">
                    <a:lumMod val="50000"/>
                  </a:schemeClr>
                </a:solidFill>
              </a:rPr>
              <a:t>79</a:t>
            </a:r>
          </a:p>
        </p:txBody>
      </p:sp>
    </p:spTree>
    <p:extLst>
      <p:ext uri="{BB962C8B-B14F-4D97-AF65-F5344CB8AC3E}">
        <p14:creationId xmlns:p14="http://schemas.microsoft.com/office/powerpoint/2010/main" val="17851457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Resources</a:t>
            </a:r>
          </a:p>
        </p:txBody>
      </p:sp>
      <p:sp>
        <p:nvSpPr>
          <p:cNvPr id="6" name="Text Placeholder 5"/>
          <p:cNvSpPr>
            <a:spLocks noGrp="1"/>
          </p:cNvSpPr>
          <p:nvPr>
            <p:ph type="body" idx="1"/>
          </p:nvPr>
        </p:nvSpPr>
        <p:spPr>
          <a:solidFill>
            <a:schemeClr val="accent6"/>
          </a:solidFill>
        </p:spPr>
        <p:txBody>
          <a:bodyPr/>
          <a:lstStyle/>
          <a:p>
            <a:r>
              <a:rPr lang="en-US"/>
              <a:t>Links</a:t>
            </a:r>
          </a:p>
        </p:txBody>
      </p:sp>
      <p:sp>
        <p:nvSpPr>
          <p:cNvPr id="7" name="Content Placeholder 6"/>
          <p:cNvSpPr>
            <a:spLocks noGrp="1"/>
          </p:cNvSpPr>
          <p:nvPr>
            <p:ph sz="half" idx="2"/>
          </p:nvPr>
        </p:nvSpPr>
        <p:spPr>
          <a:xfrm>
            <a:off x="457200" y="1812395"/>
            <a:ext cx="4040188" cy="3753517"/>
          </a:xfrm>
        </p:spPr>
        <p:txBody>
          <a:bodyPr>
            <a:normAutofit/>
          </a:bodyPr>
          <a:lstStyle/>
          <a:p>
            <a:r>
              <a:rPr lang="en-US" sz="2000">
                <a:hlinkClick r:id="rId2"/>
              </a:rPr>
              <a:t>App Store Review Guidelines</a:t>
            </a:r>
            <a:endParaRPr lang="en-US" sz="2000"/>
          </a:p>
          <a:p>
            <a:r>
              <a:rPr lang="en-US" sz="2000">
                <a:hlinkClick r:id="rId3"/>
              </a:rPr>
              <a:t>In-App Purchase Documentation</a:t>
            </a:r>
            <a:endParaRPr lang="en-US" sz="2000"/>
          </a:p>
          <a:p>
            <a:r>
              <a:rPr lang="en-US" sz="2000">
                <a:hlinkClick r:id="rId4"/>
              </a:rPr>
              <a:t>In-App Purchase Programming Guide</a:t>
            </a:r>
            <a:endParaRPr lang="en-US" sz="2000"/>
          </a:p>
          <a:p>
            <a:r>
              <a:rPr lang="en-US" sz="2000">
                <a:hlinkClick r:id="rId5"/>
              </a:rPr>
              <a:t>In-App Purchase Receipt Validation on iOS</a:t>
            </a:r>
            <a:endParaRPr lang="en-US" sz="2000"/>
          </a:p>
          <a:p>
            <a:r>
              <a:rPr lang="en-US" sz="2000">
                <a:hlinkClick r:id="rId6"/>
              </a:rPr>
              <a:t>Urban Airship</a:t>
            </a:r>
            <a:endParaRPr lang="en-US" sz="2000"/>
          </a:p>
          <a:p>
            <a:r>
              <a:rPr lang="en-US" sz="2000">
                <a:hlinkClick r:id="rId7"/>
              </a:rPr>
              <a:t>iExplorer</a:t>
            </a:r>
            <a:endParaRPr lang="en-US" sz="2000"/>
          </a:p>
          <a:p>
            <a:endParaRPr lang="en-US" sz="2000"/>
          </a:p>
        </p:txBody>
      </p:sp>
      <p:sp>
        <p:nvSpPr>
          <p:cNvPr id="8" name="Text Placeholder 7"/>
          <p:cNvSpPr>
            <a:spLocks noGrp="1"/>
          </p:cNvSpPr>
          <p:nvPr>
            <p:ph type="body" sz="quarter" idx="3"/>
          </p:nvPr>
        </p:nvSpPr>
        <p:spPr>
          <a:solidFill>
            <a:schemeClr val="accent2"/>
          </a:solidFill>
        </p:spPr>
        <p:txBody>
          <a:bodyPr/>
          <a:lstStyle/>
          <a:p>
            <a:r>
              <a:rPr lang="en-US"/>
              <a:t>WWDC 2012 Videos</a:t>
            </a:r>
          </a:p>
        </p:txBody>
      </p:sp>
      <p:sp>
        <p:nvSpPr>
          <p:cNvPr id="9" name="Content Placeholder 8"/>
          <p:cNvSpPr>
            <a:spLocks noGrp="1"/>
          </p:cNvSpPr>
          <p:nvPr>
            <p:ph sz="quarter" idx="4"/>
          </p:nvPr>
        </p:nvSpPr>
        <p:spPr>
          <a:xfrm>
            <a:off x="4645026" y="1812396"/>
            <a:ext cx="4041775" cy="3753516"/>
          </a:xfrm>
        </p:spPr>
        <p:txBody>
          <a:bodyPr>
            <a:normAutofit/>
          </a:bodyPr>
          <a:lstStyle/>
          <a:p>
            <a:pPr marL="1203325" indent="-1203325">
              <a:spcAft>
                <a:spcPts val="600"/>
              </a:spcAft>
              <a:buNone/>
            </a:pPr>
            <a:r>
              <a:rPr lang="en-US" sz="1400"/>
              <a:t>Session 302 - Selling Products with StoreKit</a:t>
            </a:r>
          </a:p>
          <a:p>
            <a:pPr marL="1203325" indent="-1203325">
              <a:spcAft>
                <a:spcPts val="600"/>
              </a:spcAft>
              <a:buNone/>
            </a:pPr>
            <a:r>
              <a:rPr lang="en-US" sz="1400"/>
              <a:t>Session 305 - What’s New in iTunes Connect for App Developers</a:t>
            </a:r>
          </a:p>
          <a:p>
            <a:pPr marL="1203325" indent="-1203325">
              <a:spcAft>
                <a:spcPts val="600"/>
              </a:spcAft>
              <a:buNone/>
            </a:pPr>
            <a:r>
              <a:rPr lang="en-US" sz="1400"/>
              <a:t>Session 308 - Managing Subscriptions with In-App Purchase</a:t>
            </a:r>
          </a:p>
        </p:txBody>
      </p:sp>
    </p:spTree>
    <p:extLst>
      <p:ext uri="{BB962C8B-B14F-4D97-AF65-F5344CB8AC3E}">
        <p14:creationId xmlns:p14="http://schemas.microsoft.com/office/powerpoint/2010/main" val="131889522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Review</a:t>
            </a:r>
          </a:p>
        </p:txBody>
      </p:sp>
      <p:sp>
        <p:nvSpPr>
          <p:cNvPr id="3" name="Content Placeholder 2"/>
          <p:cNvSpPr>
            <a:spLocks noGrp="1"/>
          </p:cNvSpPr>
          <p:nvPr>
            <p:ph idx="1"/>
          </p:nvPr>
        </p:nvSpPr>
        <p:spPr/>
        <p:txBody>
          <a:bodyPr/>
          <a:lstStyle/>
          <a:p>
            <a:r>
              <a:rPr lang="en-US"/>
              <a:t>Is In-App Purchase Right for You?</a:t>
            </a:r>
          </a:p>
          <a:p>
            <a:r>
              <a:rPr lang="en-US"/>
              <a:t>Introduce The Demo App</a:t>
            </a:r>
          </a:p>
          <a:p>
            <a:r>
              <a:rPr lang="en-US"/>
              <a:t>Pre-Development Concerns</a:t>
            </a:r>
          </a:p>
          <a:p>
            <a:r>
              <a:rPr lang="en-US"/>
              <a:t>The Application In Action</a:t>
            </a:r>
          </a:p>
          <a:p>
            <a:r>
              <a:rPr lang="en-US"/>
              <a:t>Additional Resources</a:t>
            </a:r>
          </a:p>
        </p:txBody>
      </p:sp>
    </p:spTree>
    <p:extLst>
      <p:ext uri="{BB962C8B-B14F-4D97-AF65-F5344CB8AC3E}">
        <p14:creationId xmlns:p14="http://schemas.microsoft.com/office/powerpoint/2010/main" val="134107115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t>Thanks guys! Enjoy the rest of devLink 2012!</a:t>
            </a:r>
          </a:p>
        </p:txBody>
      </p:sp>
      <p:grpSp>
        <p:nvGrpSpPr>
          <p:cNvPr id="4" name="Group 3"/>
          <p:cNvGrpSpPr/>
          <p:nvPr/>
        </p:nvGrpSpPr>
        <p:grpSpPr>
          <a:xfrm>
            <a:off x="1434278" y="2945899"/>
            <a:ext cx="7404923" cy="1098058"/>
            <a:chOff x="1434278" y="3664767"/>
            <a:chExt cx="7404923" cy="1098058"/>
          </a:xfrm>
        </p:grpSpPr>
        <p:grpSp>
          <p:nvGrpSpPr>
            <p:cNvPr id="5" name="Group 4"/>
            <p:cNvGrpSpPr/>
            <p:nvPr/>
          </p:nvGrpSpPr>
          <p:grpSpPr>
            <a:xfrm>
              <a:off x="1434278" y="3664767"/>
              <a:ext cx="1197764" cy="1098058"/>
              <a:chOff x="1434278" y="3664767"/>
              <a:chExt cx="1197764" cy="1098058"/>
            </a:xfrm>
          </p:grpSpPr>
          <p:sp>
            <p:nvSpPr>
              <p:cNvPr id="7" name="Rounded Rectangle 6"/>
              <p:cNvSpPr/>
              <p:nvPr/>
            </p:nvSpPr>
            <p:spPr>
              <a:xfrm>
                <a:off x="1619897" y="3664767"/>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434278" y="4455048"/>
                <a:ext cx="1197764" cy="307777"/>
              </a:xfrm>
              <a:prstGeom prst="rect">
                <a:avLst/>
              </a:prstGeom>
              <a:noFill/>
            </p:spPr>
            <p:txBody>
              <a:bodyPr wrap="none" rtlCol="0">
                <a:spAutoFit/>
              </a:bodyPr>
              <a:lstStyle/>
              <a:p>
                <a:pPr algn="ctr"/>
                <a:r>
                  <a:rPr lang="en-US" sz="1400">
                    <a:solidFill>
                      <a:srgbClr val="FFFFFF"/>
                    </a:solidFill>
                    <a:latin typeface="Helvetica Neue"/>
                    <a:cs typeface="Helvetica Neue"/>
                  </a:rPr>
                  <a:t>Candy Store</a:t>
                </a:r>
                <a:endParaRPr lang="en-US">
                  <a:solidFill>
                    <a:srgbClr val="FFFFFF"/>
                  </a:solidFill>
                  <a:latin typeface="Helvetica Neue"/>
                  <a:cs typeface="Helvetica Neue"/>
                </a:endParaRPr>
              </a:p>
            </p:txBody>
          </p:sp>
        </p:grpSp>
        <p:sp>
          <p:nvSpPr>
            <p:cNvPr id="6" name="Title 1"/>
            <p:cNvSpPr txBox="1">
              <a:spLocks/>
            </p:cNvSpPr>
            <p:nvPr/>
          </p:nvSpPr>
          <p:spPr>
            <a:xfrm>
              <a:off x="2719667" y="3664767"/>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000">
                  <a:effectLst/>
                </a:rPr>
                <a:t>github.com/danielnorton/CandyStore-app</a:t>
              </a:r>
            </a:p>
            <a:p>
              <a:pPr defTabSz="917575">
                <a:lnSpc>
                  <a:spcPct val="130000"/>
                </a:lnSpc>
              </a:pPr>
              <a:r>
                <a:rPr lang="en-US" sz="2000">
                  <a:effectLst/>
                </a:rPr>
                <a:t>github.com/danielnorton/candystore-server</a:t>
              </a:r>
            </a:p>
          </p:txBody>
        </p:sp>
      </p:grpSp>
      <p:sp>
        <p:nvSpPr>
          <p:cNvPr id="9" name="Title 1"/>
          <p:cNvSpPr txBox="1">
            <a:spLocks/>
          </p:cNvSpPr>
          <p:nvPr/>
        </p:nvSpPr>
        <p:spPr>
          <a:xfrm>
            <a:off x="2362200" y="250407"/>
            <a:ext cx="6477000" cy="1524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tabLst>
                <a:tab pos="2741613" algn="r"/>
                <a:tab pos="2917825" algn="l"/>
              </a:tabLst>
            </a:pPr>
            <a:r>
              <a:rPr lang="en-US" sz="2800">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endParaRPr lang="en-US" sz="2800"/>
          </a:p>
          <a:p>
            <a:pPr algn="l">
              <a:tabLst>
                <a:tab pos="2741613" algn="r"/>
                <a:tab pos="2917825" algn="l"/>
              </a:tabLst>
            </a:pPr>
            <a:r>
              <a:rPr lang="en-US" sz="2800">
                <a:ln w="18415" cmpd="sng">
                  <a:solidFill>
                    <a:srgbClr val="FFFFFF"/>
                  </a:solidFill>
                  <a:prstDash val="solid"/>
                </a:ln>
                <a:solidFill>
                  <a:srgbClr val="FFFFFF"/>
                </a:solidFill>
                <a:effectLst>
                  <a:outerShdw blurRad="63500" dir="3600000" algn="tl" rotWithShape="0">
                    <a:srgbClr val="000000">
                      <a:alpha val="70000"/>
                    </a:srgbClr>
                  </a:outerShdw>
                </a:effectLst>
              </a:rPr>
              <a:t>	blog:	framewreck.net</a:t>
            </a:r>
            <a:br>
              <a:rPr lang="en-US" sz="280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2800">
                <a:ln w="18415" cmpd="sng">
                  <a:solidFill>
                    <a:srgbClr val="FFFFFF"/>
                  </a:solidFill>
                  <a:prstDash val="solid"/>
                </a:ln>
                <a:solidFill>
                  <a:srgbClr val="FFFFFF"/>
                </a:solidFill>
                <a:effectLst>
                  <a:outerShdw blurRad="63500" dir="3600000" algn="tl" rotWithShape="0">
                    <a:srgbClr val="000000">
                      <a:alpha val="70000"/>
                    </a:srgbClr>
                  </a:outerShdw>
                </a:effectLst>
              </a:rPr>
              <a:t>	twitter:	@daniel_norton</a:t>
            </a:r>
          </a:p>
        </p:txBody>
      </p:sp>
    </p:spTree>
    <p:extLst>
      <p:ext uri="{BB962C8B-B14F-4D97-AF65-F5344CB8AC3E}">
        <p14:creationId xmlns:p14="http://schemas.microsoft.com/office/powerpoint/2010/main" val="32358631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t>What can you sell?</a:t>
            </a:r>
          </a:p>
        </p:txBody>
      </p:sp>
      <p:sp>
        <p:nvSpPr>
          <p:cNvPr id="3" name="Text Placeholder 2"/>
          <p:cNvSpPr>
            <a:spLocks noGrp="1"/>
          </p:cNvSpPr>
          <p:nvPr>
            <p:ph type="body" idx="1"/>
          </p:nvPr>
        </p:nvSpPr>
        <p:spPr>
          <a:solidFill>
            <a:schemeClr val="accent3"/>
          </a:solidFill>
        </p:spPr>
        <p:txBody>
          <a:bodyPr/>
          <a:lstStyle/>
          <a:p>
            <a:r>
              <a:rPr lang="en-US"/>
              <a:t>CAN sell</a:t>
            </a:r>
          </a:p>
        </p:txBody>
      </p:sp>
      <p:sp>
        <p:nvSpPr>
          <p:cNvPr id="4" name="Content Placeholder 3"/>
          <p:cNvSpPr>
            <a:spLocks noGrp="1"/>
          </p:cNvSpPr>
          <p:nvPr>
            <p:ph sz="half" idx="2"/>
          </p:nvPr>
        </p:nvSpPr>
        <p:spPr/>
        <p:txBody>
          <a:bodyPr>
            <a:normAutofit/>
          </a:bodyPr>
          <a:lstStyle/>
          <a:p>
            <a:r>
              <a:rPr lang="en-US"/>
              <a:t>Things that can be consumed in the app</a:t>
            </a:r>
          </a:p>
          <a:p>
            <a:r>
              <a:rPr lang="en-US"/>
              <a:t>One of four types of products</a:t>
            </a:r>
          </a:p>
          <a:p>
            <a:pPr lvl="1"/>
            <a:r>
              <a:rPr lang="en-US"/>
              <a:t>Content</a:t>
            </a:r>
          </a:p>
          <a:p>
            <a:pPr lvl="1"/>
            <a:r>
              <a:rPr lang="en-US"/>
              <a:t>Functionality</a:t>
            </a:r>
          </a:p>
          <a:p>
            <a:pPr lvl="1"/>
            <a:r>
              <a:rPr lang="en-US"/>
              <a:t>Services</a:t>
            </a:r>
          </a:p>
          <a:p>
            <a:pPr lvl="1"/>
            <a:r>
              <a:rPr lang="en-US"/>
              <a:t>Subscriptions</a:t>
            </a:r>
          </a:p>
        </p:txBody>
      </p:sp>
      <p:sp>
        <p:nvSpPr>
          <p:cNvPr id="5" name="Text Placeholder 4"/>
          <p:cNvSpPr>
            <a:spLocks noGrp="1"/>
          </p:cNvSpPr>
          <p:nvPr>
            <p:ph type="body" sz="quarter" idx="3"/>
          </p:nvPr>
        </p:nvSpPr>
        <p:spPr>
          <a:solidFill>
            <a:schemeClr val="accent2"/>
          </a:solidFill>
        </p:spPr>
        <p:txBody>
          <a:bodyPr/>
          <a:lstStyle/>
          <a:p>
            <a:r>
              <a:rPr lang="en-US"/>
              <a:t>CAN’T sell</a:t>
            </a:r>
          </a:p>
        </p:txBody>
      </p:sp>
      <p:sp>
        <p:nvSpPr>
          <p:cNvPr id="6" name="Content Placeholder 5"/>
          <p:cNvSpPr>
            <a:spLocks noGrp="1"/>
          </p:cNvSpPr>
          <p:nvPr>
            <p:ph sz="quarter" idx="4"/>
          </p:nvPr>
        </p:nvSpPr>
        <p:spPr/>
        <p:txBody>
          <a:bodyPr>
            <a:normAutofit fontScale="85000" lnSpcReduction="20000"/>
          </a:bodyPr>
          <a:lstStyle/>
          <a:p>
            <a:pPr>
              <a:spcAft>
                <a:spcPts val="600"/>
              </a:spcAft>
            </a:pPr>
            <a:r>
              <a:rPr lang="en-US"/>
              <a:t>Real world goods and services (e.g., cars, house cleaning)</a:t>
            </a:r>
          </a:p>
          <a:p>
            <a:pPr>
              <a:spcAft>
                <a:spcPts val="600"/>
              </a:spcAft>
            </a:pPr>
            <a:r>
              <a:rPr lang="en-US"/>
              <a:t>Basic features of iOS (e.g., access to Contacts)</a:t>
            </a:r>
          </a:p>
          <a:p>
            <a:pPr>
              <a:spcAft>
                <a:spcPts val="600"/>
              </a:spcAft>
            </a:pPr>
            <a:r>
              <a:rPr lang="en-US"/>
              <a:t>ANYTHING from the CAN list using a mechanism other than IAP</a:t>
            </a:r>
          </a:p>
          <a:p>
            <a:pPr>
              <a:spcAft>
                <a:spcPts val="600"/>
              </a:spcAft>
            </a:pPr>
            <a:r>
              <a:rPr lang="en-US"/>
              <a:t>Currency that can be exchanged outside of the app</a:t>
            </a:r>
          </a:p>
        </p:txBody>
      </p:sp>
    </p:spTree>
    <p:extLst>
      <p:ext uri="{BB962C8B-B14F-4D97-AF65-F5344CB8AC3E}">
        <p14:creationId xmlns:p14="http://schemas.microsoft.com/office/powerpoint/2010/main" val="39654101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IAP Products</a:t>
            </a:r>
          </a:p>
        </p:txBody>
      </p:sp>
      <p:sp>
        <p:nvSpPr>
          <p:cNvPr id="3" name="Content Placeholder 2"/>
          <p:cNvSpPr>
            <a:spLocks noGrp="1"/>
          </p:cNvSpPr>
          <p:nvPr>
            <p:ph idx="1"/>
          </p:nvPr>
        </p:nvSpPr>
        <p:spPr/>
        <p:txBody>
          <a:bodyPr/>
          <a:lstStyle/>
          <a:p>
            <a:r>
              <a:rPr lang="en-US"/>
              <a:t>Consumable</a:t>
            </a:r>
          </a:p>
          <a:p>
            <a:r>
              <a:rPr lang="en-US"/>
              <a:t>Non-Consumable</a:t>
            </a:r>
          </a:p>
          <a:p>
            <a:pPr lvl="1"/>
            <a:r>
              <a:rPr lang="en-US"/>
              <a:t>NEW: with Downloadable Content</a:t>
            </a:r>
          </a:p>
          <a:p>
            <a:r>
              <a:rPr lang="en-US"/>
              <a:t>Non-Recurring Subscription</a:t>
            </a:r>
          </a:p>
          <a:p>
            <a:r>
              <a:rPr lang="en-US"/>
              <a:t>Recurring Subscription</a:t>
            </a:r>
          </a:p>
          <a:p>
            <a:r>
              <a:rPr lang="en-US"/>
              <a:t>Free Subscription (Newsstand Only)</a:t>
            </a:r>
          </a:p>
        </p:txBody>
      </p:sp>
    </p:spTree>
    <p:extLst>
      <p:ext uri="{BB962C8B-B14F-4D97-AF65-F5344CB8AC3E}">
        <p14:creationId xmlns:p14="http://schemas.microsoft.com/office/powerpoint/2010/main" val="4474616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Demo App</a:t>
            </a:r>
          </a:p>
        </p:txBody>
      </p:sp>
      <p:grpSp>
        <p:nvGrpSpPr>
          <p:cNvPr id="4" name="Group 3"/>
          <p:cNvGrpSpPr/>
          <p:nvPr/>
        </p:nvGrpSpPr>
        <p:grpSpPr>
          <a:xfrm>
            <a:off x="1434278" y="2945899"/>
            <a:ext cx="7404923" cy="1098058"/>
            <a:chOff x="1434278" y="3664767"/>
            <a:chExt cx="7404923" cy="1098058"/>
          </a:xfrm>
        </p:grpSpPr>
        <p:grpSp>
          <p:nvGrpSpPr>
            <p:cNvPr id="5" name="Group 4"/>
            <p:cNvGrpSpPr/>
            <p:nvPr/>
          </p:nvGrpSpPr>
          <p:grpSpPr>
            <a:xfrm>
              <a:off x="1434278" y="3664767"/>
              <a:ext cx="1197764" cy="1098058"/>
              <a:chOff x="1434278" y="3664767"/>
              <a:chExt cx="1197764" cy="1098058"/>
            </a:xfrm>
          </p:grpSpPr>
          <p:sp>
            <p:nvSpPr>
              <p:cNvPr id="7" name="Rounded Rectangle 6"/>
              <p:cNvSpPr/>
              <p:nvPr/>
            </p:nvSpPr>
            <p:spPr>
              <a:xfrm>
                <a:off x="1619897" y="3664767"/>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434278" y="4455048"/>
                <a:ext cx="1197764" cy="307777"/>
              </a:xfrm>
              <a:prstGeom prst="rect">
                <a:avLst/>
              </a:prstGeom>
              <a:noFill/>
            </p:spPr>
            <p:txBody>
              <a:bodyPr wrap="none" rtlCol="0">
                <a:spAutoFit/>
              </a:bodyPr>
              <a:lstStyle/>
              <a:p>
                <a:pPr algn="ctr"/>
                <a:r>
                  <a:rPr lang="en-US" sz="1400">
                    <a:solidFill>
                      <a:srgbClr val="FFFFFF"/>
                    </a:solidFill>
                    <a:latin typeface="Helvetica Neue"/>
                    <a:cs typeface="Helvetica Neue"/>
                  </a:rPr>
                  <a:t>Candy Store</a:t>
                </a:r>
                <a:endParaRPr lang="en-US">
                  <a:solidFill>
                    <a:srgbClr val="FFFFFF"/>
                  </a:solidFill>
                  <a:latin typeface="Helvetica Neue"/>
                  <a:cs typeface="Helvetica Neue"/>
                </a:endParaRPr>
              </a:p>
            </p:txBody>
          </p:sp>
        </p:grpSp>
        <p:sp>
          <p:nvSpPr>
            <p:cNvPr id="6" name="Title 1"/>
            <p:cNvSpPr txBox="1">
              <a:spLocks/>
            </p:cNvSpPr>
            <p:nvPr/>
          </p:nvSpPr>
          <p:spPr>
            <a:xfrm>
              <a:off x="2719667" y="3664767"/>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000">
                  <a:effectLst/>
                </a:rPr>
                <a:t>github.com/danielnorton/CandyStore-app</a:t>
              </a:r>
            </a:p>
            <a:p>
              <a:pPr defTabSz="917575">
                <a:lnSpc>
                  <a:spcPct val="130000"/>
                </a:lnSpc>
              </a:pPr>
              <a:r>
                <a:rPr lang="en-US" sz="2000">
                  <a:effectLst/>
                </a:rPr>
                <a:t>github.com/danielnorton/candystore-server</a:t>
              </a:r>
            </a:p>
          </p:txBody>
        </p:sp>
      </p:grpSp>
    </p:spTree>
    <p:extLst>
      <p:ext uri="{BB962C8B-B14F-4D97-AF65-F5344CB8AC3E}">
        <p14:creationId xmlns:p14="http://schemas.microsoft.com/office/powerpoint/2010/main" val="27767204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93372"/>
            <a:ext cx="8229600" cy="952500"/>
          </a:xfrm>
          <a:effectLst>
            <a:outerShdw blurRad="50800" dist="38100" dir="2700000" algn="tl" rotWithShape="0">
              <a:schemeClr val="bg1">
                <a:alpha val="40000"/>
              </a:schemeClr>
            </a:outerShdw>
          </a:effectLst>
        </p:spPr>
        <p:txBody>
          <a:bodyPr/>
          <a:lstStyle/>
          <a:p>
            <a:r>
              <a:rPr lang="en-US"/>
              <a:t>Architecture</a:t>
            </a:r>
          </a:p>
        </p:txBody>
      </p:sp>
      <p:sp>
        <p:nvSpPr>
          <p:cNvPr id="11" name="Rounded Rectangle 10"/>
          <p:cNvSpPr/>
          <p:nvPr/>
        </p:nvSpPr>
        <p:spPr>
          <a:xfrm>
            <a:off x="1714182" y="745125"/>
            <a:ext cx="1922317" cy="111407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t>Candy Store</a:t>
            </a:r>
          </a:p>
          <a:p>
            <a:pPr algn="ctr"/>
            <a:r>
              <a:rPr lang="en-US" sz="1600"/>
              <a:t>App</a:t>
            </a:r>
          </a:p>
        </p:txBody>
      </p:sp>
      <p:sp>
        <p:nvSpPr>
          <p:cNvPr id="12" name="Rounded Rectangle 11"/>
          <p:cNvSpPr/>
          <p:nvPr/>
        </p:nvSpPr>
        <p:spPr>
          <a:xfrm>
            <a:off x="5507502" y="745125"/>
            <a:ext cx="1922317" cy="111407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a:t>Candy Store</a:t>
            </a:r>
          </a:p>
          <a:p>
            <a:pPr algn="ctr"/>
            <a:r>
              <a:rPr lang="en-US" sz="1600"/>
              <a:t>Server</a:t>
            </a:r>
          </a:p>
        </p:txBody>
      </p:sp>
      <p:sp>
        <p:nvSpPr>
          <p:cNvPr id="15" name="Rounded Rectangle 14"/>
          <p:cNvSpPr/>
          <p:nvPr/>
        </p:nvSpPr>
        <p:spPr>
          <a:xfrm>
            <a:off x="1714182" y="2861721"/>
            <a:ext cx="1922316" cy="110647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t>StoreKit</a:t>
            </a:r>
          </a:p>
        </p:txBody>
      </p:sp>
      <p:sp>
        <p:nvSpPr>
          <p:cNvPr id="16" name="Rounded Rectangle 15"/>
          <p:cNvSpPr/>
          <p:nvPr/>
        </p:nvSpPr>
        <p:spPr>
          <a:xfrm>
            <a:off x="5507502" y="2861721"/>
            <a:ext cx="1922317" cy="11064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a:t>AppStore</a:t>
            </a:r>
          </a:p>
        </p:txBody>
      </p:sp>
      <p:cxnSp>
        <p:nvCxnSpPr>
          <p:cNvPr id="8" name="Straight Arrow Connector 7"/>
          <p:cNvCxnSpPr>
            <a:stCxn id="11" idx="3"/>
            <a:endCxn id="12" idx="1"/>
          </p:cNvCxnSpPr>
          <p:nvPr/>
        </p:nvCxnSpPr>
        <p:spPr>
          <a:xfrm>
            <a:off x="3636499" y="1302163"/>
            <a:ext cx="1871003" cy="0"/>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1" idx="2"/>
            <a:endCxn id="15" idx="0"/>
          </p:cNvCxnSpPr>
          <p:nvPr/>
        </p:nvCxnSpPr>
        <p:spPr>
          <a:xfrm flipH="1">
            <a:off x="2675340" y="1859200"/>
            <a:ext cx="1" cy="1002521"/>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2" idx="2"/>
            <a:endCxn id="16" idx="0"/>
          </p:cNvCxnSpPr>
          <p:nvPr/>
        </p:nvCxnSpPr>
        <p:spPr>
          <a:xfrm>
            <a:off x="6468661" y="1859200"/>
            <a:ext cx="0" cy="1002521"/>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78766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817207" y="2491434"/>
            <a:ext cx="1022717" cy="57434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050"/>
              <a:t>Candy Store</a:t>
            </a:r>
          </a:p>
          <a:p>
            <a:pPr algn="ctr"/>
            <a:r>
              <a:rPr lang="en-US" sz="1050"/>
              <a:t>App</a:t>
            </a:r>
          </a:p>
        </p:txBody>
      </p:sp>
      <p:sp>
        <p:nvSpPr>
          <p:cNvPr id="15" name="Rounded Rectangle 14"/>
          <p:cNvSpPr/>
          <p:nvPr/>
        </p:nvSpPr>
        <p:spPr>
          <a:xfrm>
            <a:off x="417926" y="4356504"/>
            <a:ext cx="1431336" cy="5100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050"/>
              <a:t>observe transactions</a:t>
            </a:r>
          </a:p>
        </p:txBody>
      </p:sp>
      <p:sp>
        <p:nvSpPr>
          <p:cNvPr id="17" name="Rounded Rectangle 16"/>
          <p:cNvSpPr/>
          <p:nvPr/>
        </p:nvSpPr>
        <p:spPr>
          <a:xfrm>
            <a:off x="4123199" y="241363"/>
            <a:ext cx="841663" cy="67643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050"/>
              <a:t>Get Product List</a:t>
            </a:r>
          </a:p>
        </p:txBody>
      </p:sp>
      <p:sp>
        <p:nvSpPr>
          <p:cNvPr id="19" name="Rounded Rectangle 18"/>
          <p:cNvSpPr/>
          <p:nvPr/>
        </p:nvSpPr>
        <p:spPr>
          <a:xfrm>
            <a:off x="7219275" y="3329770"/>
            <a:ext cx="1211694" cy="4448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050"/>
              <a:t>Verify Receipt</a:t>
            </a:r>
          </a:p>
        </p:txBody>
      </p:sp>
      <p:cxnSp>
        <p:nvCxnSpPr>
          <p:cNvPr id="22" name="Straight Arrow Connector 21"/>
          <p:cNvCxnSpPr>
            <a:stCxn id="11" idx="3"/>
            <a:endCxn id="19" idx="1"/>
          </p:cNvCxnSpPr>
          <p:nvPr/>
        </p:nvCxnSpPr>
        <p:spPr>
          <a:xfrm>
            <a:off x="4839924" y="2778609"/>
            <a:ext cx="2379351" cy="773603"/>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6503607" y="4710886"/>
            <a:ext cx="1431336" cy="5100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a:t>Verify Receipt</a:t>
            </a:r>
          </a:p>
        </p:txBody>
      </p:sp>
      <p:cxnSp>
        <p:nvCxnSpPr>
          <p:cNvPr id="27" name="Straight Arrow Connector 26"/>
          <p:cNvCxnSpPr>
            <a:stCxn id="19" idx="2"/>
            <a:endCxn id="26" idx="0"/>
          </p:cNvCxnSpPr>
          <p:nvPr/>
        </p:nvCxnSpPr>
        <p:spPr>
          <a:xfrm flipH="1">
            <a:off x="7219275" y="3774654"/>
            <a:ext cx="605847" cy="936232"/>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1" idx="1"/>
            <a:endCxn id="15" idx="0"/>
          </p:cNvCxnSpPr>
          <p:nvPr/>
        </p:nvCxnSpPr>
        <p:spPr>
          <a:xfrm flipH="1">
            <a:off x="1133594" y="2778609"/>
            <a:ext cx="2683613" cy="1577895"/>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5017929" y="1008446"/>
            <a:ext cx="1664756" cy="3910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050"/>
              <a:t>finish transaction</a:t>
            </a:r>
          </a:p>
        </p:txBody>
      </p:sp>
      <p:cxnSp>
        <p:nvCxnSpPr>
          <p:cNvPr id="41" name="Straight Arrow Connector 40"/>
          <p:cNvCxnSpPr>
            <a:stCxn id="11" idx="0"/>
            <a:endCxn id="40" idx="2"/>
          </p:cNvCxnSpPr>
          <p:nvPr/>
        </p:nvCxnSpPr>
        <p:spPr>
          <a:xfrm flipV="1">
            <a:off x="4328566" y="1399445"/>
            <a:ext cx="1521741" cy="1091989"/>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0"/>
            <a:endCxn id="17" idx="2"/>
          </p:cNvCxnSpPr>
          <p:nvPr/>
        </p:nvCxnSpPr>
        <p:spPr>
          <a:xfrm flipV="1">
            <a:off x="4328566" y="917800"/>
            <a:ext cx="215465" cy="1573634"/>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2277266" y="4965895"/>
            <a:ext cx="1086979" cy="6397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050"/>
              <a:t>restore transactions</a:t>
            </a:r>
          </a:p>
        </p:txBody>
      </p:sp>
      <p:cxnSp>
        <p:nvCxnSpPr>
          <p:cNvPr id="62" name="Straight Arrow Connector 61"/>
          <p:cNvCxnSpPr>
            <a:stCxn id="11" idx="2"/>
            <a:endCxn id="61" idx="0"/>
          </p:cNvCxnSpPr>
          <p:nvPr/>
        </p:nvCxnSpPr>
        <p:spPr>
          <a:xfrm flipH="1">
            <a:off x="2820756" y="3065783"/>
            <a:ext cx="1507810" cy="1900112"/>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72" name="Rounded Rectangle 71"/>
          <p:cNvSpPr/>
          <p:nvPr/>
        </p:nvSpPr>
        <p:spPr>
          <a:xfrm>
            <a:off x="7327886" y="1399445"/>
            <a:ext cx="1113094" cy="5100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050"/>
              <a:t>download</a:t>
            </a:r>
          </a:p>
          <a:p>
            <a:pPr algn="ctr"/>
            <a:r>
              <a:rPr lang="en-US" sz="1050"/>
              <a:t>content</a:t>
            </a:r>
          </a:p>
        </p:txBody>
      </p:sp>
      <p:cxnSp>
        <p:nvCxnSpPr>
          <p:cNvPr id="73" name="Straight Arrow Connector 72"/>
          <p:cNvCxnSpPr>
            <a:stCxn id="11" idx="3"/>
            <a:endCxn id="72" idx="1"/>
          </p:cNvCxnSpPr>
          <p:nvPr/>
        </p:nvCxnSpPr>
        <p:spPr>
          <a:xfrm flipV="1">
            <a:off x="4839924" y="1654454"/>
            <a:ext cx="2487962" cy="1124155"/>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85" name="Rounded Rectangle 84"/>
          <p:cNvSpPr/>
          <p:nvPr/>
        </p:nvSpPr>
        <p:spPr>
          <a:xfrm>
            <a:off x="1561598" y="1123918"/>
            <a:ext cx="1431336" cy="5100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050"/>
              <a:t>get localized resources</a:t>
            </a:r>
          </a:p>
        </p:txBody>
      </p:sp>
      <p:cxnSp>
        <p:nvCxnSpPr>
          <p:cNvPr id="86" name="Straight Arrow Connector 85"/>
          <p:cNvCxnSpPr>
            <a:stCxn id="11" idx="0"/>
            <a:endCxn id="85" idx="3"/>
          </p:cNvCxnSpPr>
          <p:nvPr/>
        </p:nvCxnSpPr>
        <p:spPr>
          <a:xfrm flipH="1" flipV="1">
            <a:off x="2992934" y="1378927"/>
            <a:ext cx="1335632" cy="1112507"/>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103" name="Rounded Rectangle 102"/>
          <p:cNvSpPr/>
          <p:nvPr/>
        </p:nvSpPr>
        <p:spPr>
          <a:xfrm>
            <a:off x="320048" y="1511900"/>
            <a:ext cx="909257" cy="8600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050"/>
              <a:t>remove invalid product identifiers</a:t>
            </a:r>
          </a:p>
        </p:txBody>
      </p:sp>
      <p:cxnSp>
        <p:nvCxnSpPr>
          <p:cNvPr id="104" name="Straight Arrow Connector 103"/>
          <p:cNvCxnSpPr>
            <a:stCxn id="11" idx="1"/>
            <a:endCxn id="103" idx="3"/>
          </p:cNvCxnSpPr>
          <p:nvPr/>
        </p:nvCxnSpPr>
        <p:spPr>
          <a:xfrm flipH="1" flipV="1">
            <a:off x="1229305" y="1941909"/>
            <a:ext cx="2587902" cy="836700"/>
          </a:xfrm>
          <a:prstGeom prst="straightConnector1">
            <a:avLst/>
          </a:prstGeom>
          <a:ln w="57150" cmpd="sng">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417926" y="386713"/>
            <a:ext cx="1431336" cy="5100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a:t>Create the App ID</a:t>
            </a:r>
          </a:p>
        </p:txBody>
      </p:sp>
      <p:sp>
        <p:nvSpPr>
          <p:cNvPr id="24" name="Rounded Rectangle 23"/>
          <p:cNvSpPr/>
          <p:nvPr/>
        </p:nvSpPr>
        <p:spPr>
          <a:xfrm>
            <a:off x="6999633" y="2371918"/>
            <a:ext cx="1431336" cy="5100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a:t>Create test users</a:t>
            </a:r>
          </a:p>
        </p:txBody>
      </p:sp>
      <p:sp>
        <p:nvSpPr>
          <p:cNvPr id="25" name="Rounded Rectangle 24"/>
          <p:cNvSpPr/>
          <p:nvPr/>
        </p:nvSpPr>
        <p:spPr>
          <a:xfrm>
            <a:off x="7073678" y="241363"/>
            <a:ext cx="1431336" cy="5100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a:t>Create the App</a:t>
            </a:r>
          </a:p>
        </p:txBody>
      </p:sp>
      <p:sp>
        <p:nvSpPr>
          <p:cNvPr id="28" name="Rounded Rectangle 27"/>
          <p:cNvSpPr/>
          <p:nvPr/>
        </p:nvSpPr>
        <p:spPr>
          <a:xfrm>
            <a:off x="845930" y="2865049"/>
            <a:ext cx="1431336" cy="5100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a:t>Create a Shared Key</a:t>
            </a:r>
          </a:p>
        </p:txBody>
      </p:sp>
      <p:sp>
        <p:nvSpPr>
          <p:cNvPr id="29" name="Rounded Rectangle 28"/>
          <p:cNvSpPr/>
          <p:nvPr/>
        </p:nvSpPr>
        <p:spPr>
          <a:xfrm>
            <a:off x="3989567" y="4866522"/>
            <a:ext cx="1431336" cy="5100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a:t>Create Products</a:t>
            </a:r>
          </a:p>
        </p:txBody>
      </p:sp>
      <p:sp>
        <p:nvSpPr>
          <p:cNvPr id="31" name="Rounded Rectangle 30"/>
          <p:cNvSpPr/>
          <p:nvPr/>
        </p:nvSpPr>
        <p:spPr>
          <a:xfrm>
            <a:off x="4570735" y="3519224"/>
            <a:ext cx="1431336" cy="84514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a:t>Create and Publish a Downloadable Content Package</a:t>
            </a:r>
          </a:p>
        </p:txBody>
      </p:sp>
    </p:spTree>
    <p:extLst>
      <p:ext uri="{BB962C8B-B14F-4D97-AF65-F5344CB8AC3E}">
        <p14:creationId xmlns:p14="http://schemas.microsoft.com/office/powerpoint/2010/main" val="14018914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143" y="3513588"/>
            <a:ext cx="2851572" cy="952500"/>
          </a:xfrm>
        </p:spPr>
        <p:txBody>
          <a:bodyPr/>
          <a:lstStyle/>
          <a:p>
            <a:r>
              <a:rPr lang="en-US"/>
              <a:t>StoreKit</a:t>
            </a:r>
          </a:p>
        </p:txBody>
      </p:sp>
      <p:grpSp>
        <p:nvGrpSpPr>
          <p:cNvPr id="41" name="Group 40"/>
          <p:cNvGrpSpPr/>
          <p:nvPr/>
        </p:nvGrpSpPr>
        <p:grpSpPr>
          <a:xfrm>
            <a:off x="118783" y="120682"/>
            <a:ext cx="2154654" cy="3234389"/>
            <a:chOff x="118783" y="109639"/>
            <a:chExt cx="2154654" cy="3234389"/>
          </a:xfrm>
        </p:grpSpPr>
        <p:sp>
          <p:nvSpPr>
            <p:cNvPr id="3" name="Rounded Rectangle 2"/>
            <p:cNvSpPr/>
            <p:nvPr/>
          </p:nvSpPr>
          <p:spPr>
            <a:xfrm>
              <a:off x="118783" y="109639"/>
              <a:ext cx="2154654" cy="323438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118783" y="356330"/>
              <a:ext cx="2154654" cy="369332"/>
            </a:xfrm>
            <a:prstGeom prst="rect">
              <a:avLst/>
            </a:prstGeom>
            <a:noFill/>
          </p:spPr>
          <p:txBody>
            <a:bodyPr wrap="square" rtlCol="0">
              <a:spAutoFit/>
            </a:bodyPr>
            <a:lstStyle/>
            <a:p>
              <a:pPr algn="ctr"/>
              <a:r>
                <a:rPr lang="en-US">
                  <a:solidFill>
                    <a:schemeClr val="bg1"/>
                  </a:solidFill>
                </a:rPr>
                <a:t>SKPaymentQueue</a:t>
              </a:r>
            </a:p>
          </p:txBody>
        </p:sp>
        <p:sp>
          <p:nvSpPr>
            <p:cNvPr id="5" name="Rectangle 4"/>
            <p:cNvSpPr/>
            <p:nvPr/>
          </p:nvSpPr>
          <p:spPr>
            <a:xfrm>
              <a:off x="118783" y="816071"/>
              <a:ext cx="2154654" cy="2400657"/>
            </a:xfrm>
            <a:prstGeom prst="rect">
              <a:avLst/>
            </a:prstGeom>
          </p:spPr>
          <p:txBody>
            <a:bodyPr wrap="square">
              <a:spAutoFit/>
            </a:bodyPr>
            <a:lstStyle/>
            <a:p>
              <a:r>
                <a:rPr lang="en-US" sz="1000">
                  <a:solidFill>
                    <a:schemeClr val="bg1"/>
                  </a:solidFill>
                </a:rPr>
                <a:t>+ canMakePayments</a:t>
              </a:r>
            </a:p>
            <a:p>
              <a:r>
                <a:rPr lang="en-US" sz="1000">
                  <a:solidFill>
                    <a:srgbClr val="FFFF00"/>
                  </a:solidFill>
                </a:rPr>
                <a:t>+ </a:t>
              </a:r>
              <a:r>
                <a:rPr lang="en-US" sz="1000" b="1">
                  <a:solidFill>
                    <a:srgbClr val="FFFF00"/>
                  </a:solidFill>
                </a:rPr>
                <a:t>defaultQueue</a:t>
              </a:r>
            </a:p>
            <a:p>
              <a:endParaRPr lang="en-US" sz="1000">
                <a:solidFill>
                  <a:schemeClr val="bg1"/>
                </a:solidFill>
              </a:endParaRPr>
            </a:p>
            <a:p>
              <a:r>
                <a:rPr lang="en-US" sz="1000">
                  <a:solidFill>
                    <a:srgbClr val="FFFF00"/>
                  </a:solidFill>
                </a:rPr>
                <a:t>- </a:t>
              </a:r>
              <a:r>
                <a:rPr lang="en-US" sz="1000" b="1">
                  <a:solidFill>
                    <a:srgbClr val="FFFF00"/>
                  </a:solidFill>
                </a:rPr>
                <a:t>addTransactionObserver:</a:t>
              </a:r>
            </a:p>
            <a:p>
              <a:r>
                <a:rPr lang="en-US" sz="1000">
                  <a:solidFill>
                    <a:schemeClr val="bg1"/>
                  </a:solidFill>
                </a:rPr>
                <a:t>- removeTransactionObserver:</a:t>
              </a:r>
            </a:p>
            <a:p>
              <a:endParaRPr lang="en-US" sz="1000">
                <a:solidFill>
                  <a:schemeClr val="bg1"/>
                </a:solidFill>
              </a:endParaRPr>
            </a:p>
            <a:p>
              <a:r>
                <a:rPr lang="en-US" sz="1000">
                  <a:solidFill>
                    <a:schemeClr val="bg1"/>
                  </a:solidFill>
                </a:rPr>
                <a:t>- addPayment:</a:t>
              </a:r>
            </a:p>
            <a:p>
              <a:endParaRPr lang="en-US" sz="1000">
                <a:solidFill>
                  <a:schemeClr val="bg1"/>
                </a:solidFill>
              </a:endParaRPr>
            </a:p>
            <a:p>
              <a:r>
                <a:rPr lang="en-US" sz="1000">
                  <a:solidFill>
                    <a:srgbClr val="FFFF00"/>
                  </a:solidFill>
                </a:rPr>
                <a:t>- </a:t>
              </a:r>
              <a:r>
                <a:rPr lang="en-US" sz="1000" b="1">
                  <a:solidFill>
                    <a:srgbClr val="FFFF00"/>
                  </a:solidFill>
                </a:rPr>
                <a:t>finishTransaction:</a:t>
              </a:r>
            </a:p>
            <a:p>
              <a:r>
                <a:rPr lang="en-US" sz="1000">
                  <a:solidFill>
                    <a:schemeClr val="bg1"/>
                  </a:solidFill>
                </a:rPr>
                <a:t>- restoreCompletedTransactions</a:t>
              </a:r>
            </a:p>
            <a:p>
              <a:endParaRPr lang="en-US" sz="1000">
                <a:solidFill>
                  <a:schemeClr val="bg1"/>
                </a:solidFill>
              </a:endParaRPr>
            </a:p>
            <a:p>
              <a:r>
                <a:rPr lang="en-US" sz="1000">
                  <a:solidFill>
                    <a:schemeClr val="bg1"/>
                  </a:solidFill>
                </a:rPr>
                <a:t>- startDownloads:</a:t>
              </a:r>
            </a:p>
            <a:p>
              <a:r>
                <a:rPr lang="en-US" sz="1000">
                  <a:solidFill>
                    <a:schemeClr val="bg1"/>
                  </a:solidFill>
                </a:rPr>
                <a:t>- pauseDownloads:</a:t>
              </a:r>
            </a:p>
            <a:p>
              <a:r>
                <a:rPr lang="en-US" sz="1000">
                  <a:solidFill>
                    <a:schemeClr val="bg1"/>
                  </a:solidFill>
                </a:rPr>
                <a:t>- resumeDownloads:</a:t>
              </a:r>
            </a:p>
            <a:p>
              <a:r>
                <a:rPr lang="en-US" sz="1000">
                  <a:solidFill>
                    <a:schemeClr val="bg1"/>
                  </a:solidFill>
                </a:rPr>
                <a:t>- cancelDownloads:</a:t>
              </a:r>
            </a:p>
          </p:txBody>
        </p:sp>
      </p:grpSp>
      <p:grpSp>
        <p:nvGrpSpPr>
          <p:cNvPr id="40" name="Group 39"/>
          <p:cNvGrpSpPr/>
          <p:nvPr/>
        </p:nvGrpSpPr>
        <p:grpSpPr>
          <a:xfrm>
            <a:off x="2372422" y="2131782"/>
            <a:ext cx="2154654" cy="1247825"/>
            <a:chOff x="2372422" y="109639"/>
            <a:chExt cx="2154654" cy="1247825"/>
          </a:xfrm>
        </p:grpSpPr>
        <p:sp>
          <p:nvSpPr>
            <p:cNvPr id="8" name="Rounded Rectangle 7"/>
            <p:cNvSpPr/>
            <p:nvPr/>
          </p:nvSpPr>
          <p:spPr>
            <a:xfrm>
              <a:off x="2372422" y="109639"/>
              <a:ext cx="2154654" cy="124782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2372422" y="356330"/>
              <a:ext cx="2154654" cy="369332"/>
            </a:xfrm>
            <a:prstGeom prst="rect">
              <a:avLst/>
            </a:prstGeom>
            <a:noFill/>
          </p:spPr>
          <p:txBody>
            <a:bodyPr wrap="square" rtlCol="0">
              <a:spAutoFit/>
            </a:bodyPr>
            <a:lstStyle/>
            <a:p>
              <a:pPr algn="ctr"/>
              <a:r>
                <a:rPr lang="en-US">
                  <a:solidFill>
                    <a:schemeClr val="bg1"/>
                  </a:solidFill>
                </a:rPr>
                <a:t>SKPayment</a:t>
              </a:r>
            </a:p>
          </p:txBody>
        </p:sp>
        <p:sp>
          <p:nvSpPr>
            <p:cNvPr id="10" name="Rectangle 9"/>
            <p:cNvSpPr/>
            <p:nvPr/>
          </p:nvSpPr>
          <p:spPr>
            <a:xfrm>
              <a:off x="2372422" y="816071"/>
              <a:ext cx="2154654" cy="246221"/>
            </a:xfrm>
            <a:prstGeom prst="rect">
              <a:avLst/>
            </a:prstGeom>
          </p:spPr>
          <p:txBody>
            <a:bodyPr wrap="square">
              <a:spAutoFit/>
            </a:bodyPr>
            <a:lstStyle/>
            <a:p>
              <a:r>
                <a:rPr lang="en-US" sz="1000">
                  <a:solidFill>
                    <a:srgbClr val="FFFF00"/>
                  </a:solidFill>
                </a:rPr>
                <a:t>+ </a:t>
              </a:r>
              <a:r>
                <a:rPr lang="en-US" sz="1000" b="1">
                  <a:solidFill>
                    <a:srgbClr val="FFFF00"/>
                  </a:solidFill>
                </a:rPr>
                <a:t>paymentWithProduct:</a:t>
              </a:r>
            </a:p>
          </p:txBody>
        </p:sp>
      </p:grpSp>
      <p:grpSp>
        <p:nvGrpSpPr>
          <p:cNvPr id="47" name="Group 46"/>
          <p:cNvGrpSpPr/>
          <p:nvPr/>
        </p:nvGrpSpPr>
        <p:grpSpPr>
          <a:xfrm>
            <a:off x="2372422" y="120682"/>
            <a:ext cx="2154654" cy="1891296"/>
            <a:chOff x="4626061" y="109639"/>
            <a:chExt cx="2154654" cy="1891296"/>
          </a:xfrm>
        </p:grpSpPr>
        <p:sp>
          <p:nvSpPr>
            <p:cNvPr id="16" name="Rounded Rectangle 15"/>
            <p:cNvSpPr/>
            <p:nvPr/>
          </p:nvSpPr>
          <p:spPr>
            <a:xfrm>
              <a:off x="4626061" y="109639"/>
              <a:ext cx="2154654" cy="189129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bg1"/>
                </a:solidFill>
              </a:endParaRPr>
            </a:p>
          </p:txBody>
        </p:sp>
        <p:sp>
          <p:nvSpPr>
            <p:cNvPr id="17" name="TextBox 16"/>
            <p:cNvSpPr txBox="1"/>
            <p:nvPr/>
          </p:nvSpPr>
          <p:spPr>
            <a:xfrm>
              <a:off x="4626061" y="356329"/>
              <a:ext cx="2154654" cy="307777"/>
            </a:xfrm>
            <a:prstGeom prst="rect">
              <a:avLst/>
            </a:prstGeom>
            <a:noFill/>
          </p:spPr>
          <p:txBody>
            <a:bodyPr wrap="square" rtlCol="0">
              <a:spAutoFit/>
            </a:bodyPr>
            <a:lstStyle/>
            <a:p>
              <a:pPr algn="ctr"/>
              <a:r>
                <a:rPr lang="en-US" sz="1400">
                  <a:solidFill>
                    <a:schemeClr val="bg1"/>
                  </a:solidFill>
                </a:rPr>
                <a:t>SKPaymentTransaction</a:t>
              </a:r>
            </a:p>
          </p:txBody>
        </p:sp>
        <p:sp>
          <p:nvSpPr>
            <p:cNvPr id="18" name="Rectangle 17"/>
            <p:cNvSpPr/>
            <p:nvPr/>
          </p:nvSpPr>
          <p:spPr>
            <a:xfrm>
              <a:off x="4626061" y="816070"/>
              <a:ext cx="2154654" cy="1015663"/>
            </a:xfrm>
            <a:prstGeom prst="rect">
              <a:avLst/>
            </a:prstGeom>
          </p:spPr>
          <p:txBody>
            <a:bodyPr wrap="square">
              <a:spAutoFit/>
            </a:bodyPr>
            <a:lstStyle/>
            <a:p>
              <a:r>
                <a:rPr lang="en-US" sz="1000">
                  <a:solidFill>
                    <a:schemeClr val="bg1"/>
                  </a:solidFill>
                </a:rPr>
                <a:t>error</a:t>
              </a:r>
            </a:p>
            <a:p>
              <a:r>
                <a:rPr lang="en-US" sz="1000">
                  <a:solidFill>
                    <a:schemeClr val="bg1"/>
                  </a:solidFill>
                </a:rPr>
                <a:t>payment</a:t>
              </a:r>
            </a:p>
            <a:p>
              <a:r>
                <a:rPr lang="en-US" sz="1000">
                  <a:solidFill>
                    <a:schemeClr val="bg1"/>
                  </a:solidFill>
                </a:rPr>
                <a:t>transactionState</a:t>
              </a:r>
            </a:p>
            <a:p>
              <a:r>
                <a:rPr lang="en-US" sz="1000">
                  <a:solidFill>
                    <a:schemeClr val="bg1"/>
                  </a:solidFill>
                </a:rPr>
                <a:t>transactionIdentifier</a:t>
              </a:r>
            </a:p>
            <a:p>
              <a:r>
                <a:rPr lang="en-US" sz="1000" b="1">
                  <a:solidFill>
                    <a:srgbClr val="FFFF00"/>
                  </a:solidFill>
                </a:rPr>
                <a:t>transactionReceipt</a:t>
              </a:r>
            </a:p>
            <a:p>
              <a:r>
                <a:rPr lang="en-US" sz="1000">
                  <a:solidFill>
                    <a:schemeClr val="bg1"/>
                  </a:solidFill>
                </a:rPr>
                <a:t>transactionDate</a:t>
              </a:r>
            </a:p>
          </p:txBody>
        </p:sp>
      </p:grpSp>
      <p:grpSp>
        <p:nvGrpSpPr>
          <p:cNvPr id="51" name="Group 50"/>
          <p:cNvGrpSpPr/>
          <p:nvPr/>
        </p:nvGrpSpPr>
        <p:grpSpPr>
          <a:xfrm>
            <a:off x="6879699" y="120682"/>
            <a:ext cx="2154654" cy="1891297"/>
            <a:chOff x="6879699" y="109639"/>
            <a:chExt cx="2154654" cy="1891297"/>
          </a:xfrm>
        </p:grpSpPr>
        <p:sp>
          <p:nvSpPr>
            <p:cNvPr id="20" name="Rounded Rectangle 19"/>
            <p:cNvSpPr/>
            <p:nvPr/>
          </p:nvSpPr>
          <p:spPr>
            <a:xfrm>
              <a:off x="6879699" y="109639"/>
              <a:ext cx="2154654" cy="189129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bg1"/>
                </a:solidFill>
              </a:endParaRPr>
            </a:p>
          </p:txBody>
        </p:sp>
        <p:sp>
          <p:nvSpPr>
            <p:cNvPr id="21" name="TextBox 20"/>
            <p:cNvSpPr txBox="1"/>
            <p:nvPr/>
          </p:nvSpPr>
          <p:spPr>
            <a:xfrm>
              <a:off x="6879699" y="356330"/>
              <a:ext cx="2154654" cy="369332"/>
            </a:xfrm>
            <a:prstGeom prst="rect">
              <a:avLst/>
            </a:prstGeom>
            <a:noFill/>
          </p:spPr>
          <p:txBody>
            <a:bodyPr wrap="square" rtlCol="0">
              <a:spAutoFit/>
            </a:bodyPr>
            <a:lstStyle/>
            <a:p>
              <a:pPr algn="ctr"/>
              <a:r>
                <a:rPr lang="en-US">
                  <a:solidFill>
                    <a:schemeClr val="bg1"/>
                  </a:solidFill>
                </a:rPr>
                <a:t>SKProduct</a:t>
              </a:r>
            </a:p>
          </p:txBody>
        </p:sp>
        <p:sp>
          <p:nvSpPr>
            <p:cNvPr id="22" name="Rectangle 21"/>
            <p:cNvSpPr/>
            <p:nvPr/>
          </p:nvSpPr>
          <p:spPr>
            <a:xfrm>
              <a:off x="6879699" y="816071"/>
              <a:ext cx="2154654" cy="1015663"/>
            </a:xfrm>
            <a:prstGeom prst="rect">
              <a:avLst/>
            </a:prstGeom>
          </p:spPr>
          <p:txBody>
            <a:bodyPr wrap="square">
              <a:spAutoFit/>
            </a:bodyPr>
            <a:lstStyle/>
            <a:p>
              <a:r>
                <a:rPr lang="en-US" sz="1000">
                  <a:solidFill>
                    <a:schemeClr val="bg1"/>
                  </a:solidFill>
                </a:rPr>
                <a:t>localizedDescription</a:t>
              </a:r>
            </a:p>
            <a:p>
              <a:r>
                <a:rPr lang="en-US" sz="1000">
                  <a:solidFill>
                    <a:schemeClr val="bg1"/>
                  </a:solidFill>
                </a:rPr>
                <a:t>localizedTitle</a:t>
              </a:r>
            </a:p>
            <a:p>
              <a:r>
                <a:rPr lang="en-US" sz="1000" b="1">
                  <a:solidFill>
                    <a:srgbClr val="FFFF00"/>
                  </a:solidFill>
                </a:rPr>
                <a:t>price</a:t>
              </a:r>
            </a:p>
            <a:p>
              <a:r>
                <a:rPr lang="en-US" sz="1000">
                  <a:solidFill>
                    <a:schemeClr val="bg1"/>
                  </a:solidFill>
                </a:rPr>
                <a:t>priceLocale</a:t>
              </a:r>
            </a:p>
            <a:p>
              <a:r>
                <a:rPr lang="en-US" sz="1000" b="1">
                  <a:solidFill>
                    <a:srgbClr val="FFFF00"/>
                  </a:solidFill>
                </a:rPr>
                <a:t>productIdentifier</a:t>
              </a:r>
            </a:p>
            <a:p>
              <a:r>
                <a:rPr lang="en-US" sz="1000">
                  <a:solidFill>
                    <a:schemeClr val="bg1"/>
                  </a:solidFill>
                </a:rPr>
                <a:t>downloadable</a:t>
              </a:r>
            </a:p>
          </p:txBody>
        </p:sp>
      </p:grpSp>
      <p:grpSp>
        <p:nvGrpSpPr>
          <p:cNvPr id="42" name="Group 41"/>
          <p:cNvGrpSpPr/>
          <p:nvPr/>
        </p:nvGrpSpPr>
        <p:grpSpPr>
          <a:xfrm>
            <a:off x="4626061" y="120682"/>
            <a:ext cx="2154654" cy="1247825"/>
            <a:chOff x="4626061" y="2113765"/>
            <a:chExt cx="2154654" cy="1247825"/>
          </a:xfrm>
        </p:grpSpPr>
        <p:sp>
          <p:nvSpPr>
            <p:cNvPr id="24" name="Rounded Rectangle 23"/>
            <p:cNvSpPr/>
            <p:nvPr/>
          </p:nvSpPr>
          <p:spPr>
            <a:xfrm>
              <a:off x="4626061" y="2113765"/>
              <a:ext cx="2154654" cy="124782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bg1"/>
                </a:solidFill>
              </a:endParaRPr>
            </a:p>
          </p:txBody>
        </p:sp>
        <p:sp>
          <p:nvSpPr>
            <p:cNvPr id="25" name="TextBox 24"/>
            <p:cNvSpPr txBox="1"/>
            <p:nvPr/>
          </p:nvSpPr>
          <p:spPr>
            <a:xfrm>
              <a:off x="4626061" y="2360456"/>
              <a:ext cx="2154654" cy="369332"/>
            </a:xfrm>
            <a:prstGeom prst="rect">
              <a:avLst/>
            </a:prstGeom>
            <a:noFill/>
          </p:spPr>
          <p:txBody>
            <a:bodyPr wrap="square" rtlCol="0">
              <a:spAutoFit/>
            </a:bodyPr>
            <a:lstStyle/>
            <a:p>
              <a:pPr algn="ctr"/>
              <a:r>
                <a:rPr lang="en-US">
                  <a:solidFill>
                    <a:schemeClr val="bg1"/>
                  </a:solidFill>
                </a:rPr>
                <a:t>SKRequest</a:t>
              </a:r>
            </a:p>
          </p:txBody>
        </p:sp>
        <p:sp>
          <p:nvSpPr>
            <p:cNvPr id="26" name="Rectangle 25"/>
            <p:cNvSpPr/>
            <p:nvPr/>
          </p:nvSpPr>
          <p:spPr>
            <a:xfrm>
              <a:off x="4626061" y="2820197"/>
              <a:ext cx="2154654" cy="400110"/>
            </a:xfrm>
            <a:prstGeom prst="rect">
              <a:avLst/>
            </a:prstGeom>
          </p:spPr>
          <p:txBody>
            <a:bodyPr wrap="square">
              <a:spAutoFit/>
            </a:bodyPr>
            <a:lstStyle/>
            <a:p>
              <a:r>
                <a:rPr lang="en-US" sz="1000">
                  <a:solidFill>
                    <a:schemeClr val="bg1"/>
                  </a:solidFill>
                </a:rPr>
                <a:t>– start</a:t>
              </a:r>
            </a:p>
            <a:p>
              <a:r>
                <a:rPr lang="en-US" sz="1000">
                  <a:solidFill>
                    <a:schemeClr val="bg1"/>
                  </a:solidFill>
                </a:rPr>
                <a:t>– cancel</a:t>
              </a:r>
            </a:p>
          </p:txBody>
        </p:sp>
      </p:grpSp>
      <p:grpSp>
        <p:nvGrpSpPr>
          <p:cNvPr id="38" name="Group 37"/>
          <p:cNvGrpSpPr/>
          <p:nvPr/>
        </p:nvGrpSpPr>
        <p:grpSpPr>
          <a:xfrm>
            <a:off x="4626061" y="1461942"/>
            <a:ext cx="2154654" cy="1247825"/>
            <a:chOff x="2372422" y="2820197"/>
            <a:chExt cx="2154654" cy="1247825"/>
          </a:xfrm>
        </p:grpSpPr>
        <p:sp>
          <p:nvSpPr>
            <p:cNvPr id="28" name="Rounded Rectangle 27"/>
            <p:cNvSpPr/>
            <p:nvPr/>
          </p:nvSpPr>
          <p:spPr>
            <a:xfrm>
              <a:off x="2372422" y="2820197"/>
              <a:ext cx="2154654" cy="124782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bg1"/>
                </a:solidFill>
              </a:endParaRPr>
            </a:p>
          </p:txBody>
        </p:sp>
        <p:sp>
          <p:nvSpPr>
            <p:cNvPr id="29" name="TextBox 28"/>
            <p:cNvSpPr txBox="1"/>
            <p:nvPr/>
          </p:nvSpPr>
          <p:spPr>
            <a:xfrm>
              <a:off x="2372422" y="3066888"/>
              <a:ext cx="2154654" cy="307777"/>
            </a:xfrm>
            <a:prstGeom prst="rect">
              <a:avLst/>
            </a:prstGeom>
            <a:noFill/>
          </p:spPr>
          <p:txBody>
            <a:bodyPr wrap="square" rtlCol="0">
              <a:spAutoFit/>
            </a:bodyPr>
            <a:lstStyle/>
            <a:p>
              <a:pPr algn="ctr"/>
              <a:r>
                <a:rPr lang="en-US" sz="1400">
                  <a:solidFill>
                    <a:schemeClr val="bg1"/>
                  </a:solidFill>
                </a:rPr>
                <a:t>SKProductsResponse</a:t>
              </a:r>
            </a:p>
          </p:txBody>
        </p:sp>
        <p:sp>
          <p:nvSpPr>
            <p:cNvPr id="30" name="Rectangle 29"/>
            <p:cNvSpPr/>
            <p:nvPr/>
          </p:nvSpPr>
          <p:spPr>
            <a:xfrm>
              <a:off x="2372422" y="3526629"/>
              <a:ext cx="2154654" cy="400110"/>
            </a:xfrm>
            <a:prstGeom prst="rect">
              <a:avLst/>
            </a:prstGeom>
          </p:spPr>
          <p:txBody>
            <a:bodyPr wrap="square">
              <a:spAutoFit/>
            </a:bodyPr>
            <a:lstStyle/>
            <a:p>
              <a:r>
                <a:rPr lang="en-US" sz="1000">
                  <a:solidFill>
                    <a:schemeClr val="bg1"/>
                  </a:solidFill>
                </a:rPr>
                <a:t>products</a:t>
              </a:r>
            </a:p>
            <a:p>
              <a:r>
                <a:rPr lang="en-US" sz="1000">
                  <a:solidFill>
                    <a:schemeClr val="bg1"/>
                  </a:solidFill>
                </a:rPr>
                <a:t>invalidProductIdentifiers</a:t>
              </a:r>
            </a:p>
          </p:txBody>
        </p:sp>
      </p:grpSp>
      <p:grpSp>
        <p:nvGrpSpPr>
          <p:cNvPr id="52" name="Group 51"/>
          <p:cNvGrpSpPr/>
          <p:nvPr/>
        </p:nvGrpSpPr>
        <p:grpSpPr>
          <a:xfrm>
            <a:off x="6879699" y="2113765"/>
            <a:ext cx="2154654" cy="2352323"/>
            <a:chOff x="6879699" y="2113765"/>
            <a:chExt cx="2154654" cy="2352323"/>
          </a:xfrm>
        </p:grpSpPr>
        <p:sp>
          <p:nvSpPr>
            <p:cNvPr id="32" name="Rounded Rectangle 31"/>
            <p:cNvSpPr/>
            <p:nvPr/>
          </p:nvSpPr>
          <p:spPr>
            <a:xfrm>
              <a:off x="6879699" y="2113765"/>
              <a:ext cx="2154654" cy="235232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bg1"/>
                </a:solidFill>
              </a:endParaRPr>
            </a:p>
          </p:txBody>
        </p:sp>
        <p:sp>
          <p:nvSpPr>
            <p:cNvPr id="33" name="TextBox 32"/>
            <p:cNvSpPr txBox="1"/>
            <p:nvPr/>
          </p:nvSpPr>
          <p:spPr>
            <a:xfrm>
              <a:off x="6879699" y="2360456"/>
              <a:ext cx="2154654" cy="369332"/>
            </a:xfrm>
            <a:prstGeom prst="rect">
              <a:avLst/>
            </a:prstGeom>
            <a:noFill/>
          </p:spPr>
          <p:txBody>
            <a:bodyPr wrap="square" rtlCol="0">
              <a:spAutoFit/>
            </a:bodyPr>
            <a:lstStyle/>
            <a:p>
              <a:pPr algn="ctr"/>
              <a:r>
                <a:rPr lang="en-US">
                  <a:solidFill>
                    <a:schemeClr val="bg1"/>
                  </a:solidFill>
                </a:rPr>
                <a:t>SKDownload</a:t>
              </a:r>
            </a:p>
          </p:txBody>
        </p:sp>
        <p:sp>
          <p:nvSpPr>
            <p:cNvPr id="34" name="Rectangle 33"/>
            <p:cNvSpPr/>
            <p:nvPr/>
          </p:nvSpPr>
          <p:spPr>
            <a:xfrm>
              <a:off x="6879699" y="2820197"/>
              <a:ext cx="2154654" cy="1477328"/>
            </a:xfrm>
            <a:prstGeom prst="rect">
              <a:avLst/>
            </a:prstGeom>
          </p:spPr>
          <p:txBody>
            <a:bodyPr wrap="square">
              <a:spAutoFit/>
            </a:bodyPr>
            <a:lstStyle/>
            <a:p>
              <a:r>
                <a:rPr lang="en-US" sz="1000">
                  <a:solidFill>
                    <a:schemeClr val="bg1"/>
                  </a:solidFill>
                </a:rPr>
                <a:t>contentIdentifier</a:t>
              </a:r>
            </a:p>
            <a:p>
              <a:r>
                <a:rPr lang="en-US" sz="1000">
                  <a:solidFill>
                    <a:schemeClr val="bg1"/>
                  </a:solidFill>
                </a:rPr>
                <a:t>contentLength</a:t>
              </a:r>
            </a:p>
            <a:p>
              <a:r>
                <a:rPr lang="en-US" sz="1000">
                  <a:solidFill>
                    <a:schemeClr val="bg1"/>
                  </a:solidFill>
                </a:rPr>
                <a:t>contentVersion</a:t>
              </a:r>
            </a:p>
            <a:p>
              <a:r>
                <a:rPr lang="en-US" sz="1000">
                  <a:solidFill>
                    <a:schemeClr val="bg1"/>
                  </a:solidFill>
                </a:rPr>
                <a:t>transaction</a:t>
              </a:r>
            </a:p>
            <a:p>
              <a:r>
                <a:rPr lang="en-US" sz="1000">
                  <a:solidFill>
                    <a:schemeClr val="bg1"/>
                  </a:solidFill>
                </a:rPr>
                <a:t>downloadState</a:t>
              </a:r>
            </a:p>
            <a:p>
              <a:r>
                <a:rPr lang="en-US" sz="1000">
                  <a:solidFill>
                    <a:schemeClr val="bg1"/>
                  </a:solidFill>
                </a:rPr>
                <a:t>progress</a:t>
              </a:r>
            </a:p>
            <a:p>
              <a:r>
                <a:rPr lang="en-US" sz="1000">
                  <a:solidFill>
                    <a:schemeClr val="bg1"/>
                  </a:solidFill>
                </a:rPr>
                <a:t>timeRemaining</a:t>
              </a:r>
            </a:p>
            <a:p>
              <a:r>
                <a:rPr lang="en-US" sz="1000">
                  <a:solidFill>
                    <a:schemeClr val="bg1"/>
                  </a:solidFill>
                </a:rPr>
                <a:t>error</a:t>
              </a:r>
            </a:p>
            <a:p>
              <a:r>
                <a:rPr lang="en-US" sz="1000">
                  <a:solidFill>
                    <a:schemeClr val="bg1"/>
                  </a:solidFill>
                </a:rPr>
                <a:t>contentURL</a:t>
              </a:r>
            </a:p>
          </p:txBody>
        </p:sp>
      </p:grpSp>
      <p:sp>
        <p:nvSpPr>
          <p:cNvPr id="36" name="Rounded Rectangle 35"/>
          <p:cNvSpPr/>
          <p:nvPr/>
        </p:nvSpPr>
        <p:spPr>
          <a:xfrm>
            <a:off x="118783" y="4052727"/>
            <a:ext cx="2786830" cy="4410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200">
                <a:solidFill>
                  <a:schemeClr val="bg1"/>
                </a:solidFill>
              </a:rPr>
              <a:t>&lt;SKPaymentTransactionObserver&gt;</a:t>
            </a:r>
          </a:p>
        </p:txBody>
      </p:sp>
      <p:sp>
        <p:nvSpPr>
          <p:cNvPr id="45" name="Rounded Rectangle 44"/>
          <p:cNvSpPr/>
          <p:nvPr/>
        </p:nvSpPr>
        <p:spPr>
          <a:xfrm>
            <a:off x="118783" y="4594490"/>
            <a:ext cx="2504164" cy="4410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200">
                <a:solidFill>
                  <a:schemeClr val="bg1"/>
                </a:solidFill>
              </a:rPr>
              <a:t>&lt;SKProductsRequestDelegate&gt;</a:t>
            </a:r>
          </a:p>
        </p:txBody>
      </p:sp>
      <p:sp>
        <p:nvSpPr>
          <p:cNvPr id="53" name="Rounded Rectangle 52"/>
          <p:cNvSpPr/>
          <p:nvPr/>
        </p:nvSpPr>
        <p:spPr>
          <a:xfrm>
            <a:off x="7354212" y="4594490"/>
            <a:ext cx="1680141" cy="441092"/>
          </a:xfrm>
          <a:prstGeom prst="roundRect">
            <a:avLst/>
          </a:prstGeom>
          <a:solidFill>
            <a:schemeClr val="accent4">
              <a:alpha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r"/>
            <a:r>
              <a:rPr lang="en-US" sz="1200">
                <a:solidFill>
                  <a:schemeClr val="bg1"/>
                </a:solidFill>
              </a:rPr>
              <a:t>SKMutablePayment</a:t>
            </a:r>
          </a:p>
        </p:txBody>
      </p:sp>
      <p:sp>
        <p:nvSpPr>
          <p:cNvPr id="59" name="Rounded Rectangle 58"/>
          <p:cNvSpPr/>
          <p:nvPr/>
        </p:nvSpPr>
        <p:spPr>
          <a:xfrm>
            <a:off x="5710721" y="5142691"/>
            <a:ext cx="3323634" cy="441092"/>
          </a:xfrm>
          <a:prstGeom prst="roundRect">
            <a:avLst/>
          </a:prstGeom>
          <a:solidFill>
            <a:schemeClr val="accent4">
              <a:alpha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r"/>
            <a:r>
              <a:rPr lang="en-US" sz="1200"/>
              <a:t>&lt;SKStoreProductViewControllerDelegate&gt;</a:t>
            </a:r>
            <a:endParaRPr lang="en-US" sz="1200">
              <a:solidFill>
                <a:schemeClr val="bg1"/>
              </a:solidFill>
            </a:endParaRPr>
          </a:p>
        </p:txBody>
      </p:sp>
      <p:sp>
        <p:nvSpPr>
          <p:cNvPr id="60" name="Rounded Rectangle 59"/>
          <p:cNvSpPr/>
          <p:nvPr/>
        </p:nvSpPr>
        <p:spPr>
          <a:xfrm>
            <a:off x="4772768" y="4594490"/>
            <a:ext cx="2479978" cy="441092"/>
          </a:xfrm>
          <a:prstGeom prst="roundRect">
            <a:avLst/>
          </a:prstGeom>
          <a:solidFill>
            <a:schemeClr val="accent4">
              <a:alpha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r"/>
            <a:r>
              <a:rPr lang="en-US" sz="1200"/>
              <a:t>SKStoreProductViewController</a:t>
            </a:r>
            <a:endParaRPr lang="en-US" sz="1200">
              <a:solidFill>
                <a:schemeClr val="bg1"/>
              </a:solidFill>
            </a:endParaRPr>
          </a:p>
        </p:txBody>
      </p:sp>
      <p:sp>
        <p:nvSpPr>
          <p:cNvPr id="61" name="Rounded Rectangle 60"/>
          <p:cNvSpPr/>
          <p:nvPr/>
        </p:nvSpPr>
        <p:spPr>
          <a:xfrm>
            <a:off x="118783" y="5142691"/>
            <a:ext cx="1923131" cy="4410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200">
                <a:solidFill>
                  <a:schemeClr val="bg1"/>
                </a:solidFill>
              </a:rPr>
              <a:t>&lt;SKProductsDelegate&gt;</a:t>
            </a:r>
          </a:p>
        </p:txBody>
      </p:sp>
    </p:spTree>
    <p:extLst>
      <p:ext uri="{BB962C8B-B14F-4D97-AF65-F5344CB8AC3E}">
        <p14:creationId xmlns:p14="http://schemas.microsoft.com/office/powerpoint/2010/main" val="14699380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2212</TotalTime>
  <Words>1308</Words>
  <Application>Microsoft Macintosh PowerPoint</Application>
  <PresentationFormat>On-screen Show (16:10)</PresentationFormat>
  <Paragraphs>397</Paragraphs>
  <Slides>33</Slides>
  <Notes>19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Agenda</vt:lpstr>
      <vt:lpstr>Is In-App Purchase Right for You?</vt:lpstr>
      <vt:lpstr>What can you sell?</vt:lpstr>
      <vt:lpstr>Types of IAP Products</vt:lpstr>
      <vt:lpstr>The Demo App</vt:lpstr>
      <vt:lpstr>Architecture</vt:lpstr>
      <vt:lpstr>PowerPoint Presentation</vt:lpstr>
      <vt:lpstr>StoreKit</vt:lpstr>
      <vt:lpstr>App Server Overview</vt:lpstr>
      <vt:lpstr>Running on Your Device</vt:lpstr>
      <vt:lpstr>Conditional compilation for development</vt:lpstr>
      <vt:lpstr>Configuring at Apple.com</vt:lpstr>
      <vt:lpstr>Create and Publish a Downloadable Content Package</vt:lpstr>
      <vt:lpstr>PowerPoint Presentation</vt:lpstr>
      <vt:lpstr>The Application In Action</vt:lpstr>
      <vt:lpstr>Make a Purchase</vt:lpstr>
      <vt:lpstr>Make a Purchase</vt:lpstr>
      <vt:lpstr>Listen for Transactions</vt:lpstr>
      <vt:lpstr>Listen for Transactions</vt:lpstr>
      <vt:lpstr>Download Content</vt:lpstr>
      <vt:lpstr>Download Content</vt:lpstr>
      <vt:lpstr>Retrieve Product List</vt:lpstr>
      <vt:lpstr>Retrieve Product List</vt:lpstr>
      <vt:lpstr>Verify Receipts</vt:lpstr>
      <vt:lpstr>Verify Receipts</vt:lpstr>
      <vt:lpstr>Verify Receipt Status Codes</vt:lpstr>
      <vt:lpstr>Verify Receipt Endpoints</vt:lpstr>
      <vt:lpstr>Restore Transactions</vt:lpstr>
      <vt:lpstr>Restore Transactions</vt:lpstr>
      <vt:lpstr>Additional Resources</vt:lpstr>
      <vt:lpstr>Agenda Review</vt:lpstr>
      <vt:lpstr>Thanks guys! Enjoy the rest of devLink 2012!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Daniel Norton</cp:lastModifiedBy>
  <cp:revision>154</cp:revision>
  <dcterms:created xsi:type="dcterms:W3CDTF">2010-04-12T23:12:02Z</dcterms:created>
  <dcterms:modified xsi:type="dcterms:W3CDTF">2012-08-30T04:26:31Z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