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56" r:id="rId2"/>
    <p:sldId id="263" r:id="rId3"/>
    <p:sldId id="261" r:id="rId4"/>
    <p:sldId id="270" r:id="rId5"/>
    <p:sldId id="274" r:id="rId6"/>
    <p:sldId id="282" r:id="rId7"/>
    <p:sldId id="273" r:id="rId8"/>
    <p:sldId id="271" r:id="rId9"/>
    <p:sldId id="272" r:id="rId10"/>
    <p:sldId id="276" r:id="rId11"/>
    <p:sldId id="285" r:id="rId12"/>
    <p:sldId id="283" r:id="rId13"/>
    <p:sldId id="278" r:id="rId14"/>
    <p:sldId id="281" r:id="rId15"/>
    <p:sldId id="280" r:id="rId16"/>
    <p:sldId id="286" r:id="rId17"/>
    <p:sldId id="287" r:id="rId18"/>
    <p:sldId id="288" r:id="rId19"/>
    <p:sldId id="289" r:id="rId20"/>
    <p:sldId id="290" r:id="rId21"/>
    <p:sldId id="291" r:id="rId22"/>
    <p:sldId id="292" r:id="rId23"/>
    <p:sldId id="293" r:id="rId24"/>
    <p:sldId id="294" r:id="rId25"/>
    <p:sldId id="295" r:id="rId26"/>
    <p:sldId id="297" r:id="rId27"/>
    <p:sldId id="296" r:id="rId28"/>
    <p:sldId id="299" r:id="rId29"/>
    <p:sldId id="300" r:id="rId30"/>
    <p:sldId id="298" r:id="rId31"/>
    <p:sldId id="264" r:id="rId32"/>
    <p:sldId id="269" r:id="rId33"/>
    <p:sldId id="265" r:id="rId34"/>
    <p:sldId id="266" r:id="rId35"/>
    <p:sldId id="301" r:id="rId36"/>
    <p:sldId id="2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0040"/>
    <a:srgbClr val="FF0080"/>
    <a:srgbClr val="749805"/>
    <a:srgbClr val="2046A5"/>
    <a:srgbClr val="2E2E26"/>
    <a:srgbClr val="D6DD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93592" autoAdjust="0"/>
  </p:normalViewPr>
  <p:slideViewPr>
    <p:cSldViewPr snapToGrid="0" snapToObjects="1">
      <p:cViewPr varScale="1">
        <p:scale>
          <a:sx n="167" d="100"/>
          <a:sy n="167" d="100"/>
        </p:scale>
        <p:origin x="-136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12" d="100"/>
          <a:sy n="112" d="100"/>
        </p:scale>
        <p:origin x="-444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64DD4A-5331-0541-AB30-BC5B261DF2F8}" type="datetimeFigureOut">
              <a:t>8/17/11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2DD76-5C20-F24B-9061-917AD8132CD2}" type="slidenum">
              <a:t>‹#›</a:t>
            </a:fld>
            <a:endParaRPr lang="en-US"/>
          </a:p>
        </p:txBody>
      </p:sp>
    </p:spTree>
    <p:extLst>
      <p:ext uri="{BB962C8B-B14F-4D97-AF65-F5344CB8AC3E}">
        <p14:creationId xmlns:p14="http://schemas.microsoft.com/office/powerpoint/2010/main" val="2362004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F0D89-C192-5646-935F-2BA5F24D7A38}" type="datetimeFigureOut">
              <a:t>8/17/11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47886-C566-F74C-A129-914606121C44}" type="slidenum">
              <a:t>‹#›</a:t>
            </a:fld>
            <a:endParaRPr lang="en-US"/>
          </a:p>
        </p:txBody>
      </p:sp>
    </p:spTree>
    <p:extLst>
      <p:ext uri="{BB962C8B-B14F-4D97-AF65-F5344CB8AC3E}">
        <p14:creationId xmlns:p14="http://schemas.microsoft.com/office/powerpoint/2010/main" val="24003602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a:t>
            </a:fld>
            <a:endParaRPr lang="en-US"/>
          </a:p>
        </p:txBody>
      </p:sp>
    </p:spTree>
    <p:extLst>
      <p:ext uri="{BB962C8B-B14F-4D97-AF65-F5344CB8AC3E}">
        <p14:creationId xmlns:p14="http://schemas.microsoft.com/office/powerpoint/2010/main" val="103959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10</a:t>
            </a:fld>
            <a:endParaRPr lang="en-US"/>
          </a:p>
        </p:txBody>
      </p:sp>
    </p:spTree>
    <p:extLst>
      <p:ext uri="{BB962C8B-B14F-4D97-AF65-F5344CB8AC3E}">
        <p14:creationId xmlns:p14="http://schemas.microsoft.com/office/powerpoint/2010/main" val="307620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a:t>
            </a:r>
            <a:r>
              <a:rPr lang="en-US" baseline="0"/>
              <a:t> HEAD</a:t>
            </a:r>
          </a:p>
          <a:p>
            <a:r>
              <a:rPr lang="en-US" baseline="0"/>
              <a:t>git checkout 02_ModalViewController</a:t>
            </a:r>
            <a:endParaRPr lang="en-US"/>
          </a:p>
          <a:p>
            <a:endParaRPr lang="en-US"/>
          </a:p>
          <a:p>
            <a:pPr marL="0" marR="0" indent="0" algn="l" defTabSz="457200" rtl="0" eaLnBrk="1" fontAlgn="auto" latinLnBrk="0" hangingPunct="1">
              <a:lnSpc>
                <a:spcPct val="100000"/>
              </a:lnSpc>
              <a:spcBef>
                <a:spcPts val="0"/>
              </a:spcBef>
              <a:spcAft>
                <a:spcPts val="0"/>
              </a:spcAft>
              <a:buClrTx/>
              <a:buSzTx/>
              <a:buFontTx/>
              <a:buNone/>
              <a:tabLst/>
              <a:defRPr/>
            </a:pPr>
            <a:r>
              <a:rPr lang="en-US"/>
              <a:t>============================================</a:t>
            </a:r>
          </a:p>
          <a:p>
            <a:endParaRPr lang="en-US"/>
          </a:p>
          <a:p>
            <a:r>
              <a:rPr lang="en-US"/>
              <a:t>CandyJarViewController.m</a:t>
            </a:r>
          </a:p>
          <a:p>
            <a:r>
              <a:rPr lang="en-US"/>
              <a:t>-- uncomment IBAction code</a:t>
            </a:r>
          </a:p>
          <a:p>
            <a:endParaRPr lang="en-US"/>
          </a:p>
          <a:p>
            <a:endParaRPr lang="en-US"/>
          </a:p>
          <a:p>
            <a:r>
              <a:rPr lang="en-US"/>
              <a:t>CandyJarViewController.xib</a:t>
            </a:r>
          </a:p>
          <a:p>
            <a:r>
              <a:rPr lang="en-US"/>
              <a:t>-- add curl UIBarButtonItem</a:t>
            </a:r>
          </a:p>
          <a:p>
            <a:r>
              <a:rPr lang="en-US"/>
              <a:t>-- IBAction -&gt; didTapAboutButton:</a:t>
            </a:r>
          </a:p>
        </p:txBody>
      </p:sp>
      <p:sp>
        <p:nvSpPr>
          <p:cNvPr id="4" name="Slide Number Placeholder 3"/>
          <p:cNvSpPr>
            <a:spLocks noGrp="1"/>
          </p:cNvSpPr>
          <p:nvPr>
            <p:ph type="sldNum" sz="quarter" idx="10"/>
          </p:nvPr>
        </p:nvSpPr>
        <p:spPr/>
        <p:txBody>
          <a:bodyPr/>
          <a:lstStyle/>
          <a:p>
            <a:fld id="{F0D47886-C566-F74C-A129-914606121C44}" type="slidenum">
              <a:rPr lang="en-US"/>
              <a:t>11</a:t>
            </a:fld>
            <a:endParaRPr lang="en-US"/>
          </a:p>
        </p:txBody>
      </p:sp>
    </p:spTree>
    <p:extLst>
      <p:ext uri="{BB962C8B-B14F-4D97-AF65-F5344CB8AC3E}">
        <p14:creationId xmlns:p14="http://schemas.microsoft.com/office/powerpoint/2010/main" val="232332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12</a:t>
            </a:fld>
            <a:endParaRPr lang="en-US"/>
          </a:p>
        </p:txBody>
      </p:sp>
    </p:spTree>
    <p:extLst>
      <p:ext uri="{BB962C8B-B14F-4D97-AF65-F5344CB8AC3E}">
        <p14:creationId xmlns:p14="http://schemas.microsoft.com/office/powerpoint/2010/main" val="214846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13</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see that Candy Store</a:t>
            </a:r>
            <a:r>
              <a:rPr lang="en-US" baseline="0"/>
              <a:t> combines tab bar controllers and navigation view controllers. So, let’s also have a look at the concept of navigation view controllers</a:t>
            </a:r>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14</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note that CandyStoreAppDelegate is also a UITabBarControllerDelegate </a:t>
            </a:r>
          </a:p>
        </p:txBody>
      </p:sp>
      <p:sp>
        <p:nvSpPr>
          <p:cNvPr id="4" name="Slide Number Placeholder 3"/>
          <p:cNvSpPr>
            <a:spLocks noGrp="1"/>
          </p:cNvSpPr>
          <p:nvPr>
            <p:ph type="sldNum" sz="quarter" idx="10"/>
          </p:nvPr>
        </p:nvSpPr>
        <p:spPr/>
        <p:txBody>
          <a:bodyPr/>
          <a:lstStyle/>
          <a:p>
            <a:fld id="{F0D47886-C566-F74C-A129-914606121C44}" type="slidenum">
              <a:rPr lang="en-US"/>
              <a:t>15</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16</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03_TabBarController</a:t>
            </a:r>
          </a:p>
          <a:p>
            <a:endParaRPr lang="en-US"/>
          </a:p>
          <a:p>
            <a:r>
              <a:rPr lang="en-US"/>
              <a:t>============================================</a:t>
            </a:r>
          </a:p>
          <a:p>
            <a:endParaRPr lang="en-US"/>
          </a:p>
          <a:p>
            <a:r>
              <a:rPr lang="en-US"/>
              <a:t>View MainWindow.xib</a:t>
            </a:r>
          </a:p>
          <a:p>
            <a:r>
              <a:rPr lang="en-US"/>
              <a:t>-- Show tab bar items</a:t>
            </a:r>
          </a:p>
          <a:p>
            <a:r>
              <a:rPr lang="en-US"/>
              <a:t>-- show navigation stack</a:t>
            </a:r>
          </a:p>
          <a:p>
            <a:r>
              <a:rPr lang="en-US"/>
              <a:t>-- show UINavigationBar tint</a:t>
            </a:r>
          </a:p>
          <a:p>
            <a:r>
              <a:rPr lang="en-US"/>
              <a:t>-- show IBAction from refresh button</a:t>
            </a:r>
          </a:p>
          <a:p>
            <a:r>
              <a:rPr lang="en-US"/>
              <a:t>-- show the UITabBarControllerDelegate IBOutlet</a:t>
            </a:r>
          </a:p>
          <a:p>
            <a:endParaRPr lang="en-US"/>
          </a:p>
          <a:p>
            <a:r>
              <a:rPr lang="en-US"/>
              <a:t>Edit MainWindow.xib</a:t>
            </a:r>
          </a:p>
          <a:p>
            <a:r>
              <a:rPr lang="en-US"/>
              <a:t>-- Add a Navigation View Controller to the tab bar controllers list</a:t>
            </a:r>
          </a:p>
          <a:p>
            <a:r>
              <a:rPr lang="en-US"/>
              <a:t>-- Copy and paste the tint color from another navigation bar</a:t>
            </a:r>
          </a:p>
          <a:p>
            <a:r>
              <a:rPr lang="en-US"/>
              <a:t>-- Set the view controller class and xib to: CandyExchangeViewController</a:t>
            </a:r>
          </a:p>
          <a:p>
            <a:r>
              <a:rPr lang="en-US"/>
              <a:t>-- IBOutlet: app delegate &gt; candyExchangeViewController</a:t>
            </a:r>
          </a:p>
          <a:p>
            <a:r>
              <a:rPr lang="en-US"/>
              <a:t>-- Set the navigation item title to: Candy Exchange</a:t>
            </a:r>
          </a:p>
          <a:p>
            <a:r>
              <a:rPr lang="en-US"/>
              <a:t>-- add a refresh button to the navigation item</a:t>
            </a:r>
          </a:p>
          <a:p>
            <a:r>
              <a:rPr lang="en-US"/>
              <a:t>-- add IBAction from refresh button to app delegate</a:t>
            </a:r>
          </a:p>
          <a:p>
            <a:r>
              <a:rPr lang="en-US"/>
              <a:t>-- Set tab item title to: Candy Exchange</a:t>
            </a:r>
          </a:p>
          <a:p>
            <a:r>
              <a:rPr lang="en-US"/>
              <a:t>-- Set tab image to: exchangeTab.png</a:t>
            </a:r>
          </a:p>
          <a:p>
            <a:endParaRPr lang="en-US"/>
          </a:p>
          <a:p>
            <a:endParaRPr lang="en-US"/>
          </a:p>
          <a:p>
            <a:r>
              <a:rPr lang="en-US"/>
              <a:t>View CandyStoreAppDelegate.h</a:t>
            </a:r>
          </a:p>
          <a:p>
            <a:r>
              <a:rPr lang="en-US"/>
              <a:t>-- see all the IBOutlets</a:t>
            </a:r>
          </a:p>
          <a:p>
            <a:r>
              <a:rPr lang="en-US"/>
              <a:t>-- see the UITabBarControllerDelegate methods</a:t>
            </a:r>
          </a:p>
          <a:p>
            <a:endParaRPr lang="en-US"/>
          </a:p>
          <a:p>
            <a:endParaRPr lang="en-US"/>
          </a:p>
          <a:p>
            <a:r>
              <a:rPr lang="en-US"/>
              <a:t>View CandyStoreAppDelegate.m</a:t>
            </a:r>
          </a:p>
          <a:p>
            <a:r>
              <a:rPr lang="en-US"/>
              <a:t>-- see updateJarTabImage (at bottom)</a:t>
            </a:r>
          </a:p>
          <a:p>
            <a:endParaRPr lang="en-US"/>
          </a:p>
          <a:p>
            <a:endParaRPr lang="en-US"/>
          </a:p>
          <a:p>
            <a:r>
              <a:rPr lang="en-US"/>
              <a:t>View CandyShopViewController.m</a:t>
            </a:r>
          </a:p>
          <a:p>
            <a:r>
              <a:rPr lang="en-US"/>
              <a:t>-- see didSelectRowAtIndexPath:</a:t>
            </a:r>
          </a:p>
          <a:p>
            <a:r>
              <a:rPr lang="en-US"/>
              <a:t>--- pushing a new view controller onto the navigation stack</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17</a:t>
            </a:fld>
            <a:endParaRPr lang="en-US"/>
          </a:p>
        </p:txBody>
      </p:sp>
    </p:spTree>
    <p:extLst>
      <p:ext uri="{BB962C8B-B14F-4D97-AF65-F5344CB8AC3E}">
        <p14:creationId xmlns:p14="http://schemas.microsoft.com/office/powerpoint/2010/main" val="412996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04_TableViewController</a:t>
            </a:r>
          </a:p>
          <a:p>
            <a:endParaRPr lang="en-US"/>
          </a:p>
          <a:p>
            <a:r>
              <a:rPr lang="en-US"/>
              <a:t>============================================</a:t>
            </a:r>
          </a:p>
          <a:p>
            <a:endParaRPr lang="en-US"/>
          </a:p>
          <a:p>
            <a:r>
              <a:rPr lang="en-US"/>
              <a:t>Show RefreshingTableViewController.h</a:t>
            </a:r>
          </a:p>
          <a:p>
            <a:r>
              <a:rPr lang="en-US"/>
              <a:t>-- inheritance from UITableViewController</a:t>
            </a:r>
          </a:p>
          <a:p>
            <a:endParaRPr lang="en-US"/>
          </a:p>
          <a:p>
            <a:endParaRPr lang="en-US"/>
          </a:p>
          <a:p>
            <a:r>
              <a:rPr lang="en-US"/>
              <a:t>Show RefreshingTableViewController.m</a:t>
            </a:r>
          </a:p>
          <a:p>
            <a:r>
              <a:rPr lang="en-US"/>
              <a:t>-- UITableViewDataSource implementations</a:t>
            </a:r>
          </a:p>
          <a:p>
            <a:r>
              <a:rPr lang="en-US"/>
              <a:t>-- refreshingCellForTableView: and configureRefreshingCell: as example of basic cell construction</a:t>
            </a:r>
          </a:p>
          <a:p>
            <a:r>
              <a:rPr lang="en-US"/>
              <a:t>-- reloadVisibleCells</a:t>
            </a:r>
          </a:p>
          <a:p>
            <a:endParaRPr lang="en-US"/>
          </a:p>
          <a:p>
            <a:endParaRPr lang="en-US"/>
          </a:p>
          <a:p>
            <a:r>
              <a:rPr lang="en-US"/>
              <a:t>Show CandyShopViewController.h</a:t>
            </a:r>
          </a:p>
          <a:p>
            <a:r>
              <a:rPr lang="en-US"/>
              <a:t>-- ShopListItemCell custom cell</a:t>
            </a:r>
          </a:p>
          <a:p>
            <a:endParaRPr lang="en-US"/>
          </a:p>
          <a:p>
            <a:r>
              <a:rPr lang="en-US"/>
              <a:t>Show CandyShopViewController.m</a:t>
            </a:r>
          </a:p>
          <a:p>
            <a:r>
              <a:rPr lang="en-US"/>
              <a:t>-- Inheritance from RefreshingTableViewController</a:t>
            </a:r>
          </a:p>
          <a:p>
            <a:r>
              <a:rPr lang="en-US"/>
              <a:t>-- UITableViewDataSource implementation</a:t>
            </a:r>
          </a:p>
          <a:p>
            <a:r>
              <a:rPr lang="en-US"/>
              <a:t>--- ShopListItemCell custom cell</a:t>
            </a:r>
          </a:p>
          <a:p>
            <a:r>
              <a:rPr lang="en-US"/>
              <a:t>-- UITableViewDelegate implementation</a:t>
            </a:r>
          </a:p>
          <a:p>
            <a:endParaRPr lang="en-US"/>
          </a:p>
          <a:p>
            <a:endParaRPr lang="en-US"/>
          </a:p>
          <a:p>
            <a:r>
              <a:rPr lang="en-US"/>
              <a:t>Show ShopListItemCell.xib</a:t>
            </a:r>
          </a:p>
          <a:p>
            <a:r>
              <a:rPr lang="en-US"/>
              <a:t>Show ShopListItemCell.h</a:t>
            </a:r>
          </a:p>
          <a:p>
            <a:r>
              <a:rPr lang="en-US"/>
              <a:t>Show ShopListItemCell.m</a:t>
            </a:r>
          </a:p>
        </p:txBody>
      </p:sp>
      <p:sp>
        <p:nvSpPr>
          <p:cNvPr id="4" name="Slide Number Placeholder 3"/>
          <p:cNvSpPr>
            <a:spLocks noGrp="1"/>
          </p:cNvSpPr>
          <p:nvPr>
            <p:ph type="sldNum" sz="quarter" idx="10"/>
          </p:nvPr>
        </p:nvSpPr>
        <p:spPr/>
        <p:txBody>
          <a:bodyPr/>
          <a:lstStyle/>
          <a:p>
            <a:fld id="{F0D47886-C566-F74C-A129-914606121C44}" type="slidenum">
              <a:rPr lang="en-US"/>
              <a:t>27</a:t>
            </a:fld>
            <a:endParaRPr lang="en-US"/>
          </a:p>
        </p:txBody>
      </p:sp>
    </p:spTree>
    <p:extLst>
      <p:ext uri="{BB962C8B-B14F-4D97-AF65-F5344CB8AC3E}">
        <p14:creationId xmlns:p14="http://schemas.microsoft.com/office/powerpoint/2010/main" val="528049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RefreshingTableViewController</a:t>
            </a:r>
          </a:p>
          <a:p>
            <a:endParaRPr lang="en-US"/>
          </a:p>
          <a:p>
            <a:r>
              <a:rPr lang="en-US" sz="1200" kern="1200" smtClean="0">
                <a:solidFill>
                  <a:schemeClr val="tx1"/>
                </a:solidFill>
                <a:latin typeface="+mn-lt"/>
                <a:ea typeface="+mn-ea"/>
                <a:cs typeface="+mn-cs"/>
              </a:rPr>
              <a:t>beginRefreshing</a:t>
            </a:r>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28</a:t>
            </a:fld>
            <a:endParaRPr lang="en-US"/>
          </a:p>
        </p:txBody>
      </p:sp>
    </p:spTree>
    <p:extLst>
      <p:ext uri="{BB962C8B-B14F-4D97-AF65-F5344CB8AC3E}">
        <p14:creationId xmlns:p14="http://schemas.microsoft.com/office/powerpoint/2010/main" val="88155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2</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04_TableViewController</a:t>
            </a:r>
          </a:p>
          <a:p>
            <a:endParaRPr lang="en-US"/>
          </a:p>
          <a:p>
            <a:r>
              <a:rPr lang="en-US"/>
              <a:t>============================================</a:t>
            </a:r>
          </a:p>
          <a:p>
            <a:endParaRPr lang="en-US"/>
          </a:p>
          <a:p>
            <a:r>
              <a:rPr lang="en-US"/>
              <a:t>Show RefreshingTableViewController.m</a:t>
            </a:r>
          </a:p>
          <a:p>
            <a:r>
              <a:rPr lang="en-US"/>
              <a:t>-- beginRefreshing</a:t>
            </a:r>
          </a:p>
          <a:p>
            <a:r>
              <a:rPr lang="en-US"/>
              <a:t>-- completeRefreshing</a:t>
            </a:r>
          </a:p>
        </p:txBody>
      </p:sp>
      <p:sp>
        <p:nvSpPr>
          <p:cNvPr id="4" name="Slide Number Placeholder 3"/>
          <p:cNvSpPr>
            <a:spLocks noGrp="1"/>
          </p:cNvSpPr>
          <p:nvPr>
            <p:ph type="sldNum" sz="quarter" idx="10"/>
          </p:nvPr>
        </p:nvSpPr>
        <p:spPr/>
        <p:txBody>
          <a:bodyPr/>
          <a:lstStyle/>
          <a:p>
            <a:fld id="{F0D47886-C566-F74C-A129-914606121C44}" type="slidenum">
              <a:rPr lang="en-US"/>
              <a:t>29</a:t>
            </a:fld>
            <a:endParaRPr lang="en-US"/>
          </a:p>
        </p:txBody>
      </p:sp>
    </p:spTree>
    <p:extLst>
      <p:ext uri="{BB962C8B-B14F-4D97-AF65-F5344CB8AC3E}">
        <p14:creationId xmlns:p14="http://schemas.microsoft.com/office/powerpoint/2010/main" val="528049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CandyJarViewController</a:t>
            </a:r>
          </a:p>
        </p:txBody>
      </p:sp>
      <p:sp>
        <p:nvSpPr>
          <p:cNvPr id="4" name="Slide Number Placeholder 3"/>
          <p:cNvSpPr>
            <a:spLocks noGrp="1"/>
          </p:cNvSpPr>
          <p:nvPr>
            <p:ph type="sldNum" sz="quarter" idx="10"/>
          </p:nvPr>
        </p:nvSpPr>
        <p:spPr/>
        <p:txBody>
          <a:bodyPr/>
          <a:lstStyle/>
          <a:p>
            <a:fld id="{F0D47886-C566-F74C-A129-914606121C44}" type="slidenum">
              <a:rPr lang="en-US"/>
              <a:t>30</a:t>
            </a:fld>
            <a:endParaRPr lang="en-US"/>
          </a:p>
        </p:txBody>
      </p:sp>
    </p:spTree>
    <p:extLst>
      <p:ext uri="{BB962C8B-B14F-4D97-AF65-F5344CB8AC3E}">
        <p14:creationId xmlns:p14="http://schemas.microsoft.com/office/powerpoint/2010/main" val="3290623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35</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D47886-C566-F74C-A129-914606121C44}" type="slidenum">
              <a:t>36</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This is my third year in a row to teach iOS development sessions at devLink. Usually, my presentations follow a cadence of introducing a new concept or a new class and then building a quick demo of how to use that particular technology in isolation. This year, I thought I might follow a little different approach. I have built a fully functional app called Candy Store that I will use in both of my sessions as the basis for the topics we are going to cover. The idea being that we are not only going to discuss how to use a particular technology, but also how that technology fits into the big picture of an app. So we will see not only the “how” but also the “why” and “when”.</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You can find the source to Candy Store out on github from the two links listed here. I have also been writing about my experience in building Candy Store on my blog. I have not yet written all I wish to write about Candy Store, so you can follow the RSS there or keep up with me on twitter. So, there’s what all the links are for.</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Let’s have a quick look at the completed Candy Store app.</a:t>
            </a:r>
          </a:p>
        </p:txBody>
      </p:sp>
      <p:sp>
        <p:nvSpPr>
          <p:cNvPr id="4" name="Slide Number Placeholder 3"/>
          <p:cNvSpPr>
            <a:spLocks noGrp="1"/>
          </p:cNvSpPr>
          <p:nvPr>
            <p:ph type="sldNum" sz="quarter" idx="10"/>
          </p:nvPr>
        </p:nvSpPr>
        <p:spPr/>
        <p:txBody>
          <a:bodyPr/>
          <a:lstStyle/>
          <a:p>
            <a:fld id="{F0D47886-C566-F74C-A129-914606121C44}" type="slidenum">
              <a:t>3</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4</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5</a:t>
            </a:fld>
            <a:endParaRPr lang="en-US"/>
          </a:p>
        </p:txBody>
      </p:sp>
    </p:spTree>
    <p:extLst>
      <p:ext uri="{BB962C8B-B14F-4D97-AF65-F5344CB8AC3E}">
        <p14:creationId xmlns:p14="http://schemas.microsoft.com/office/powerpoint/2010/main" val="58921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6</a:t>
            </a:fld>
            <a:endParaRPr lang="en-US"/>
          </a:p>
        </p:txBody>
      </p:sp>
    </p:spTree>
    <p:extLst>
      <p:ext uri="{BB962C8B-B14F-4D97-AF65-F5344CB8AC3E}">
        <p14:creationId xmlns:p14="http://schemas.microsoft.com/office/powerpoint/2010/main" val="22015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7</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8</a:t>
            </a:fld>
            <a:endParaRPr lang="en-US"/>
          </a:p>
        </p:txBody>
      </p:sp>
    </p:spTree>
    <p:extLst>
      <p:ext uri="{BB962C8B-B14F-4D97-AF65-F5344CB8AC3E}">
        <p14:creationId xmlns:p14="http://schemas.microsoft.com/office/powerpoint/2010/main" val="216882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git reset --hard</a:t>
            </a:r>
            <a:r>
              <a:rPr lang="en-US" baseline="0"/>
              <a:t> HEAD</a:t>
            </a:r>
          </a:p>
          <a:p>
            <a:r>
              <a:rPr lang="en-US" baseline="0"/>
              <a:t>git checkout 01_AboutViewController</a:t>
            </a:r>
            <a:endParaRPr lang="en-US"/>
          </a:p>
          <a:p>
            <a:endParaRPr lang="en-US"/>
          </a:p>
          <a:p>
            <a:r>
              <a:rPr lang="en-US"/>
              <a:t>============================================</a:t>
            </a:r>
          </a:p>
          <a:p>
            <a:endParaRPr lang="en-US"/>
          </a:p>
          <a:p>
            <a:r>
              <a:rPr lang="en-US"/>
              <a:t>View AboutViewController.h</a:t>
            </a:r>
          </a:p>
          <a:p>
            <a:r>
              <a:rPr lang="en-US"/>
              <a:t>View AboutViewController.m</a:t>
            </a:r>
          </a:p>
          <a:p>
            <a:endParaRPr lang="en-US"/>
          </a:p>
          <a:p>
            <a:endParaRPr lang="en-US"/>
          </a:p>
          <a:p>
            <a:r>
              <a:rPr lang="en-US"/>
              <a:t>== AboutViewController.xib ==</a:t>
            </a:r>
          </a:p>
          <a:p>
            <a:r>
              <a:rPr lang="en-US"/>
              <a:t>-- UIImage</a:t>
            </a:r>
          </a:p>
          <a:p>
            <a:r>
              <a:rPr lang="en-US"/>
              <a:t>--- frame: x 100, y 307, w 120, h 120</a:t>
            </a:r>
          </a:p>
          <a:p>
            <a:r>
              <a:rPr lang="en-US"/>
              <a:t>--- image: aboutLogo.png</a:t>
            </a:r>
          </a:p>
          <a:p>
            <a:endParaRPr lang="en-US"/>
          </a:p>
          <a:p>
            <a:r>
              <a:rPr lang="en-US"/>
              <a:t>-- UILabel</a:t>
            </a:r>
          </a:p>
          <a:p>
            <a:r>
              <a:rPr lang="en-US"/>
              <a:t>--- frame: x 20, y 425, w 280, h 27</a:t>
            </a:r>
          </a:p>
          <a:p>
            <a:r>
              <a:rPr lang="en-US"/>
              <a:t>--- text: Use StoreKit</a:t>
            </a:r>
          </a:p>
          <a:p>
            <a:r>
              <a:rPr lang="en-US"/>
              <a:t>--- Font: Helvetica 17.0f</a:t>
            </a:r>
          </a:p>
          <a:p>
            <a:r>
              <a:rPr lang="en-US"/>
              <a:t>--- Text Color: Black Color</a:t>
            </a:r>
          </a:p>
          <a:p>
            <a:r>
              <a:rPr lang="en-US"/>
              <a:t>--- Shadow: Light Gray Color</a:t>
            </a:r>
          </a:p>
          <a:p>
            <a:r>
              <a:rPr lang="en-US"/>
              <a:t>--- Shadow offset: 0, -1</a:t>
            </a:r>
          </a:p>
          <a:p>
            <a:r>
              <a:rPr lang="en-US"/>
              <a:t>--- IBOutlet: File's Owner -&gt; storeKitLabel</a:t>
            </a:r>
          </a:p>
          <a:p>
            <a:endParaRPr lang="en-US"/>
          </a:p>
          <a:p>
            <a:endParaRPr lang="en-US"/>
          </a:p>
          <a:p>
            <a:endParaRPr lang="en-US"/>
          </a:p>
          <a:p>
            <a:r>
              <a:rPr lang="en-US"/>
              <a:t>View CandyStoreAppDelegate.h</a:t>
            </a:r>
          </a:p>
          <a:p>
            <a:r>
              <a:rPr lang="en-US"/>
              <a:t>View CandyStoreAppDelegate.m</a:t>
            </a:r>
          </a:p>
          <a:p>
            <a:endParaRPr lang="en-US"/>
          </a:p>
          <a:p>
            <a:endParaRPr lang="en-US"/>
          </a:p>
          <a:p>
            <a:endParaRPr lang="en-US"/>
          </a:p>
          <a:p>
            <a:r>
              <a:rPr lang="en-US"/>
              <a:t>== MainWindow.xib ==</a:t>
            </a:r>
          </a:p>
          <a:p>
            <a:r>
              <a:rPr lang="en-US"/>
              <a:t>--- Add About View Controller</a:t>
            </a:r>
          </a:p>
          <a:p>
            <a:r>
              <a:rPr lang="en-US"/>
              <a:t>--- IBOutlet: CandyStore App Delegate -&gt; viewController</a:t>
            </a:r>
          </a:p>
        </p:txBody>
      </p:sp>
      <p:sp>
        <p:nvSpPr>
          <p:cNvPr id="4" name="Slide Number Placeholder 3"/>
          <p:cNvSpPr>
            <a:spLocks noGrp="1"/>
          </p:cNvSpPr>
          <p:nvPr>
            <p:ph type="sldNum" sz="quarter" idx="10"/>
          </p:nvPr>
        </p:nvSpPr>
        <p:spPr/>
        <p:txBody>
          <a:bodyPr/>
          <a:lstStyle/>
          <a:p>
            <a:fld id="{F0D47886-C566-F74C-A129-914606121C44}" type="slidenum">
              <a:rPr lang="en-US"/>
              <a:t>9</a:t>
            </a:fld>
            <a:endParaRPr lang="en-US"/>
          </a:p>
        </p:txBody>
      </p:sp>
    </p:spTree>
    <p:extLst>
      <p:ext uri="{BB962C8B-B14F-4D97-AF65-F5344CB8AC3E}">
        <p14:creationId xmlns:p14="http://schemas.microsoft.com/office/powerpoint/2010/main" val="101090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r>
              <a:rPr lang="en-US" smtClean="0"/>
              <a:t>8/17/11</a:t>
            </a:r>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8/17/11</a:t>
            </a:r>
            <a:endParaRPr lang="en-US"/>
          </a:p>
        </p:txBody>
      </p:sp>
      <p:sp>
        <p:nvSpPr>
          <p:cNvPr id="3" name="Footer Placeholder 2"/>
          <p:cNvSpPr>
            <a:spLocks noGrp="1"/>
          </p:cNvSpPr>
          <p:nvPr>
            <p:ph type="ftr" sz="quarter" idx="11"/>
          </p:nvPr>
        </p:nvSpPr>
        <p:spPr/>
        <p:txBody>
          <a:bodyPr/>
          <a:lstStyle/>
          <a:p>
            <a:r>
              <a:rPr kumimoji="0" lang="en-US" dirty="0"/>
              <a:t>Beginning iOS Development, MVC in iOS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9" name="Content Placeholder 8"/>
          <p:cNvSpPr>
            <a:spLocks noGrp="1"/>
          </p:cNvSpPr>
          <p:nvPr>
            <p:ph sz="quarter" idx="1"/>
          </p:nvPr>
        </p:nvSpPr>
        <p:spPr>
          <a:xfrm>
            <a:off x="609600" y="1752600"/>
            <a:ext cx="81534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extLst>
      <p:ext uri="{BB962C8B-B14F-4D97-AF65-F5344CB8AC3E}">
        <p14:creationId xmlns:p14="http://schemas.microsoft.com/office/powerpoint/2010/main" val="25913403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5" name="Rectangle 4"/>
          <p:cNvSpPr/>
          <p:nvPr userDrawn="1"/>
        </p:nvSpPr>
        <p:spPr>
          <a:xfrm>
            <a:off x="1560576" y="3048"/>
            <a:ext cx="7574280" cy="4568952"/>
          </a:xfrm>
          <a:prstGeom prst="rect">
            <a:avLst/>
          </a:prstGeom>
          <a:solidFill>
            <a:srgbClr val="D6DD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52544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kumimoji="0" lang="en-US" dirty="0"/>
              <a:t>Beginning iOS Development, MVC in iOS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2113775"/>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2196071"/>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2186927"/>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81343"/>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2192780"/>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17" name="Footer Placeholder 16"/>
          <p:cNvSpPr>
            <a:spLocks noGrp="1"/>
          </p:cNvSpPr>
          <p:nvPr>
            <p:ph type="ftr" sz="quarter" idx="11"/>
          </p:nvPr>
        </p:nvSpPr>
        <p:spPr>
          <a:xfrm>
            <a:off x="2313993" y="6451565"/>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229600" y="6443627"/>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
        <p:nvSpPr>
          <p:cNvPr id="3" name="Content Placeholder 2"/>
          <p:cNvSpPr>
            <a:spLocks noGrp="1"/>
          </p:cNvSpPr>
          <p:nvPr>
            <p:ph sz="quarter" idx="13"/>
          </p:nvPr>
        </p:nvSpPr>
        <p:spPr>
          <a:xfrm>
            <a:off x="2362200" y="3121025"/>
            <a:ext cx="6705600" cy="318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6483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0" cap="none" spc="0">
                <a:ln>
                  <a:noFill/>
                </a:ln>
                <a:solidFill>
                  <a:schemeClr val="tx1"/>
                </a:solidFill>
                <a:effectLst/>
              </a:defRPr>
            </a:lvl1pPr>
          </a:lstStyle>
          <a:p>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lvl1pPr>
              <a:defRPr b="0" cap="none" spc="0">
                <a:ln>
                  <a:noFill/>
                </a:ln>
                <a:solidFill>
                  <a:srgbClr val="FFFFFF"/>
                </a:solidFill>
                <a:effectLst/>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chemeClr val="bg1"/>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Dark">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rgbClr val="FFFFFF"/>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extLst>
      <p:ext uri="{BB962C8B-B14F-4D97-AF65-F5344CB8AC3E}">
        <p14:creationId xmlns:p14="http://schemas.microsoft.com/office/powerpoint/2010/main" val="14576319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8" name="Date Placeholder 7"/>
          <p:cNvSpPr>
            <a:spLocks noGrp="1"/>
          </p:cNvSpPr>
          <p:nvPr>
            <p:ph type="dt" sz="half" idx="15"/>
          </p:nvPr>
        </p:nvSpPr>
        <p:spPr/>
        <p:txBody>
          <a:bodyPr rtlCol="0"/>
          <a:lstStyle/>
          <a:p>
            <a:pPr eaLnBrk="1" latinLnBrk="0" hangingPunct="1"/>
            <a:r>
              <a:rPr lang="en-US" smtClean="0"/>
              <a:t>8/17/11</a:t>
            </a:r>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Date Placeholder 9"/>
          <p:cNvSpPr>
            <a:spLocks noGrp="1"/>
          </p:cNvSpPr>
          <p:nvPr>
            <p:ph type="dt" sz="half" idx="15"/>
          </p:nvPr>
        </p:nvSpPr>
        <p:spPr/>
        <p:txBody>
          <a:bodyPr rtlCol="0"/>
          <a:lstStyle/>
          <a:p>
            <a:pPr eaLnBrk="1" latinLnBrk="0" hangingPunct="1"/>
            <a:r>
              <a:rPr lang="en-US" smtClean="0"/>
              <a:t>8/17/11</a:t>
            </a:r>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r>
              <a:rPr kumimoji="0" lang="en-US"/>
              <a:t>Beginning iOS Development, MVC in iOS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42720628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r>
              <a:rPr lang="en-US" smtClean="0"/>
              <a:t>8/17/11</a:t>
            </a:r>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r>
              <a:rPr kumimoji="0" lang="en-US" sz="1400" dirty="0">
                <a:solidFill>
                  <a:schemeClr val="tx2"/>
                </a:solidFill>
              </a:rPr>
              <a:t>Beginning iOS Development, MVC in iOS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74" r:id="rId5"/>
    <p:sldLayoutId id="2147483664" r:id="rId6"/>
    <p:sldLayoutId id="2147483665" r:id="rId7"/>
    <p:sldLayoutId id="2147483666" r:id="rId8"/>
    <p:sldLayoutId id="2147483676" r:id="rId9"/>
    <p:sldLayoutId id="2147483667" r:id="rId10"/>
    <p:sldLayoutId id="2147483668" r:id="rId11"/>
    <p:sldLayoutId id="2147483673" r:id="rId12"/>
    <p:sldLayoutId id="2147483669" r:id="rId13"/>
    <p:sldLayoutId id="2147483675" r:id="rId14"/>
    <p:sldLayoutId id="2147483670" r:id="rId15"/>
    <p:sldLayoutId id="2147483671" r:id="rId16"/>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7"/>
            <a:ext cx="9144000" cy="68580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DEVLINK2011SlideBackgrou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9" y="-10009"/>
            <a:ext cx="8597523" cy="6878019"/>
          </a:xfrm>
          <a:prstGeom prst="rect">
            <a:avLst/>
          </a:prstGeom>
        </p:spPr>
      </p:pic>
      <p:sp>
        <p:nvSpPr>
          <p:cNvPr id="9" name="Footer Placeholder 8"/>
          <p:cNvSpPr>
            <a:spLocks noGrp="1"/>
          </p:cNvSpPr>
          <p:nvPr>
            <p:ph type="ftr" sz="quarter" idx="11"/>
          </p:nvPr>
        </p:nvSpPr>
        <p:spPr/>
        <p:txBody>
          <a:bodyPr/>
          <a:lstStyle/>
          <a:p>
            <a:r>
              <a:rPr kumimoji="0" lang="en-US"/>
              <a:t>Beginning iOS Development, MVC in iOS</a:t>
            </a:r>
          </a:p>
        </p:txBody>
      </p:sp>
      <p:sp>
        <p:nvSpPr>
          <p:cNvPr id="10" name="Slide Number Placeholder 9"/>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1</a:t>
            </a:fld>
            <a:endParaRPr kumimoji="0" lang="en-US" dirty="0">
              <a:solidFill>
                <a:srgbClr val="FFFFFF"/>
              </a:solidFill>
            </a:endParaRPr>
          </a:p>
        </p:txBody>
      </p:sp>
      <p:sp>
        <p:nvSpPr>
          <p:cNvPr id="2" name="Title 1"/>
          <p:cNvSpPr>
            <a:spLocks noGrp="1"/>
          </p:cNvSpPr>
          <p:nvPr>
            <p:ph type="title" idx="4294967295"/>
          </p:nvPr>
        </p:nvSpPr>
        <p:spPr>
          <a:xfrm>
            <a:off x="990600" y="1279525"/>
            <a:ext cx="8153400" cy="2697163"/>
          </a:xfrm>
        </p:spPr>
        <p:txBody>
          <a:bodyPr>
            <a:normAutofit/>
          </a:bodyP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Beginning iOS Development</a:t>
            </a:r>
            <a:br>
              <a:rPr lang="en-US">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a:ln w="18415" cmpd="sng">
                  <a:solidFill>
                    <a:srgbClr val="FFFFFF"/>
                  </a:solidFill>
                  <a:prstDash val="solid"/>
                </a:ln>
                <a:solidFill>
                  <a:srgbClr val="FFFFFF"/>
                </a:solidFill>
                <a:effectLst>
                  <a:outerShdw blurRad="63500" dir="3600000" algn="tl" rotWithShape="0">
                    <a:srgbClr val="000000">
                      <a:alpha val="70000"/>
                    </a:srgbClr>
                  </a:outerShdw>
                </a:effectLst>
              </a:rPr>
              <a:t>MVC in iOS</a:t>
            </a: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sz="quarter" idx="4294967295"/>
          </p:nvPr>
        </p:nvSpPr>
        <p:spPr>
          <a:xfrm>
            <a:off x="495300" y="4357688"/>
            <a:ext cx="8153400" cy="890587"/>
          </a:xfrm>
        </p:spPr>
        <p:txBody>
          <a:bodyPr>
            <a:normAutofit fontScale="92500" lnSpcReduction="20000"/>
          </a:bodyPr>
          <a:lstStyle/>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Daniel Norton</a:t>
            </a:r>
          </a:p>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8/17/2011 1:00 PM</a:t>
            </a:r>
          </a:p>
        </p:txBody>
      </p:sp>
    </p:spTree>
    <p:extLst>
      <p:ext uri="{BB962C8B-B14F-4D97-AF65-F5344CB8AC3E}">
        <p14:creationId xmlns:p14="http://schemas.microsoft.com/office/powerpoint/2010/main" val="250431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Modal View Controller</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10</a:t>
            </a:fld>
            <a:endParaRPr kumimoji="0" lang="en-US" dirty="0">
              <a:solidFill>
                <a:schemeClr val="tx2"/>
              </a:solidFill>
            </a:endParaRPr>
          </a:p>
        </p:txBody>
      </p:sp>
      <p:pic>
        <p:nvPicPr>
          <p:cNvPr id="6" name="Picture 5"/>
          <p:cNvPicPr>
            <a:picLocks noChangeAspect="1"/>
          </p:cNvPicPr>
          <p:nvPr/>
        </p:nvPicPr>
        <p:blipFill>
          <a:blip r:embed="rId3"/>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1616747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Modal View Controller</a:t>
            </a:r>
          </a:p>
        </p:txBody>
      </p:sp>
      <p:sp>
        <p:nvSpPr>
          <p:cNvPr id="4" name="Content Placeholder 3"/>
          <p:cNvSpPr>
            <a:spLocks noGrp="1"/>
          </p:cNvSpPr>
          <p:nvPr>
            <p:ph sz="quarter" idx="13"/>
          </p:nvPr>
        </p:nvSpPr>
        <p:spPr/>
        <p:txBody>
          <a:bodyPr/>
          <a:lstStyle/>
          <a:p>
            <a:r>
              <a:rPr lang="en-US"/>
              <a:t>Create a view controller from within another view controller</a:t>
            </a:r>
          </a:p>
          <a:p>
            <a:r>
              <a:rPr lang="en-US"/>
              <a:t>Respond to an IBAction</a:t>
            </a:r>
          </a:p>
          <a:p>
            <a:r>
              <a:rPr lang="en-US"/>
              <a:t>Present a view controller modally</a:t>
            </a:r>
          </a:p>
        </p:txBody>
      </p:sp>
    </p:spTree>
    <p:extLst>
      <p:ext uri="{BB962C8B-B14F-4D97-AF65-F5344CB8AC3E}">
        <p14:creationId xmlns:p14="http://schemas.microsoft.com/office/powerpoint/2010/main" val="9236043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a:t>Tab Bar Controller and Navigation View Controller</a:t>
            </a:r>
          </a:p>
        </p:txBody>
      </p:sp>
      <p:sp>
        <p:nvSpPr>
          <p:cNvPr id="4" name="Subtitle 3"/>
          <p:cNvSpPr>
            <a:spLocks noGrp="1"/>
          </p:cNvSpPr>
          <p:nvPr>
            <p:ph type="subTitle" idx="1"/>
          </p:nvPr>
        </p:nvSpPr>
        <p:spPr/>
        <p:txBody>
          <a:bodyPr>
            <a:normAutofit/>
          </a:bodyPr>
          <a:lstStyle/>
          <a:p>
            <a:r>
              <a:rPr lang="en-US"/>
              <a:t> </a:t>
            </a:r>
          </a:p>
        </p:txBody>
      </p:sp>
      <p:pic>
        <p:nvPicPr>
          <p:cNvPr id="5" name="Picture 4"/>
          <p:cNvPicPr>
            <a:picLocks noChangeAspect="1"/>
          </p:cNvPicPr>
          <p:nvPr/>
        </p:nvPicPr>
        <p:blipFill>
          <a:blip r:embed="rId3"/>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4164503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 Bar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cxnSp>
        <p:nvCxnSpPr>
          <p:cNvPr id="42" name="Elbow Connector 41"/>
          <p:cNvCxnSpPr>
            <a:stCxn id="15" idx="3"/>
            <a:endCxn id="16" idx="1"/>
          </p:cNvCxnSpPr>
          <p:nvPr/>
        </p:nvCxnSpPr>
        <p:spPr>
          <a:xfrm flipV="1">
            <a:off x="2393489" y="1469360"/>
            <a:ext cx="493296" cy="1538875"/>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5" name="Rounded Rectangle 14"/>
          <p:cNvSpPr/>
          <p:nvPr/>
        </p:nvSpPr>
        <p:spPr>
          <a:xfrm>
            <a:off x="480208" y="2426111"/>
            <a:ext cx="1913281"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UITabBarController</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17" name="Rounded Rectangle 16"/>
          <p:cNvSpPr/>
          <p:nvPr/>
        </p:nvSpPr>
        <p:spPr>
          <a:xfrm>
            <a:off x="2886785" y="242928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18" name="Rounded Rectangle 17"/>
          <p:cNvSpPr/>
          <p:nvPr/>
        </p:nvSpPr>
        <p:spPr>
          <a:xfrm>
            <a:off x="2886785" y="397133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cxnSp>
        <p:nvCxnSpPr>
          <p:cNvPr id="21" name="Elbow Connector 20"/>
          <p:cNvCxnSpPr>
            <a:stCxn id="15" idx="3"/>
            <a:endCxn id="18" idx="1"/>
          </p:cNvCxnSpPr>
          <p:nvPr/>
        </p:nvCxnSpPr>
        <p:spPr>
          <a:xfrm>
            <a:off x="2393489" y="3008235"/>
            <a:ext cx="493296" cy="154522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5" idx="3"/>
            <a:endCxn id="17" idx="1"/>
          </p:cNvCxnSpPr>
          <p:nvPr/>
        </p:nvCxnSpPr>
        <p:spPr>
          <a:xfrm>
            <a:off x="2393489" y="3008235"/>
            <a:ext cx="493296" cy="317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5791200" y="2861877"/>
            <a:ext cx="1652104"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UITabBarItem</a:t>
            </a:r>
          </a:p>
        </p:txBody>
      </p:sp>
      <p:sp>
        <p:nvSpPr>
          <p:cNvPr id="33" name="Rounded Rectangle 32"/>
          <p:cNvSpPr/>
          <p:nvPr/>
        </p:nvSpPr>
        <p:spPr>
          <a:xfrm>
            <a:off x="5791200" y="4407103"/>
            <a:ext cx="1652104"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UITabBarItem</a:t>
            </a:r>
          </a:p>
        </p:txBody>
      </p:sp>
      <p:cxnSp>
        <p:nvCxnSpPr>
          <p:cNvPr id="37" name="Elbow Connector 36"/>
          <p:cNvCxnSpPr>
            <a:stCxn id="17" idx="3"/>
            <a:endCxn id="30" idx="1"/>
          </p:cNvCxnSpPr>
          <p:nvPr/>
        </p:nvCxnSpPr>
        <p:spPr>
          <a:xfrm>
            <a:off x="5527149" y="3011411"/>
            <a:ext cx="264051" cy="21470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18" idx="3"/>
            <a:endCxn id="33" idx="1"/>
          </p:cNvCxnSpPr>
          <p:nvPr/>
        </p:nvCxnSpPr>
        <p:spPr>
          <a:xfrm>
            <a:off x="5527149" y="4553461"/>
            <a:ext cx="264051" cy="217883"/>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66" name="Rounded Rectangle 65"/>
          <p:cNvSpPr/>
          <p:nvPr/>
        </p:nvSpPr>
        <p:spPr>
          <a:xfrm>
            <a:off x="5791200" y="1311366"/>
            <a:ext cx="1652104"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UITabBarItem</a:t>
            </a:r>
          </a:p>
        </p:txBody>
      </p:sp>
      <p:cxnSp>
        <p:nvCxnSpPr>
          <p:cNvPr id="67" name="Elbow Connector 66"/>
          <p:cNvCxnSpPr>
            <a:stCxn id="16" idx="3"/>
            <a:endCxn id="66" idx="1"/>
          </p:cNvCxnSpPr>
          <p:nvPr/>
        </p:nvCxnSpPr>
        <p:spPr>
          <a:xfrm>
            <a:off x="5527149" y="1469360"/>
            <a:ext cx="264051" cy="20624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2288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143016" y="196852"/>
            <a:ext cx="8771011" cy="5572057"/>
          </a:xfrm>
          <a:prstGeom prst="roundRect">
            <a:avLst>
              <a:gd name="adj" fmla="val 5164"/>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a:effectLst>
                  <a:glow rad="203200">
                    <a:srgbClr val="749805">
                      <a:alpha val="75000"/>
                    </a:srgbClr>
                  </a:glow>
                </a:effectLst>
              </a:rPr>
              <a:t>MainWindow.xib</a:t>
            </a:r>
          </a:p>
        </p:txBody>
      </p:sp>
      <p:sp>
        <p:nvSpPr>
          <p:cNvPr id="3" name="Subtitle 2"/>
          <p:cNvSpPr>
            <a:spLocks noGrp="1"/>
          </p:cNvSpPr>
          <p:nvPr>
            <p:ph type="subTitle" idx="1"/>
          </p:nvPr>
        </p:nvSpPr>
        <p:spPr/>
        <p:txBody>
          <a:bodyPr/>
          <a:lstStyle/>
          <a:p>
            <a:r>
              <a:rPr lang="en-US"/>
              <a:t>Candy Shop Tab Bar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cxnSp>
        <p:nvCxnSpPr>
          <p:cNvPr id="42" name="Elbow Connector 41"/>
          <p:cNvCxnSpPr>
            <a:stCxn id="15" idx="3"/>
            <a:endCxn id="16" idx="1"/>
          </p:cNvCxnSpPr>
          <p:nvPr/>
        </p:nvCxnSpPr>
        <p:spPr>
          <a:xfrm flipV="1">
            <a:off x="2393489" y="1469360"/>
            <a:ext cx="493296" cy="1538875"/>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5" name="Rounded Rectangle 14"/>
          <p:cNvSpPr/>
          <p:nvPr/>
        </p:nvSpPr>
        <p:spPr>
          <a:xfrm>
            <a:off x="480208" y="2426111"/>
            <a:ext cx="1913281"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UITabBarController</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CandyJarViewController</a:t>
            </a:r>
          </a:p>
        </p:txBody>
      </p:sp>
      <p:sp>
        <p:nvSpPr>
          <p:cNvPr id="17" name="Rounded Rectangle 16"/>
          <p:cNvSpPr/>
          <p:nvPr/>
        </p:nvSpPr>
        <p:spPr>
          <a:xfrm>
            <a:off x="2886785" y="242928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18" name="Rounded Rectangle 17"/>
          <p:cNvSpPr/>
          <p:nvPr/>
        </p:nvSpPr>
        <p:spPr>
          <a:xfrm>
            <a:off x="2886785" y="397133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cxnSp>
        <p:nvCxnSpPr>
          <p:cNvPr id="21" name="Elbow Connector 20"/>
          <p:cNvCxnSpPr>
            <a:stCxn id="15" idx="3"/>
            <a:endCxn id="18" idx="1"/>
          </p:cNvCxnSpPr>
          <p:nvPr/>
        </p:nvCxnSpPr>
        <p:spPr>
          <a:xfrm>
            <a:off x="2393489" y="3008235"/>
            <a:ext cx="493296" cy="154522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5" idx="3"/>
            <a:endCxn id="17" idx="1"/>
          </p:cNvCxnSpPr>
          <p:nvPr/>
        </p:nvCxnSpPr>
        <p:spPr>
          <a:xfrm>
            <a:off x="2393489" y="3008235"/>
            <a:ext cx="493296" cy="317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5791200" y="2426111"/>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CandyShopViewController</a:t>
            </a:r>
          </a:p>
        </p:txBody>
      </p:sp>
      <p:sp>
        <p:nvSpPr>
          <p:cNvPr id="33" name="Rounded Rectangle 32"/>
          <p:cNvSpPr/>
          <p:nvPr/>
        </p:nvSpPr>
        <p:spPr>
          <a:xfrm>
            <a:off x="5791200" y="3971337"/>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a:effectLst>
                  <a:glow rad="203200">
                    <a:srgbClr val="749805">
                      <a:alpha val="75000"/>
                    </a:srgbClr>
                  </a:glow>
                </a:effectLst>
              </a:rPr>
              <a:t>CandyExchangeViewController</a:t>
            </a:r>
          </a:p>
        </p:txBody>
      </p:sp>
      <p:cxnSp>
        <p:nvCxnSpPr>
          <p:cNvPr id="37" name="Elbow Connector 36"/>
          <p:cNvCxnSpPr>
            <a:stCxn id="17" idx="3"/>
            <a:endCxn id="30" idx="1"/>
          </p:cNvCxnSpPr>
          <p:nvPr/>
        </p:nvCxnSpPr>
        <p:spPr>
          <a:xfrm flipV="1">
            <a:off x="5527149" y="3008235"/>
            <a:ext cx="264051" cy="317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18" idx="3"/>
            <a:endCxn id="33" idx="1"/>
          </p:cNvCxnSpPr>
          <p:nvPr/>
        </p:nvCxnSpPr>
        <p:spPr>
          <a:xfrm>
            <a:off x="5527149" y="4553461"/>
            <a:ext cx="264051" cy="12700"/>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4530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143016" y="196852"/>
            <a:ext cx="8771011" cy="5572057"/>
          </a:xfrm>
          <a:prstGeom prst="roundRect">
            <a:avLst>
              <a:gd name="adj" fmla="val 5164"/>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a:effectLst>
                  <a:glow rad="203200">
                    <a:srgbClr val="749805">
                      <a:alpha val="75000"/>
                    </a:srgbClr>
                  </a:glow>
                </a:effectLst>
              </a:rPr>
              <a:t>MainWindow.xib</a:t>
            </a:r>
          </a:p>
        </p:txBody>
      </p:sp>
      <p:sp>
        <p:nvSpPr>
          <p:cNvPr id="3" name="Subtitle 2"/>
          <p:cNvSpPr>
            <a:spLocks noGrp="1"/>
          </p:cNvSpPr>
          <p:nvPr>
            <p:ph type="subTitle" idx="1"/>
          </p:nvPr>
        </p:nvSpPr>
        <p:spPr/>
        <p:txBody>
          <a:bodyPr/>
          <a:lstStyle/>
          <a:p>
            <a:r>
              <a:rPr lang="en-US"/>
              <a:t>Candy Shop Tab Bar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5" name="Rounded Rectangle 14"/>
          <p:cNvSpPr/>
          <p:nvPr/>
        </p:nvSpPr>
        <p:spPr>
          <a:xfrm>
            <a:off x="480208" y="2426111"/>
            <a:ext cx="1913281" cy="1164248"/>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UITabBarController</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CandyJarViewController</a:t>
            </a:r>
          </a:p>
        </p:txBody>
      </p:sp>
      <p:sp>
        <p:nvSpPr>
          <p:cNvPr id="17" name="Rounded Rectangle 16"/>
          <p:cNvSpPr/>
          <p:nvPr/>
        </p:nvSpPr>
        <p:spPr>
          <a:xfrm>
            <a:off x="2886785" y="2429287"/>
            <a:ext cx="2640364" cy="1164248"/>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18" name="Rounded Rectangle 17"/>
          <p:cNvSpPr/>
          <p:nvPr/>
        </p:nvSpPr>
        <p:spPr>
          <a:xfrm>
            <a:off x="2886785" y="3971337"/>
            <a:ext cx="2640364" cy="1164248"/>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30" name="Rounded Rectangle 29"/>
          <p:cNvSpPr/>
          <p:nvPr/>
        </p:nvSpPr>
        <p:spPr>
          <a:xfrm>
            <a:off x="5791200" y="2426111"/>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CandyShopViewController</a:t>
            </a:r>
          </a:p>
        </p:txBody>
      </p:sp>
      <p:sp>
        <p:nvSpPr>
          <p:cNvPr id="33" name="Rounded Rectangle 32"/>
          <p:cNvSpPr/>
          <p:nvPr/>
        </p:nvSpPr>
        <p:spPr>
          <a:xfrm>
            <a:off x="5791200" y="3971337"/>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a:effectLst>
                  <a:glow rad="203200">
                    <a:srgbClr val="749805">
                      <a:alpha val="75000"/>
                    </a:srgbClr>
                  </a:glow>
                </a:effectLst>
              </a:rPr>
              <a:t>CandyExchangeViewController</a:t>
            </a:r>
          </a:p>
        </p:txBody>
      </p:sp>
      <p:sp>
        <p:nvSpPr>
          <p:cNvPr id="58" name="Rounded Rectangle 57"/>
          <p:cNvSpPr/>
          <p:nvPr/>
        </p:nvSpPr>
        <p:spPr>
          <a:xfrm>
            <a:off x="472103" y="894166"/>
            <a:ext cx="1890097"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CandyStore</a:t>
            </a:r>
          </a:p>
          <a:p>
            <a:pPr algn="ctr"/>
            <a:r>
              <a:rPr lang="en-US" sz="1600">
                <a:effectLst>
                  <a:glow rad="203200">
                    <a:srgbClr val="749805">
                      <a:alpha val="75000"/>
                    </a:srgbClr>
                  </a:glow>
                </a:effectLst>
              </a:rPr>
              <a:t>AppDelegate</a:t>
            </a:r>
          </a:p>
        </p:txBody>
      </p:sp>
      <p:cxnSp>
        <p:nvCxnSpPr>
          <p:cNvPr id="4" name="Straight Arrow Connector 3"/>
          <p:cNvCxnSpPr>
            <a:stCxn id="58" idx="3"/>
            <a:endCxn id="16" idx="1"/>
          </p:cNvCxnSpPr>
          <p:nvPr/>
        </p:nvCxnSpPr>
        <p:spPr>
          <a:xfrm flipV="1">
            <a:off x="2362200" y="1469360"/>
            <a:ext cx="524585" cy="6930"/>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58" idx="2"/>
            <a:endCxn id="15" idx="0"/>
          </p:cNvCxnSpPr>
          <p:nvPr/>
        </p:nvCxnSpPr>
        <p:spPr>
          <a:xfrm>
            <a:off x="1417152" y="2058414"/>
            <a:ext cx="19697" cy="367697"/>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58" idx="3"/>
            <a:endCxn id="30" idx="1"/>
          </p:cNvCxnSpPr>
          <p:nvPr/>
        </p:nvCxnSpPr>
        <p:spPr>
          <a:xfrm>
            <a:off x="2362200" y="1476290"/>
            <a:ext cx="3429000" cy="1531945"/>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58" idx="3"/>
            <a:endCxn id="33" idx="1"/>
          </p:cNvCxnSpPr>
          <p:nvPr/>
        </p:nvCxnSpPr>
        <p:spPr>
          <a:xfrm>
            <a:off x="2362200" y="1476290"/>
            <a:ext cx="3429000" cy="3077171"/>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5791200" y="1317985"/>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UIBarButtonItem</a:t>
            </a:r>
          </a:p>
        </p:txBody>
      </p:sp>
      <p:cxnSp>
        <p:nvCxnSpPr>
          <p:cNvPr id="46" name="Elbow Connector 45"/>
          <p:cNvCxnSpPr>
            <a:stCxn id="16" idx="3"/>
            <a:endCxn id="45" idx="1"/>
          </p:cNvCxnSpPr>
          <p:nvPr/>
        </p:nvCxnSpPr>
        <p:spPr>
          <a:xfrm>
            <a:off x="5527149" y="1469360"/>
            <a:ext cx="264051" cy="21286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58" idx="3"/>
            <a:endCxn id="45" idx="1"/>
          </p:cNvCxnSpPr>
          <p:nvPr/>
        </p:nvCxnSpPr>
        <p:spPr>
          <a:xfrm>
            <a:off x="2362200" y="1476290"/>
            <a:ext cx="3429000" cy="205936"/>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3563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Navigation View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66" name="Rounded Rectangle 65"/>
          <p:cNvSpPr/>
          <p:nvPr/>
        </p:nvSpPr>
        <p:spPr>
          <a:xfrm>
            <a:off x="5791200" y="1311366"/>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UINavigationBar</a:t>
            </a:r>
          </a:p>
        </p:txBody>
      </p:sp>
      <p:cxnSp>
        <p:nvCxnSpPr>
          <p:cNvPr id="67" name="Elbow Connector 66"/>
          <p:cNvCxnSpPr>
            <a:stCxn id="16" idx="3"/>
            <a:endCxn id="66" idx="1"/>
          </p:cNvCxnSpPr>
          <p:nvPr/>
        </p:nvCxnSpPr>
        <p:spPr>
          <a:xfrm>
            <a:off x="5527149" y="1469360"/>
            <a:ext cx="264051" cy="20624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2886785" y="2640940"/>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45" name="Rounded Rectangle 44"/>
          <p:cNvSpPr/>
          <p:nvPr/>
        </p:nvSpPr>
        <p:spPr>
          <a:xfrm>
            <a:off x="5791200" y="3065070"/>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UINavigationItem</a:t>
            </a:r>
          </a:p>
        </p:txBody>
      </p:sp>
      <p:cxnSp>
        <p:nvCxnSpPr>
          <p:cNvPr id="46" name="Elbow Connector 45"/>
          <p:cNvCxnSpPr>
            <a:stCxn id="44" idx="3"/>
            <a:endCxn id="45" idx="1"/>
          </p:cNvCxnSpPr>
          <p:nvPr/>
        </p:nvCxnSpPr>
        <p:spPr>
          <a:xfrm>
            <a:off x="5527149" y="3223064"/>
            <a:ext cx="264051" cy="20624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5943600" y="4156166"/>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UIBarButtonItem</a:t>
            </a:r>
          </a:p>
        </p:txBody>
      </p:sp>
      <p:cxnSp>
        <p:nvCxnSpPr>
          <p:cNvPr id="48" name="Elbow Connector 47"/>
          <p:cNvCxnSpPr>
            <a:stCxn id="45" idx="2"/>
            <a:endCxn id="47" idx="0"/>
          </p:cNvCxnSpPr>
          <p:nvPr/>
        </p:nvCxnSpPr>
        <p:spPr>
          <a:xfrm rot="16200000" flipH="1">
            <a:off x="6771667" y="3898659"/>
            <a:ext cx="362614" cy="152400"/>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9" name="Rounded Rectangle 48"/>
          <p:cNvSpPr/>
          <p:nvPr/>
        </p:nvSpPr>
        <p:spPr>
          <a:xfrm>
            <a:off x="6096000" y="4308566"/>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UIBarButtonItem</a:t>
            </a:r>
          </a:p>
        </p:txBody>
      </p:sp>
      <p:cxnSp>
        <p:nvCxnSpPr>
          <p:cNvPr id="9" name="Straight Connector 8"/>
          <p:cNvCxnSpPr>
            <a:stCxn id="16" idx="2"/>
            <a:endCxn id="44" idx="0"/>
          </p:cNvCxnSpPr>
          <p:nvPr/>
        </p:nvCxnSpPr>
        <p:spPr>
          <a:xfrm>
            <a:off x="4206967" y="2051484"/>
            <a:ext cx="0" cy="589456"/>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4323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normAutofit fontScale="92500"/>
          </a:bodyPr>
          <a:lstStyle/>
          <a:p>
            <a:r>
              <a:rPr lang="en-US"/>
              <a:t>Tab Bar Controller and Navigation View Controller</a:t>
            </a:r>
          </a:p>
        </p:txBody>
      </p:sp>
      <p:sp>
        <p:nvSpPr>
          <p:cNvPr id="4" name="Content Placeholder 3"/>
          <p:cNvSpPr>
            <a:spLocks noGrp="1"/>
          </p:cNvSpPr>
          <p:nvPr>
            <p:ph sz="quarter" idx="13"/>
          </p:nvPr>
        </p:nvSpPr>
        <p:spPr/>
        <p:txBody>
          <a:bodyPr/>
          <a:lstStyle/>
          <a:p>
            <a:r>
              <a:rPr lang="en-US"/>
              <a:t>Wire-up a tab bar controller and a navigation controller in Interface Builder</a:t>
            </a:r>
          </a:p>
          <a:p>
            <a:r>
              <a:rPr lang="en-US"/>
              <a:t>Investigate IBOutlets</a:t>
            </a:r>
          </a:p>
          <a:p>
            <a:r>
              <a:rPr lang="en-US"/>
              <a:t>Update a tab bar item in code</a:t>
            </a:r>
          </a:p>
          <a:p>
            <a:r>
              <a:rPr lang="en-US"/>
              <a:t>See pushing view controllers on the navigation stack</a:t>
            </a:r>
          </a:p>
        </p:txBody>
      </p:sp>
    </p:spTree>
    <p:extLst>
      <p:ext uri="{BB962C8B-B14F-4D97-AF65-F5344CB8AC3E}">
        <p14:creationId xmlns:p14="http://schemas.microsoft.com/office/powerpoint/2010/main" val="3051761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few extra thoughts on Navigation View Controllers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18</a:t>
            </a:fld>
            <a:endParaRPr kumimoji="0" lang="en-US" dirty="0">
              <a:solidFill>
                <a:schemeClr val="tx2"/>
              </a:solidFill>
            </a:endParaRPr>
          </a:p>
        </p:txBody>
      </p:sp>
      <p:sp>
        <p:nvSpPr>
          <p:cNvPr id="7" name="Rectangle 6"/>
          <p:cNvSpPr/>
          <p:nvPr/>
        </p:nvSpPr>
        <p:spPr>
          <a:xfrm>
            <a:off x="182960" y="3818928"/>
            <a:ext cx="8961039" cy="1138773"/>
          </a:xfrm>
          <a:prstGeom prst="rect">
            <a:avLst/>
          </a:prstGeom>
        </p:spPr>
        <p:txBody>
          <a:bodyPr wrap="square">
            <a:spAutoFit/>
          </a:bodyPr>
          <a:lstStyle/>
          <a:p>
            <a:r>
              <a:rPr lang="en-US" sz="1700">
                <a:solidFill>
                  <a:srgbClr val="FFFFFF"/>
                </a:solidFill>
                <a:latin typeface="Menlo-Regular"/>
              </a:rPr>
              <a:t>[</a:t>
            </a:r>
            <a:r>
              <a:rPr lang="en-US" sz="1700">
                <a:solidFill>
                  <a:srgbClr val="B21889"/>
                </a:solidFill>
                <a:latin typeface="Menlo-Regular"/>
              </a:rPr>
              <a:t>self</a:t>
            </a:r>
            <a:r>
              <a:rPr lang="en-US" sz="1700">
                <a:solidFill>
                  <a:srgbClr val="FFFFFF"/>
                </a:solidFill>
                <a:latin typeface="Menlo-Regular"/>
              </a:rPr>
              <a:t>.</a:t>
            </a:r>
            <a:r>
              <a:rPr lang="en-US" sz="1700">
                <a:solidFill>
                  <a:srgbClr val="00A0BE"/>
                </a:solidFill>
                <a:latin typeface="Menlo-Regular"/>
              </a:rPr>
              <a:t>navigationController</a:t>
            </a:r>
            <a:r>
              <a:rPr lang="en-US" sz="1700">
                <a:solidFill>
                  <a:srgbClr val="FFFFFF"/>
                </a:solidFill>
                <a:latin typeface="Menlo-Regular"/>
              </a:rPr>
              <a:t> </a:t>
            </a:r>
            <a:r>
              <a:rPr lang="en-US" sz="1700">
                <a:solidFill>
                  <a:srgbClr val="00A0BE"/>
                </a:solidFill>
                <a:latin typeface="Menlo-Regular"/>
              </a:rPr>
              <a:t>popViewControllerAnimated</a:t>
            </a:r>
            <a:r>
              <a:rPr lang="en-US" sz="1700">
                <a:solidFill>
                  <a:srgbClr val="FFFFFF"/>
                </a:solidFill>
                <a:latin typeface="Menlo-Regular"/>
              </a:rPr>
              <a:t>:</a:t>
            </a:r>
            <a:r>
              <a:rPr lang="en-US" sz="1700">
                <a:solidFill>
                  <a:srgbClr val="B21889"/>
                </a:solidFill>
                <a:latin typeface="Menlo-Regular"/>
              </a:rPr>
              <a:t>YES</a:t>
            </a:r>
            <a:r>
              <a:rPr lang="en-US" sz="1700">
                <a:solidFill>
                  <a:srgbClr val="FFFFFF"/>
                </a:solidFill>
                <a:latin typeface="Menlo-Regular"/>
              </a:rPr>
              <a:t>];</a:t>
            </a:r>
          </a:p>
          <a:p>
            <a:endParaRPr lang="en-US" sz="1700">
              <a:solidFill>
                <a:srgbClr val="FFFFFF"/>
              </a:solidFill>
              <a:latin typeface="Menlo-Regular"/>
            </a:endParaRPr>
          </a:p>
          <a:p>
            <a:endParaRPr lang="en-US" sz="1700">
              <a:solidFill>
                <a:srgbClr val="FFFFFF"/>
              </a:solidFill>
              <a:latin typeface="Menlo-Regular"/>
            </a:endParaRPr>
          </a:p>
          <a:p>
            <a:r>
              <a:rPr lang="en-US" sz="1700">
                <a:solidFill>
                  <a:srgbClr val="FFFFFF"/>
                </a:solidFill>
                <a:latin typeface="Menlo-Regular"/>
              </a:rPr>
              <a:t>[</a:t>
            </a:r>
            <a:r>
              <a:rPr lang="en-US" sz="1700">
                <a:solidFill>
                  <a:srgbClr val="B21889"/>
                </a:solidFill>
                <a:latin typeface="Menlo-Regular"/>
              </a:rPr>
              <a:t>self</a:t>
            </a:r>
            <a:r>
              <a:rPr lang="en-US" sz="1700">
                <a:solidFill>
                  <a:srgbClr val="FFFFFF"/>
                </a:solidFill>
                <a:latin typeface="Menlo-Regular"/>
              </a:rPr>
              <a:t>.</a:t>
            </a:r>
            <a:r>
              <a:rPr lang="en-US" sz="1700">
                <a:solidFill>
                  <a:srgbClr val="00A0BE"/>
                </a:solidFill>
                <a:latin typeface="Menlo-Regular"/>
              </a:rPr>
              <a:t>navigationController</a:t>
            </a:r>
            <a:r>
              <a:rPr lang="en-US" sz="1700">
                <a:solidFill>
                  <a:srgbClr val="FFFFFF"/>
                </a:solidFill>
                <a:latin typeface="Menlo-Regular"/>
              </a:rPr>
              <a:t> </a:t>
            </a:r>
            <a:r>
              <a:rPr lang="en-US" sz="1700">
                <a:solidFill>
                  <a:srgbClr val="00A0BE"/>
                </a:solidFill>
                <a:latin typeface="Menlo-Regular"/>
              </a:rPr>
              <a:t>popToRootViewControllerAnimated</a:t>
            </a:r>
            <a:r>
              <a:rPr lang="en-US" sz="1700">
                <a:solidFill>
                  <a:srgbClr val="FFFFFF"/>
                </a:solidFill>
                <a:latin typeface="Menlo-Regular"/>
              </a:rPr>
              <a:t>:</a:t>
            </a:r>
            <a:r>
              <a:rPr lang="en-US" sz="1700">
                <a:solidFill>
                  <a:srgbClr val="B21889"/>
                </a:solidFill>
                <a:latin typeface="Menlo-Regular"/>
              </a:rPr>
              <a:t>YES</a:t>
            </a:r>
            <a:r>
              <a:rPr lang="en-US" sz="1700">
                <a:solidFill>
                  <a:srgbClr val="FFFFFF"/>
                </a:solidFill>
                <a:latin typeface="Menlo-Regular"/>
              </a:rPr>
              <a:t>];</a:t>
            </a:r>
            <a:endParaRPr lang="en-US" sz="1700"/>
          </a:p>
        </p:txBody>
      </p:sp>
    </p:spTree>
    <p:extLst>
      <p:ext uri="{BB962C8B-B14F-4D97-AF65-F5344CB8AC3E}">
        <p14:creationId xmlns:p14="http://schemas.microsoft.com/office/powerpoint/2010/main" val="32133693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few extra thoughts on Tab Bar Controllers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19</a:t>
            </a:fld>
            <a:endParaRPr kumimoji="0" lang="en-US" dirty="0">
              <a:solidFill>
                <a:schemeClr val="tx2"/>
              </a:solidFill>
            </a:endParaRPr>
          </a:p>
        </p:txBody>
      </p:sp>
      <p:sp>
        <p:nvSpPr>
          <p:cNvPr id="7" name="Rectangle 6"/>
          <p:cNvSpPr/>
          <p:nvPr/>
        </p:nvSpPr>
        <p:spPr>
          <a:xfrm>
            <a:off x="182960" y="3818928"/>
            <a:ext cx="8961039" cy="1077218"/>
          </a:xfrm>
          <a:prstGeom prst="rect">
            <a:avLst/>
          </a:prstGeom>
        </p:spPr>
        <p:txBody>
          <a:bodyPr wrap="square">
            <a:spAutoFit/>
          </a:bodyPr>
          <a:lstStyle/>
          <a:p>
            <a:r>
              <a:rPr lang="en-US" sz="1600">
                <a:solidFill>
                  <a:srgbClr val="FFFFFF"/>
                </a:solidFill>
                <a:latin typeface="Menlo-Regular"/>
              </a:rPr>
              <a:t>[</a:t>
            </a:r>
            <a:r>
              <a:rPr lang="en-US" sz="1600">
                <a:solidFill>
                  <a:srgbClr val="83C057"/>
                </a:solidFill>
                <a:latin typeface="Menlo-Regular"/>
              </a:rPr>
              <a:t>myJarTabBarItem</a:t>
            </a:r>
            <a:r>
              <a:rPr lang="en-US" sz="1600">
                <a:solidFill>
                  <a:srgbClr val="FFFFFF"/>
                </a:solidFill>
                <a:latin typeface="Menlo-Regular"/>
              </a:rPr>
              <a:t> </a:t>
            </a:r>
            <a:r>
              <a:rPr lang="en-US" sz="1600">
                <a:solidFill>
                  <a:srgbClr val="00A0BE"/>
                </a:solidFill>
                <a:latin typeface="Menlo-Regular"/>
              </a:rPr>
              <a:t>setBadgeValue</a:t>
            </a:r>
            <a:r>
              <a:rPr lang="en-US" sz="1600">
                <a:solidFill>
                  <a:srgbClr val="FFFFFF"/>
                </a:solidFill>
                <a:latin typeface="Menlo-Regular"/>
              </a:rPr>
              <a:t>:</a:t>
            </a:r>
            <a:r>
              <a:rPr lang="en-US" sz="1600">
                <a:solidFill>
                  <a:srgbClr val="DB2C38"/>
                </a:solidFill>
                <a:latin typeface="Menlo-Regular"/>
              </a:rPr>
              <a:t>@"5"</a:t>
            </a:r>
            <a:r>
              <a:rPr lang="en-US" sz="1600">
                <a:solidFill>
                  <a:srgbClr val="FFFFFF"/>
                </a:solidFill>
                <a:latin typeface="Menlo-Regular"/>
              </a:rPr>
              <a:t>];</a:t>
            </a:r>
          </a:p>
          <a:p>
            <a:endParaRPr lang="en-US" sz="1600">
              <a:solidFill>
                <a:srgbClr val="FFFFFF"/>
              </a:solidFill>
              <a:latin typeface="Menlo-Regular"/>
            </a:endParaRPr>
          </a:p>
          <a:p>
            <a:r>
              <a:rPr lang="en-US" sz="1600">
                <a:solidFill>
                  <a:srgbClr val="FFFFFF"/>
                </a:solidFill>
                <a:latin typeface="Menlo-Regular"/>
              </a:rPr>
              <a:t>- (</a:t>
            </a:r>
            <a:r>
              <a:rPr lang="en-US" sz="1600">
                <a:solidFill>
                  <a:srgbClr val="B21889"/>
                </a:solidFill>
                <a:latin typeface="Menlo-Regular"/>
              </a:rPr>
              <a:t>BOOL</a:t>
            </a:r>
            <a:r>
              <a:rPr lang="en-US" sz="1600">
                <a:solidFill>
                  <a:srgbClr val="FFFFFF"/>
                </a:solidFill>
                <a:latin typeface="Menlo-Regular"/>
              </a:rPr>
              <a:t>)tabBarController:(</a:t>
            </a:r>
            <a:r>
              <a:rPr lang="en-US" sz="1600">
                <a:solidFill>
                  <a:srgbClr val="00A0BE"/>
                </a:solidFill>
                <a:latin typeface="Menlo-Regular"/>
              </a:rPr>
              <a:t>UITabBarController</a:t>
            </a:r>
            <a:r>
              <a:rPr lang="en-US" sz="1600">
                <a:solidFill>
                  <a:srgbClr val="FFFFFF"/>
                </a:solidFill>
                <a:latin typeface="Menlo-Regular"/>
              </a:rPr>
              <a:t> *)aTabBarController shouldSelectViewController:(</a:t>
            </a:r>
            <a:r>
              <a:rPr lang="en-US" sz="1600">
                <a:solidFill>
                  <a:srgbClr val="00A0BE"/>
                </a:solidFill>
                <a:latin typeface="Menlo-Regular"/>
              </a:rPr>
              <a:t>UIViewController</a:t>
            </a:r>
            <a:r>
              <a:rPr lang="en-US" sz="1600">
                <a:solidFill>
                  <a:srgbClr val="FFFFFF"/>
                </a:solidFill>
                <a:latin typeface="Menlo-Regular"/>
              </a:rPr>
              <a:t> *)viewController;</a:t>
            </a:r>
            <a:endParaRPr lang="en-US" sz="1700"/>
          </a:p>
        </p:txBody>
      </p:sp>
    </p:spTree>
    <p:extLst>
      <p:ext uri="{BB962C8B-B14F-4D97-AF65-F5344CB8AC3E}">
        <p14:creationId xmlns:p14="http://schemas.microsoft.com/office/powerpoint/2010/main" val="581890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2</a:t>
            </a:fld>
            <a:endParaRPr lang="en-US" dirty="0"/>
          </a:p>
        </p:txBody>
      </p:sp>
      <p:sp>
        <p:nvSpPr>
          <p:cNvPr id="6" name="Content Placeholder 5"/>
          <p:cNvSpPr>
            <a:spLocks noGrp="1"/>
          </p:cNvSpPr>
          <p:nvPr>
            <p:ph sz="quarter" idx="1"/>
          </p:nvPr>
        </p:nvSpPr>
        <p:spPr/>
        <p:txBody>
          <a:bodyPr>
            <a:normAutofit fontScale="92500" lnSpcReduction="20000"/>
          </a:bodyPr>
          <a:lstStyle/>
          <a:p>
            <a:r>
              <a:rPr lang="en-US"/>
              <a:t>Candy Store Overview</a:t>
            </a:r>
          </a:p>
          <a:p>
            <a:r>
              <a:rPr lang="en-US"/>
              <a:t>Basic View Controller</a:t>
            </a:r>
          </a:p>
          <a:p>
            <a:r>
              <a:rPr lang="en-US"/>
              <a:t>Modal View Controller</a:t>
            </a:r>
          </a:p>
          <a:p>
            <a:r>
              <a:rPr lang="en-US"/>
              <a:t>Tab Bar View Controller</a:t>
            </a:r>
          </a:p>
          <a:p>
            <a:r>
              <a:rPr lang="en-US"/>
              <a:t>Navigation Controller</a:t>
            </a:r>
          </a:p>
          <a:p>
            <a:r>
              <a:rPr lang="en-US"/>
              <a:t>Table View Controller</a:t>
            </a:r>
          </a:p>
          <a:p>
            <a:pPr lvl="1"/>
            <a:r>
              <a:rPr lang="en-US"/>
              <a:t>Custom Cells</a:t>
            </a:r>
          </a:p>
          <a:p>
            <a:pPr lvl="1"/>
            <a:r>
              <a:rPr lang="en-US"/>
              <a:t>Row Animation</a:t>
            </a:r>
          </a:p>
          <a:p>
            <a:r>
              <a:rPr lang="en-US"/>
              <a:t>What’s new in iOS5</a:t>
            </a:r>
          </a:p>
          <a:p>
            <a:r>
              <a:rPr lang="en-US"/>
              <a:t>Additional Resources</a:t>
            </a:r>
          </a:p>
        </p:txBody>
      </p:sp>
    </p:spTree>
    <p:extLst>
      <p:ext uri="{BB962C8B-B14F-4D97-AF65-F5344CB8AC3E}">
        <p14:creationId xmlns:p14="http://schemas.microsoft.com/office/powerpoint/2010/main" val="34335205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Table View Controllers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7766052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Table View Controller</a:t>
            </a:r>
          </a:p>
        </p:txBody>
      </p:sp>
      <p:sp>
        <p:nvSpPr>
          <p:cNvPr id="4" name="Rounded Rectangle 3"/>
          <p:cNvSpPr/>
          <p:nvPr/>
        </p:nvSpPr>
        <p:spPr>
          <a:xfrm>
            <a:off x="451586" y="59666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7" name="Rounded Rectangle 6"/>
          <p:cNvSpPr/>
          <p:nvPr/>
        </p:nvSpPr>
        <p:spPr>
          <a:xfrm>
            <a:off x="451586" y="236334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a:t>
            </a:r>
          </a:p>
        </p:txBody>
      </p:sp>
      <p:sp>
        <p:nvSpPr>
          <p:cNvPr id="11" name="Rectangle 10"/>
          <p:cNvSpPr/>
          <p:nvPr/>
        </p:nvSpPr>
        <p:spPr>
          <a:xfrm>
            <a:off x="451586" y="3735345"/>
            <a:ext cx="2562646" cy="261610"/>
          </a:xfrm>
          <a:prstGeom prst="rect">
            <a:avLst/>
          </a:prstGeom>
        </p:spPr>
        <p:txBody>
          <a:bodyPr wrap="none">
            <a:spAutoFit/>
          </a:bodyPr>
          <a:lstStyle/>
          <a:p>
            <a:r>
              <a:rPr lang="en-US" sz="1100">
                <a:solidFill>
                  <a:srgbClr val="00A0BE"/>
                </a:solidFill>
                <a:latin typeface="Menlo-Regular"/>
              </a:rPr>
              <a:t>UIView</a:t>
            </a:r>
            <a:r>
              <a:rPr lang="en-US" sz="1100">
                <a:solidFill>
                  <a:srgbClr val="FFFFFF"/>
                </a:solidFill>
                <a:latin typeface="Menlo-Regular"/>
              </a:rPr>
              <a:t> *theView = </a:t>
            </a:r>
            <a:r>
              <a:rPr lang="en-US" sz="1100">
                <a:solidFill>
                  <a:srgbClr val="B21889"/>
                </a:solidFill>
                <a:latin typeface="Menlo-Regular"/>
              </a:rPr>
              <a:t>self</a:t>
            </a:r>
            <a:r>
              <a:rPr lang="en-US" sz="1100">
                <a:solidFill>
                  <a:srgbClr val="FFFFFF"/>
                </a:solidFill>
                <a:latin typeface="Menlo-Regular"/>
              </a:rPr>
              <a:t>.</a:t>
            </a:r>
            <a:r>
              <a:rPr lang="en-US" sz="1100">
                <a:solidFill>
                  <a:srgbClr val="00A0BE"/>
                </a:solidFill>
                <a:latin typeface="Menlo-Regular"/>
              </a:rPr>
              <a:t>view</a:t>
            </a:r>
            <a:r>
              <a:rPr lang="en-US" sz="1100">
                <a:solidFill>
                  <a:srgbClr val="FFFFFF"/>
                </a:solidFill>
                <a:latin typeface="Menlo-Regular"/>
              </a:rPr>
              <a:t>;</a:t>
            </a:r>
            <a:endParaRPr lang="en-US" sz="1100"/>
          </a:p>
        </p:txBody>
      </p:sp>
      <p:sp>
        <p:nvSpPr>
          <p:cNvPr id="12" name="Rounded Rectangle 11"/>
          <p:cNvSpPr/>
          <p:nvPr/>
        </p:nvSpPr>
        <p:spPr>
          <a:xfrm>
            <a:off x="4273962" y="59240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UITableViewController</a:t>
            </a:r>
          </a:p>
        </p:txBody>
      </p:sp>
      <p:sp>
        <p:nvSpPr>
          <p:cNvPr id="13" name="Rounded Rectangle 12"/>
          <p:cNvSpPr/>
          <p:nvPr/>
        </p:nvSpPr>
        <p:spPr>
          <a:xfrm>
            <a:off x="4273962" y="235908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a:t>
            </a:r>
          </a:p>
        </p:txBody>
      </p:sp>
      <p:sp>
        <p:nvSpPr>
          <p:cNvPr id="15" name="Rectangle 14"/>
          <p:cNvSpPr/>
          <p:nvPr/>
        </p:nvSpPr>
        <p:spPr>
          <a:xfrm>
            <a:off x="4273962" y="3735345"/>
            <a:ext cx="4572000" cy="430887"/>
          </a:xfrm>
          <a:prstGeom prst="rect">
            <a:avLst/>
          </a:prstGeom>
        </p:spPr>
        <p:txBody>
          <a:bodyPr>
            <a:spAutoFit/>
          </a:bodyPr>
          <a:lstStyle/>
          <a:p>
            <a:r>
              <a:rPr lang="en-US" sz="1100">
                <a:solidFill>
                  <a:srgbClr val="00A0BE"/>
                </a:solidFill>
                <a:latin typeface="Menlo-Regular"/>
              </a:rPr>
              <a:t>UITableView</a:t>
            </a:r>
            <a:r>
              <a:rPr lang="en-US" sz="1100">
                <a:solidFill>
                  <a:srgbClr val="FFFFFF"/>
                </a:solidFill>
                <a:latin typeface="Menlo-Regular"/>
              </a:rPr>
              <a:t> *theView = </a:t>
            </a:r>
            <a:r>
              <a:rPr lang="en-US" sz="1100">
                <a:solidFill>
                  <a:srgbClr val="B21889"/>
                </a:solidFill>
                <a:latin typeface="Menlo-Regular"/>
              </a:rPr>
              <a:t>self</a:t>
            </a:r>
            <a:r>
              <a:rPr lang="en-US" sz="1100">
                <a:solidFill>
                  <a:srgbClr val="FFFFFF"/>
                </a:solidFill>
                <a:latin typeface="Menlo-Regular"/>
              </a:rPr>
              <a:t>.</a:t>
            </a:r>
            <a:r>
              <a:rPr lang="en-US" sz="1100">
                <a:solidFill>
                  <a:srgbClr val="00A0BE"/>
                </a:solidFill>
                <a:latin typeface="Menlo-Regular"/>
              </a:rPr>
              <a:t>tableView</a:t>
            </a:r>
            <a:r>
              <a:rPr lang="en-US" sz="1100">
                <a:solidFill>
                  <a:srgbClr val="FFFFFF"/>
                </a:solidFill>
                <a:latin typeface="Menlo-Regular"/>
              </a:rPr>
              <a:t>;</a:t>
            </a:r>
          </a:p>
          <a:p>
            <a:r>
              <a:rPr lang="en-US" sz="1100">
                <a:solidFill>
                  <a:srgbClr val="00A0BE"/>
                </a:solidFill>
                <a:latin typeface="Menlo-Regular"/>
              </a:rPr>
              <a:t>UITableView</a:t>
            </a:r>
            <a:r>
              <a:rPr lang="en-US" sz="1100">
                <a:solidFill>
                  <a:srgbClr val="FFFFFF"/>
                </a:solidFill>
                <a:latin typeface="Menlo-Regular"/>
              </a:rPr>
              <a:t> *sameView = (</a:t>
            </a:r>
            <a:r>
              <a:rPr lang="en-US" sz="1100">
                <a:solidFill>
                  <a:srgbClr val="00A0BE"/>
                </a:solidFill>
                <a:latin typeface="Menlo-Regular"/>
              </a:rPr>
              <a:t>UITableView</a:t>
            </a:r>
            <a:r>
              <a:rPr lang="en-US" sz="1100">
                <a:solidFill>
                  <a:srgbClr val="FFFFFF"/>
                </a:solidFill>
                <a:latin typeface="Menlo-Regular"/>
              </a:rPr>
              <a:t> *)</a:t>
            </a:r>
            <a:r>
              <a:rPr lang="en-US" sz="1100">
                <a:solidFill>
                  <a:srgbClr val="B21889"/>
                </a:solidFill>
                <a:latin typeface="Menlo-Regular"/>
              </a:rPr>
              <a:t>self</a:t>
            </a:r>
            <a:r>
              <a:rPr lang="en-US" sz="1100">
                <a:solidFill>
                  <a:srgbClr val="FFFFFF"/>
                </a:solidFill>
                <a:latin typeface="Menlo-Regular"/>
              </a:rPr>
              <a:t>.</a:t>
            </a:r>
            <a:r>
              <a:rPr lang="en-US" sz="1100">
                <a:solidFill>
                  <a:srgbClr val="00A0BE"/>
                </a:solidFill>
                <a:latin typeface="Menlo-Regular"/>
              </a:rPr>
              <a:t>view</a:t>
            </a:r>
            <a:r>
              <a:rPr lang="en-US" sz="1100">
                <a:solidFill>
                  <a:srgbClr val="FFFFFF"/>
                </a:solidFill>
                <a:latin typeface="Menlo-Regular"/>
              </a:rPr>
              <a:t>;</a:t>
            </a:r>
            <a:endParaRPr lang="en-US" sz="1100"/>
          </a:p>
        </p:txBody>
      </p:sp>
      <p:cxnSp>
        <p:nvCxnSpPr>
          <p:cNvPr id="16" name="Straight Arrow Connector 15"/>
          <p:cNvCxnSpPr>
            <a:stCxn id="12" idx="1"/>
            <a:endCxn id="4" idx="3"/>
          </p:cNvCxnSpPr>
          <p:nvPr/>
        </p:nvCxnSpPr>
        <p:spPr>
          <a:xfrm flipH="1">
            <a:off x="3091950" y="1174525"/>
            <a:ext cx="1182012" cy="4265"/>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4" idx="2"/>
            <a:endCxn id="7" idx="0"/>
          </p:cNvCxnSpPr>
          <p:nvPr/>
        </p:nvCxnSpPr>
        <p:spPr>
          <a:xfrm>
            <a:off x="1771768" y="1760914"/>
            <a:ext cx="0" cy="602432"/>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2"/>
            <a:endCxn id="13" idx="0"/>
          </p:cNvCxnSpPr>
          <p:nvPr/>
        </p:nvCxnSpPr>
        <p:spPr>
          <a:xfrm>
            <a:off x="5594144" y="1756649"/>
            <a:ext cx="0" cy="602432"/>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1"/>
            <a:endCxn id="7" idx="3"/>
          </p:cNvCxnSpPr>
          <p:nvPr/>
        </p:nvCxnSpPr>
        <p:spPr>
          <a:xfrm flipH="1">
            <a:off x="3091950" y="2941205"/>
            <a:ext cx="1182012" cy="4265"/>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9830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51586" y="59240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UITableViewController</a:t>
            </a:r>
          </a:p>
        </p:txBody>
      </p:sp>
      <p:sp>
        <p:nvSpPr>
          <p:cNvPr id="3" name="Subtitle 2"/>
          <p:cNvSpPr>
            <a:spLocks noGrp="1"/>
          </p:cNvSpPr>
          <p:nvPr>
            <p:ph type="subTitle" idx="1"/>
          </p:nvPr>
        </p:nvSpPr>
        <p:spPr/>
        <p:txBody>
          <a:bodyPr/>
          <a:lstStyle/>
          <a:p>
            <a:r>
              <a:rPr lang="en-US"/>
              <a:t>Basic Table View Controller</a:t>
            </a:r>
          </a:p>
        </p:txBody>
      </p:sp>
      <p:sp>
        <p:nvSpPr>
          <p:cNvPr id="13" name="Rounded Rectangle 12"/>
          <p:cNvSpPr/>
          <p:nvPr/>
        </p:nvSpPr>
        <p:spPr>
          <a:xfrm>
            <a:off x="451586" y="235908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a:t>
            </a:r>
          </a:p>
        </p:txBody>
      </p:sp>
      <p:cxnSp>
        <p:nvCxnSpPr>
          <p:cNvPr id="16" name="Straight Arrow Connector 15"/>
          <p:cNvCxnSpPr/>
          <p:nvPr/>
        </p:nvCxnSpPr>
        <p:spPr>
          <a:xfrm>
            <a:off x="3091950" y="827672"/>
            <a:ext cx="938920"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2"/>
            <a:endCxn id="13" idx="0"/>
          </p:cNvCxnSpPr>
          <p:nvPr/>
        </p:nvCxnSpPr>
        <p:spPr>
          <a:xfrm>
            <a:off x="1771768" y="1756649"/>
            <a:ext cx="0" cy="602432"/>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4030869" y="592400"/>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&lt;&lt;UITableViewDataSource&gt;&gt;</a:t>
            </a:r>
          </a:p>
        </p:txBody>
      </p:sp>
      <p:sp>
        <p:nvSpPr>
          <p:cNvPr id="18" name="Rounded Rectangle 17"/>
          <p:cNvSpPr/>
          <p:nvPr/>
        </p:nvSpPr>
        <p:spPr>
          <a:xfrm>
            <a:off x="4030869" y="3119106"/>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&lt;&lt;UITableViewDelegate&gt;&gt;</a:t>
            </a:r>
          </a:p>
        </p:txBody>
      </p:sp>
      <p:cxnSp>
        <p:nvCxnSpPr>
          <p:cNvPr id="9" name="Elbow Connector 8"/>
          <p:cNvCxnSpPr>
            <a:stCxn id="12" idx="3"/>
            <a:endCxn id="18" idx="1"/>
          </p:cNvCxnSpPr>
          <p:nvPr/>
        </p:nvCxnSpPr>
        <p:spPr>
          <a:xfrm>
            <a:off x="3091950" y="1174525"/>
            <a:ext cx="938919" cy="2233686"/>
          </a:xfrm>
          <a:prstGeom prst="bentConnector3">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1057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Table View Controller</a:t>
            </a:r>
          </a:p>
        </p:txBody>
      </p:sp>
      <p:sp>
        <p:nvSpPr>
          <p:cNvPr id="14" name="Rounded Rectangle 13"/>
          <p:cNvSpPr/>
          <p:nvPr/>
        </p:nvSpPr>
        <p:spPr>
          <a:xfrm>
            <a:off x="408608" y="303295"/>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&lt;&lt;UITableViewDataSource&gt;&gt;</a:t>
            </a:r>
          </a:p>
        </p:txBody>
      </p:sp>
      <p:sp>
        <p:nvSpPr>
          <p:cNvPr id="2" name="Rectangle 1"/>
          <p:cNvSpPr/>
          <p:nvPr/>
        </p:nvSpPr>
        <p:spPr>
          <a:xfrm>
            <a:off x="77304" y="1072923"/>
            <a:ext cx="8990496" cy="2123658"/>
          </a:xfrm>
          <a:prstGeom prst="rect">
            <a:avLst/>
          </a:prstGeom>
        </p:spPr>
        <p:txBody>
          <a:bodyPr wrap="square">
            <a:spAutoFit/>
          </a:bodyPr>
          <a:lstStyle/>
          <a:p>
            <a:r>
              <a:rPr lang="en-US" sz="1200">
                <a:solidFill>
                  <a:srgbClr val="FFFFFF"/>
                </a:solidFill>
                <a:latin typeface="Menlo-Regular"/>
              </a:rPr>
              <a:t>- (</a:t>
            </a:r>
            <a:r>
              <a:rPr lang="en-US" sz="1200">
                <a:solidFill>
                  <a:srgbClr val="00A0BE"/>
                </a:solidFill>
                <a:latin typeface="Menlo-Regular"/>
              </a:rPr>
              <a:t>NSInteger</a:t>
            </a:r>
            <a:r>
              <a:rPr lang="en-US" sz="1200">
                <a:solidFill>
                  <a:srgbClr val="FFFFFF"/>
                </a:solidFill>
                <a:latin typeface="Menlo-Regular"/>
              </a:rPr>
              <a:t>)numberOfSectionsInTableView:(</a:t>
            </a:r>
            <a:r>
              <a:rPr lang="en-US" sz="1200">
                <a:solidFill>
                  <a:srgbClr val="00A0BE"/>
                </a:solidFill>
                <a:latin typeface="Menlo-Regular"/>
              </a:rPr>
              <a:t>UITableView</a:t>
            </a:r>
            <a:r>
              <a:rPr lang="en-US" sz="1200">
                <a:solidFill>
                  <a:srgbClr val="FFFFFF"/>
                </a:solidFill>
                <a:latin typeface="Menlo-Regular"/>
              </a:rPr>
              <a:t> *)tableView;</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00A0BE"/>
                </a:solidFill>
                <a:latin typeface="Menlo-Regular"/>
              </a:rPr>
              <a:t>NSInteger</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numberOfRowsInSection:(</a:t>
            </a:r>
            <a:r>
              <a:rPr lang="en-US" sz="1200">
                <a:solidFill>
                  <a:srgbClr val="00A0BE"/>
                </a:solidFill>
                <a:latin typeface="Menlo-Regular"/>
              </a:rPr>
              <a:t>NSInteger</a:t>
            </a:r>
            <a:r>
              <a:rPr lang="en-US" sz="1200">
                <a:solidFill>
                  <a:srgbClr val="FFFFFF"/>
                </a:solidFill>
                <a:latin typeface="Menlo-Regular"/>
              </a:rPr>
              <a:t>)section;</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00A0BE"/>
                </a:solidFill>
                <a:latin typeface="Menlo-Regular"/>
              </a:rPr>
              <a:t>UITableViewCell</a:t>
            </a:r>
            <a:r>
              <a:rPr lang="en-US" sz="1200">
                <a:solidFill>
                  <a:srgbClr val="FFFFFF"/>
                </a:solidFill>
                <a:latin typeface="Menlo-Regular"/>
              </a:rPr>
              <a:t> *)tableView:(</a:t>
            </a:r>
            <a:r>
              <a:rPr lang="en-US" sz="1200">
                <a:solidFill>
                  <a:srgbClr val="00A0BE"/>
                </a:solidFill>
                <a:latin typeface="Menlo-Regular"/>
              </a:rPr>
              <a:t>UITableView</a:t>
            </a:r>
            <a:r>
              <a:rPr lang="en-US" sz="1200">
                <a:solidFill>
                  <a:srgbClr val="FFFFFF"/>
                </a:solidFill>
                <a:latin typeface="Menlo-Regular"/>
              </a:rPr>
              <a:t> *)tableView</a:t>
            </a:r>
          </a:p>
          <a:p>
            <a:r>
              <a:rPr lang="en-US" sz="1200">
                <a:solidFill>
                  <a:srgbClr val="FFFFFF"/>
                </a:solidFill>
                <a:latin typeface="Menlo-Regular"/>
              </a:rPr>
              <a:t>		 cellForRowAtIndexPath:(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00A0BE"/>
                </a:solidFill>
                <a:latin typeface="Menlo-Regular"/>
              </a:rPr>
              <a:t>NSString</a:t>
            </a:r>
            <a:r>
              <a:rPr lang="en-US" sz="1200">
                <a:solidFill>
                  <a:srgbClr val="FFFFFF"/>
                </a:solidFill>
                <a:latin typeface="Menlo-Regular"/>
              </a:rPr>
              <a:t> *)tableView:(</a:t>
            </a:r>
            <a:r>
              <a:rPr lang="en-US" sz="1200">
                <a:solidFill>
                  <a:srgbClr val="00A0BE"/>
                </a:solidFill>
                <a:latin typeface="Menlo-Regular"/>
              </a:rPr>
              <a:t>UITableView</a:t>
            </a:r>
            <a:r>
              <a:rPr lang="en-US" sz="1200">
                <a:solidFill>
                  <a:srgbClr val="FFFFFF"/>
                </a:solidFill>
                <a:latin typeface="Menlo-Regular"/>
              </a:rPr>
              <a:t> *)tableView titleForHeaderInSection:(</a:t>
            </a:r>
            <a:r>
              <a:rPr lang="en-US" sz="1200">
                <a:solidFill>
                  <a:srgbClr val="00A0BE"/>
                </a:solidFill>
                <a:latin typeface="Menlo-Regular"/>
              </a:rPr>
              <a:t>NSInteger</a:t>
            </a:r>
            <a:r>
              <a:rPr lang="en-US" sz="1200">
                <a:solidFill>
                  <a:srgbClr val="FFFFFF"/>
                </a:solidFill>
                <a:latin typeface="Menlo-Regular"/>
              </a:rPr>
              <a:t>)section;</a:t>
            </a:r>
          </a:p>
          <a:p>
            <a:endParaRPr lang="en-US" sz="1200">
              <a:solidFill>
                <a:srgbClr val="FFFFFF"/>
              </a:solidFill>
              <a:latin typeface="Menlo-Regular"/>
            </a:endParaRPr>
          </a:p>
          <a:p>
            <a:endParaRPr lang="en-US" sz="1200">
              <a:solidFill>
                <a:srgbClr val="FFFFFF"/>
              </a:solidFill>
              <a:latin typeface="Menlo-Regular"/>
            </a:endParaRPr>
          </a:p>
          <a:p>
            <a:endParaRPr lang="en-US" sz="1200"/>
          </a:p>
        </p:txBody>
      </p:sp>
      <p:sp>
        <p:nvSpPr>
          <p:cNvPr id="17" name="Rounded Rectangle 16"/>
          <p:cNvSpPr/>
          <p:nvPr/>
        </p:nvSpPr>
        <p:spPr>
          <a:xfrm>
            <a:off x="408608" y="2997903"/>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&lt;&lt;UITableViewDelegate&gt;&gt;</a:t>
            </a:r>
          </a:p>
        </p:txBody>
      </p:sp>
      <p:sp>
        <p:nvSpPr>
          <p:cNvPr id="19" name="Rectangle 18"/>
          <p:cNvSpPr/>
          <p:nvPr/>
        </p:nvSpPr>
        <p:spPr>
          <a:xfrm>
            <a:off x="77304" y="3767531"/>
            <a:ext cx="8990496" cy="1754327"/>
          </a:xfrm>
          <a:prstGeom prst="rect">
            <a:avLst/>
          </a:prstGeom>
        </p:spPr>
        <p:txBody>
          <a:bodyPr wrap="square">
            <a:spAutoFit/>
          </a:bodyPr>
          <a:lstStyle/>
          <a:p>
            <a:r>
              <a:rPr lang="en-US" sz="1200">
                <a:solidFill>
                  <a:srgbClr val="FFFFFF"/>
                </a:solidFill>
                <a:latin typeface="Menlo-Regular"/>
              </a:rPr>
              <a:t>- (</a:t>
            </a:r>
            <a:r>
              <a:rPr lang="en-US" sz="1200">
                <a:solidFill>
                  <a:srgbClr val="00A0BE"/>
                </a:solidFill>
                <a:latin typeface="Menlo-Regular"/>
              </a:rPr>
              <a:t>CGFloat</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heightForRowAtIndexPath:(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B21889"/>
                </a:solidFill>
                <a:latin typeface="Menlo-Regular"/>
              </a:rPr>
              <a:t>void</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willDisplayCell:(</a:t>
            </a:r>
            <a:r>
              <a:rPr lang="en-US" sz="1200">
                <a:solidFill>
                  <a:srgbClr val="00A0BE"/>
                </a:solidFill>
                <a:latin typeface="Menlo-Regular"/>
              </a:rPr>
              <a:t>UITableViewCell</a:t>
            </a:r>
            <a:r>
              <a:rPr lang="en-US" sz="1200">
                <a:solidFill>
                  <a:srgbClr val="FFFFFF"/>
                </a:solidFill>
                <a:latin typeface="Menlo-Regular"/>
              </a:rPr>
              <a:t> *)cell forRowAtIndexPath:(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B21889"/>
                </a:solidFill>
                <a:latin typeface="Menlo-Regular"/>
              </a:rPr>
              <a:t>void</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didSelectRowAtIndexPath:(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endParaRPr lang="en-US" sz="1200">
              <a:solidFill>
                <a:srgbClr val="FFFFFF"/>
              </a:solidFill>
              <a:latin typeface="Menlo-Regular"/>
            </a:endParaRPr>
          </a:p>
          <a:p>
            <a:endParaRPr lang="en-US" sz="1200"/>
          </a:p>
        </p:txBody>
      </p:sp>
    </p:spTree>
    <p:extLst>
      <p:ext uri="{BB962C8B-B14F-4D97-AF65-F5344CB8AC3E}">
        <p14:creationId xmlns:p14="http://schemas.microsoft.com/office/powerpoint/2010/main" val="11519472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Table View Cell</a:t>
            </a:r>
          </a:p>
        </p:txBody>
      </p:sp>
      <p:sp>
        <p:nvSpPr>
          <p:cNvPr id="14" name="Rounded Rectangle 13"/>
          <p:cNvSpPr/>
          <p:nvPr/>
        </p:nvSpPr>
        <p:spPr>
          <a:xfrm>
            <a:off x="408608" y="303295"/>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NSIndexPath</a:t>
            </a:r>
          </a:p>
        </p:txBody>
      </p:sp>
      <p:sp>
        <p:nvSpPr>
          <p:cNvPr id="2" name="Rectangle 1"/>
          <p:cNvSpPr/>
          <p:nvPr/>
        </p:nvSpPr>
        <p:spPr>
          <a:xfrm>
            <a:off x="408608" y="1072923"/>
            <a:ext cx="8426174" cy="461665"/>
          </a:xfrm>
          <a:prstGeom prst="rect">
            <a:avLst/>
          </a:prstGeom>
        </p:spPr>
        <p:txBody>
          <a:bodyPr wrap="square">
            <a:spAutoFit/>
          </a:bodyPr>
          <a:lstStyle/>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 </a:t>
            </a:r>
            <a:r>
              <a:rPr lang="en-US" sz="1200">
                <a:solidFill>
                  <a:srgbClr val="00A0BE"/>
                </a:solidFill>
                <a:latin typeface="Menlo-Regular"/>
              </a:rPr>
              <a:t>NSUInteger</a:t>
            </a:r>
            <a:r>
              <a:rPr lang="en-US" sz="1200">
                <a:solidFill>
                  <a:srgbClr val="FFFFFF"/>
                </a:solidFill>
                <a:latin typeface="Menlo-Regular"/>
              </a:rPr>
              <a:t> section;</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 </a:t>
            </a:r>
            <a:r>
              <a:rPr lang="en-US" sz="1200">
                <a:solidFill>
                  <a:srgbClr val="00A0BE"/>
                </a:solidFill>
                <a:latin typeface="Menlo-Regular"/>
              </a:rPr>
              <a:t>NSUInteger</a:t>
            </a:r>
            <a:r>
              <a:rPr lang="en-US" sz="1200">
                <a:solidFill>
                  <a:srgbClr val="FFFFFF"/>
                </a:solidFill>
                <a:latin typeface="Menlo-Regular"/>
              </a:rPr>
              <a:t> row;</a:t>
            </a:r>
            <a:endParaRPr lang="en-US" sz="1200"/>
          </a:p>
        </p:txBody>
      </p:sp>
      <p:sp>
        <p:nvSpPr>
          <p:cNvPr id="17" name="Rounded Rectangle 16"/>
          <p:cNvSpPr/>
          <p:nvPr/>
        </p:nvSpPr>
        <p:spPr>
          <a:xfrm>
            <a:off x="408608" y="1904599"/>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UITableViewCell</a:t>
            </a:r>
          </a:p>
        </p:txBody>
      </p:sp>
      <p:sp>
        <p:nvSpPr>
          <p:cNvPr id="19" name="Rectangle 18"/>
          <p:cNvSpPr/>
          <p:nvPr/>
        </p:nvSpPr>
        <p:spPr>
          <a:xfrm>
            <a:off x="408608" y="2674227"/>
            <a:ext cx="8426174" cy="1200329"/>
          </a:xfrm>
          <a:prstGeom prst="rect">
            <a:avLst/>
          </a:prstGeom>
        </p:spPr>
        <p:txBody>
          <a:bodyPr wrap="square">
            <a:spAutoFit/>
          </a:bodyPr>
          <a:lstStyle/>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UIImageView</a:t>
            </a:r>
            <a:r>
              <a:rPr lang="en-US" sz="1200">
                <a:solidFill>
                  <a:srgbClr val="FFFFFF"/>
                </a:solidFill>
                <a:latin typeface="Menlo-Regular"/>
              </a:rPr>
              <a:t> *imageView;</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*textLabel;</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*detailTextLabel; </a:t>
            </a:r>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UIView</a:t>
            </a:r>
            <a:r>
              <a:rPr lang="en-US" sz="1200">
                <a:solidFill>
                  <a:srgbClr val="FFFFFF"/>
                </a:solidFill>
                <a:latin typeface="Menlo-Regular"/>
              </a:rPr>
              <a:t> *contentView;</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 </a:t>
            </a:r>
            <a:r>
              <a:rPr lang="en-US" sz="1200">
                <a:solidFill>
                  <a:srgbClr val="00A0BE"/>
                </a:solidFill>
                <a:latin typeface="Menlo-Regular"/>
              </a:rPr>
              <a:t>UITableViewCellAccessoryType</a:t>
            </a:r>
            <a:r>
              <a:rPr lang="en-US" sz="1200">
                <a:solidFill>
                  <a:srgbClr val="FFFFFF"/>
                </a:solidFill>
                <a:latin typeface="Menlo-Regular"/>
              </a:rPr>
              <a:t> accessoryType;</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UIView</a:t>
            </a:r>
            <a:r>
              <a:rPr lang="en-US" sz="1200">
                <a:solidFill>
                  <a:srgbClr val="FFFFFF"/>
                </a:solidFill>
                <a:latin typeface="Menlo-Regular"/>
              </a:rPr>
              <a:t> *accessoryView;</a:t>
            </a:r>
          </a:p>
        </p:txBody>
      </p:sp>
      <p:grpSp>
        <p:nvGrpSpPr>
          <p:cNvPr id="6" name="Group 5"/>
          <p:cNvGrpSpPr/>
          <p:nvPr/>
        </p:nvGrpSpPr>
        <p:grpSpPr>
          <a:xfrm>
            <a:off x="231913" y="4141305"/>
            <a:ext cx="4251739" cy="734229"/>
            <a:chOff x="231913" y="4406348"/>
            <a:chExt cx="7610061" cy="1314174"/>
          </a:xfrm>
        </p:grpSpPr>
        <p:sp>
          <p:nvSpPr>
            <p:cNvPr id="13" name="Rectangle 12"/>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543878" y="4558748"/>
              <a:ext cx="5269948" cy="421861"/>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43878" y="5144051"/>
              <a:ext cx="5269948" cy="421861"/>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231913" y="5027934"/>
            <a:ext cx="4251739" cy="734229"/>
            <a:chOff x="231913" y="4406348"/>
            <a:chExt cx="7610061" cy="1314174"/>
          </a:xfrm>
        </p:grpSpPr>
        <p:sp>
          <p:nvSpPr>
            <p:cNvPr id="16" name="Rectangle 15"/>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31913" y="4406348"/>
              <a:ext cx="7610061"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84313" y="4558748"/>
              <a:ext cx="7301947" cy="421861"/>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84313" y="5144052"/>
              <a:ext cx="7301947" cy="421861"/>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4636052" y="4121137"/>
            <a:ext cx="4251739" cy="734229"/>
            <a:chOff x="231913" y="4406348"/>
            <a:chExt cx="7610061" cy="1314174"/>
          </a:xfrm>
        </p:grpSpPr>
        <p:sp>
          <p:nvSpPr>
            <p:cNvPr id="44" name="Rectangle 43"/>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543877" y="4558746"/>
              <a:ext cx="5269949" cy="1007165"/>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636051" y="5031481"/>
            <a:ext cx="4251739" cy="734229"/>
            <a:chOff x="231913" y="4406348"/>
            <a:chExt cx="7610061" cy="1314174"/>
          </a:xfrm>
        </p:grpSpPr>
        <p:sp>
          <p:nvSpPr>
            <p:cNvPr id="51" name="Rectangle 50"/>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543877" y="4558748"/>
              <a:ext cx="2823168" cy="1000816"/>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4367045" y="4558748"/>
              <a:ext cx="2446781" cy="1007165"/>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80554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31912" y="1085808"/>
            <a:ext cx="4251739" cy="734229"/>
            <a:chOff x="231913" y="4406348"/>
            <a:chExt cx="7610061" cy="1314174"/>
          </a:xfrm>
        </p:grpSpPr>
        <p:sp>
          <p:nvSpPr>
            <p:cNvPr id="39" name="Rectangle 38"/>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543878" y="4558748"/>
              <a:ext cx="5269948" cy="421861"/>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543878" y="5144051"/>
              <a:ext cx="5269948" cy="421861"/>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p:nvPr>
        </p:nvSpPr>
        <p:spPr/>
        <p:txBody>
          <a:bodyPr/>
          <a:lstStyle/>
          <a:p>
            <a:r>
              <a:rPr lang="en-US"/>
              <a:t>Custom Table View Cell</a:t>
            </a:r>
          </a:p>
        </p:txBody>
      </p:sp>
      <p:sp>
        <p:nvSpPr>
          <p:cNvPr id="17" name="Rounded Rectangle 16"/>
          <p:cNvSpPr/>
          <p:nvPr/>
        </p:nvSpPr>
        <p:spPr>
          <a:xfrm>
            <a:off x="408608" y="303295"/>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UITableViewCell</a:t>
            </a:r>
          </a:p>
        </p:txBody>
      </p:sp>
      <p:sp>
        <p:nvSpPr>
          <p:cNvPr id="29" name="Rounded Rectangle 28"/>
          <p:cNvSpPr/>
          <p:nvPr/>
        </p:nvSpPr>
        <p:spPr>
          <a:xfrm>
            <a:off x="433905" y="2697521"/>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ExchangeListItemCell</a:t>
            </a:r>
          </a:p>
        </p:txBody>
      </p:sp>
      <p:grpSp>
        <p:nvGrpSpPr>
          <p:cNvPr id="31" name="Group 30"/>
          <p:cNvGrpSpPr/>
          <p:nvPr/>
        </p:nvGrpSpPr>
        <p:grpSpPr>
          <a:xfrm>
            <a:off x="257210" y="4354082"/>
            <a:ext cx="4251739" cy="734229"/>
            <a:chOff x="231913" y="4406348"/>
            <a:chExt cx="7610061" cy="1314174"/>
          </a:xfrm>
        </p:grpSpPr>
        <p:sp>
          <p:nvSpPr>
            <p:cNvPr id="32" name="Rectangle 31"/>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1913" y="4406348"/>
              <a:ext cx="7564779"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84313" y="4558747"/>
              <a:ext cx="1007165" cy="1007165"/>
            </a:xfrm>
            <a:prstGeom prst="rect">
              <a:avLst/>
            </a:prstGeom>
            <a:solidFill>
              <a:srgbClr val="80004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543879" y="4558748"/>
              <a:ext cx="3821552" cy="1007163"/>
            </a:xfrm>
            <a:prstGeom prst="rect">
              <a:avLst/>
            </a:prstGeom>
            <a:solidFill>
              <a:srgbClr val="FF008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523560" y="4558748"/>
              <a:ext cx="2095238" cy="1007165"/>
            </a:xfrm>
            <a:prstGeom prst="rect">
              <a:avLst/>
            </a:prstGeom>
            <a:solidFill>
              <a:schemeClr val="accent1">
                <a:lumMod val="60000"/>
                <a:lumOff val="40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408608" y="3424272"/>
            <a:ext cx="8337827" cy="646331"/>
          </a:xfrm>
          <a:prstGeom prst="rect">
            <a:avLst/>
          </a:prstGeom>
        </p:spPr>
        <p:txBody>
          <a:bodyPr wrap="square">
            <a:spAutoFit/>
          </a:bodyPr>
          <a:lstStyle/>
          <a:p>
            <a:r>
              <a:rPr lang="en-US" sz="1200">
                <a:solidFill>
                  <a:srgbClr val="B21889"/>
                </a:solidFill>
                <a:latin typeface="Menlo-Regular"/>
              </a:rPr>
              <a:t>@property</a:t>
            </a:r>
            <a:r>
              <a:rPr lang="en-US" sz="1200">
                <a:solidFill>
                  <a:srgbClr val="FFFFFF"/>
                </a:solidFill>
                <a:latin typeface="Menlo-Regular"/>
              </a:rPr>
              <a:t> (</a:t>
            </a:r>
            <a:r>
              <a:rPr lang="en-US" sz="1200">
                <a:solidFill>
                  <a:srgbClr val="B21889"/>
                </a:solidFill>
                <a:latin typeface="Menlo-Regular"/>
              </a:rPr>
              <a:t>nonatomic</a:t>
            </a:r>
            <a:r>
              <a:rPr lang="en-US" sz="1200">
                <a:solidFill>
                  <a:srgbClr val="FFFFFF"/>
                </a:solidFill>
                <a:latin typeface="Menlo-Regular"/>
              </a:rPr>
              <a:t>, </a:t>
            </a:r>
            <a:r>
              <a:rPr lang="en-US" sz="1200">
                <a:solidFill>
                  <a:srgbClr val="B21889"/>
                </a:solidFill>
                <a:latin typeface="Menlo-Regular"/>
              </a:rPr>
              <a:t>retain</a:t>
            </a:r>
            <a:r>
              <a:rPr lang="en-US" sz="1200">
                <a:solidFill>
                  <a:srgbClr val="FFFFFF"/>
                </a:solidFill>
                <a:latin typeface="Menlo-Regular"/>
              </a:rPr>
              <a:t>) </a:t>
            </a:r>
            <a:r>
              <a:rPr lang="en-US" sz="1200">
                <a:solidFill>
                  <a:srgbClr val="B21889"/>
                </a:solidFill>
                <a:latin typeface="Menlo-Regular"/>
              </a:rPr>
              <a:t>IBOutlet</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*titleLabel;</a:t>
            </a:r>
          </a:p>
          <a:p>
            <a:r>
              <a:rPr lang="en-US" sz="1200">
                <a:solidFill>
                  <a:srgbClr val="B21889"/>
                </a:solidFill>
                <a:latin typeface="Menlo-Regular"/>
              </a:rPr>
              <a:t>@property</a:t>
            </a:r>
            <a:r>
              <a:rPr lang="en-US" sz="1200">
                <a:solidFill>
                  <a:srgbClr val="FFFFFF"/>
                </a:solidFill>
                <a:latin typeface="Menlo-Regular"/>
              </a:rPr>
              <a:t> (</a:t>
            </a:r>
            <a:r>
              <a:rPr lang="en-US" sz="1200">
                <a:solidFill>
                  <a:srgbClr val="B21889"/>
                </a:solidFill>
                <a:latin typeface="Menlo-Regular"/>
              </a:rPr>
              <a:t>nonatomic</a:t>
            </a:r>
            <a:r>
              <a:rPr lang="en-US" sz="1200">
                <a:solidFill>
                  <a:srgbClr val="FFFFFF"/>
                </a:solidFill>
                <a:latin typeface="Menlo-Regular"/>
              </a:rPr>
              <a:t>, </a:t>
            </a:r>
            <a:r>
              <a:rPr lang="en-US" sz="1200">
                <a:solidFill>
                  <a:srgbClr val="B21889"/>
                </a:solidFill>
                <a:latin typeface="Menlo-Regular"/>
              </a:rPr>
              <a:t>retain</a:t>
            </a:r>
            <a:r>
              <a:rPr lang="en-US" sz="1200">
                <a:solidFill>
                  <a:srgbClr val="FFFFFF"/>
                </a:solidFill>
                <a:latin typeface="Menlo-Regular"/>
              </a:rPr>
              <a:t>) </a:t>
            </a:r>
            <a:r>
              <a:rPr lang="en-US" sz="1200">
                <a:solidFill>
                  <a:srgbClr val="B21889"/>
                </a:solidFill>
                <a:latin typeface="Menlo-Regular"/>
              </a:rPr>
              <a:t>IBOutlet</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*quantityLabel;</a:t>
            </a:r>
          </a:p>
          <a:p>
            <a:r>
              <a:rPr lang="en-US" sz="1200">
                <a:solidFill>
                  <a:srgbClr val="B21889"/>
                </a:solidFill>
                <a:latin typeface="Menlo-Regular"/>
              </a:rPr>
              <a:t>@property</a:t>
            </a:r>
            <a:r>
              <a:rPr lang="en-US" sz="1200">
                <a:solidFill>
                  <a:srgbClr val="FFFFFF"/>
                </a:solidFill>
                <a:latin typeface="Menlo-Regular"/>
              </a:rPr>
              <a:t> (</a:t>
            </a:r>
            <a:r>
              <a:rPr lang="en-US" sz="1200">
                <a:solidFill>
                  <a:srgbClr val="B21889"/>
                </a:solidFill>
                <a:latin typeface="Menlo-Regular"/>
              </a:rPr>
              <a:t>nonatomic</a:t>
            </a:r>
            <a:r>
              <a:rPr lang="en-US" sz="1200">
                <a:solidFill>
                  <a:srgbClr val="FFFFFF"/>
                </a:solidFill>
                <a:latin typeface="Menlo-Regular"/>
              </a:rPr>
              <a:t>, </a:t>
            </a:r>
            <a:r>
              <a:rPr lang="en-US" sz="1200">
                <a:solidFill>
                  <a:srgbClr val="B21889"/>
                </a:solidFill>
                <a:latin typeface="Menlo-Regular"/>
              </a:rPr>
              <a:t>retain</a:t>
            </a:r>
            <a:r>
              <a:rPr lang="en-US" sz="1200">
                <a:solidFill>
                  <a:srgbClr val="FFFFFF"/>
                </a:solidFill>
                <a:latin typeface="Menlo-Regular"/>
              </a:rPr>
              <a:t>) </a:t>
            </a:r>
            <a:r>
              <a:rPr lang="en-US" sz="1200">
                <a:solidFill>
                  <a:srgbClr val="B21889"/>
                </a:solidFill>
                <a:latin typeface="Menlo-Regular"/>
              </a:rPr>
              <a:t>IBOutlet</a:t>
            </a:r>
            <a:r>
              <a:rPr lang="en-US" sz="1200">
                <a:solidFill>
                  <a:srgbClr val="FFFFFF"/>
                </a:solidFill>
                <a:latin typeface="Menlo-Regular"/>
              </a:rPr>
              <a:t> </a:t>
            </a:r>
            <a:r>
              <a:rPr lang="en-US" sz="1200">
                <a:solidFill>
                  <a:srgbClr val="00A0BE"/>
                </a:solidFill>
                <a:latin typeface="Menlo-Regular"/>
              </a:rPr>
              <a:t>UIImageView</a:t>
            </a:r>
            <a:r>
              <a:rPr lang="en-US" sz="1200">
                <a:solidFill>
                  <a:srgbClr val="FFFFFF"/>
                </a:solidFill>
                <a:latin typeface="Menlo-Regular"/>
              </a:rPr>
              <a:t> *iconView;</a:t>
            </a:r>
            <a:endParaRPr lang="en-US" sz="1200"/>
          </a:p>
        </p:txBody>
      </p:sp>
    </p:spTree>
    <p:extLst>
      <p:ext uri="{BB962C8B-B14F-4D97-AF65-F5344CB8AC3E}">
        <p14:creationId xmlns:p14="http://schemas.microsoft.com/office/powerpoint/2010/main" val="19037591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Candy Store Table View Controllers</a:t>
            </a:r>
          </a:p>
        </p:txBody>
      </p:sp>
      <p:cxnSp>
        <p:nvCxnSpPr>
          <p:cNvPr id="16" name="Straight Arrow Connector 15"/>
          <p:cNvCxnSpPr>
            <a:stCxn id="12" idx="0"/>
            <a:endCxn id="4" idx="2"/>
          </p:cNvCxnSpPr>
          <p:nvPr/>
        </p:nvCxnSpPr>
        <p:spPr>
          <a:xfrm flipV="1">
            <a:off x="4560954" y="1481106"/>
            <a:ext cx="0" cy="748082"/>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8" idx="1"/>
            <a:endCxn id="12" idx="2"/>
          </p:cNvCxnSpPr>
          <p:nvPr/>
        </p:nvCxnSpPr>
        <p:spPr>
          <a:xfrm flipH="1" flipV="1">
            <a:off x="4560954" y="3393436"/>
            <a:ext cx="1091736" cy="1427063"/>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1" idx="3"/>
            <a:endCxn id="12" idx="2"/>
          </p:cNvCxnSpPr>
          <p:nvPr/>
        </p:nvCxnSpPr>
        <p:spPr>
          <a:xfrm flipV="1">
            <a:off x="3578559" y="3393436"/>
            <a:ext cx="982395" cy="1427063"/>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 name="Rounded Rectangle 3"/>
          <p:cNvSpPr/>
          <p:nvPr/>
        </p:nvSpPr>
        <p:spPr>
          <a:xfrm>
            <a:off x="3240772" y="316858"/>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UITableViewController</a:t>
            </a:r>
          </a:p>
        </p:txBody>
      </p:sp>
      <p:sp>
        <p:nvSpPr>
          <p:cNvPr id="12" name="Rounded Rectangle 11"/>
          <p:cNvSpPr/>
          <p:nvPr/>
        </p:nvSpPr>
        <p:spPr>
          <a:xfrm>
            <a:off x="3114057" y="2229188"/>
            <a:ext cx="2893793"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RefreshingTableViewController</a:t>
            </a:r>
          </a:p>
        </p:txBody>
      </p:sp>
      <p:sp>
        <p:nvSpPr>
          <p:cNvPr id="18" name="Rounded Rectangle 17"/>
          <p:cNvSpPr/>
          <p:nvPr/>
        </p:nvSpPr>
        <p:spPr>
          <a:xfrm>
            <a:off x="5652690" y="4238375"/>
            <a:ext cx="2893793"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CandyExchangeViewController</a:t>
            </a:r>
          </a:p>
        </p:txBody>
      </p:sp>
      <p:sp>
        <p:nvSpPr>
          <p:cNvPr id="21" name="Rounded Rectangle 20"/>
          <p:cNvSpPr/>
          <p:nvPr/>
        </p:nvSpPr>
        <p:spPr>
          <a:xfrm>
            <a:off x="684766" y="4238375"/>
            <a:ext cx="2893793"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CandyShopViewController</a:t>
            </a:r>
          </a:p>
        </p:txBody>
      </p:sp>
    </p:spTree>
    <p:extLst>
      <p:ext uri="{BB962C8B-B14F-4D97-AF65-F5344CB8AC3E}">
        <p14:creationId xmlns:p14="http://schemas.microsoft.com/office/powerpoint/2010/main" val="37816582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Table View Controllers</a:t>
            </a:r>
          </a:p>
        </p:txBody>
      </p:sp>
      <p:sp>
        <p:nvSpPr>
          <p:cNvPr id="4" name="Content Placeholder 3"/>
          <p:cNvSpPr>
            <a:spLocks noGrp="1"/>
          </p:cNvSpPr>
          <p:nvPr>
            <p:ph sz="quarter" idx="13"/>
          </p:nvPr>
        </p:nvSpPr>
        <p:spPr/>
        <p:txBody>
          <a:bodyPr/>
          <a:lstStyle/>
          <a:p>
            <a:r>
              <a:rPr lang="en-US"/>
              <a:t>Table view data source and delegate implementation</a:t>
            </a:r>
          </a:p>
          <a:p>
            <a:r>
              <a:rPr lang="en-US"/>
              <a:t>Basic cell creation</a:t>
            </a:r>
          </a:p>
          <a:p>
            <a:r>
              <a:rPr lang="en-US"/>
              <a:t>Custom cell creation</a:t>
            </a:r>
          </a:p>
        </p:txBody>
      </p:sp>
    </p:spTree>
    <p:extLst>
      <p:ext uri="{BB962C8B-B14F-4D97-AF65-F5344CB8AC3E}">
        <p14:creationId xmlns:p14="http://schemas.microsoft.com/office/powerpoint/2010/main" val="28430965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Row Animations</a:t>
            </a:r>
          </a:p>
        </p:txBody>
      </p:sp>
      <p:sp>
        <p:nvSpPr>
          <p:cNvPr id="3" name="Subtitle 2"/>
          <p:cNvSpPr>
            <a:spLocks noGrp="1"/>
          </p:cNvSpPr>
          <p:nvPr>
            <p:ph type="subTitle" idx="1"/>
          </p:nvPr>
        </p:nvSpPr>
        <p:spPr/>
        <p:txBody>
          <a:bodyPr/>
          <a:lstStyle/>
          <a:p>
            <a:r>
              <a:rPr lang="en-US"/>
              <a:t> </a:t>
            </a:r>
          </a:p>
        </p:txBody>
      </p:sp>
      <p:sp>
        <p:nvSpPr>
          <p:cNvPr id="4" name="Rectangle 3"/>
          <p:cNvSpPr/>
          <p:nvPr/>
        </p:nvSpPr>
        <p:spPr>
          <a:xfrm>
            <a:off x="269060" y="995104"/>
            <a:ext cx="8570140" cy="2292935"/>
          </a:xfrm>
          <a:prstGeom prst="rect">
            <a:avLst/>
          </a:prstGeom>
        </p:spPr>
        <p:txBody>
          <a:bodyPr wrap="square">
            <a:spAutoFit/>
          </a:bodyPr>
          <a:lstStyle/>
          <a:p>
            <a:r>
              <a:rPr lang="en-US" sz="1100">
                <a:solidFill>
                  <a:srgbClr val="FFFFFF"/>
                </a:solidFill>
                <a:latin typeface="Menlo-Regular"/>
              </a:rPr>
              <a:t>[tableView </a:t>
            </a:r>
            <a:r>
              <a:rPr lang="en-US" sz="1100">
                <a:solidFill>
                  <a:srgbClr val="00A0BE"/>
                </a:solidFill>
                <a:latin typeface="Menlo-Regular"/>
              </a:rPr>
              <a:t>beginUpdates</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insertSections</a:t>
            </a:r>
            <a:r>
              <a:rPr lang="en-US" sz="1100">
                <a:solidFill>
                  <a:srgbClr val="FFFFFF"/>
                </a:solidFill>
                <a:latin typeface="Menlo-Regular"/>
              </a:rPr>
              <a:t>:top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insertRowsAtIndexPaths</a:t>
            </a:r>
            <a:r>
              <a:rPr lang="en-US" sz="1100">
                <a:solidFill>
                  <a:srgbClr val="FFFFFF"/>
                </a:solidFill>
                <a:latin typeface="Menlo-Regular"/>
              </a:rPr>
              <a:t>:refreshRows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deleteRowsAtIndexPaths</a:t>
            </a:r>
            <a:r>
              <a:rPr lang="en-US" sz="1100">
                <a:solidFill>
                  <a:srgbClr val="FFFFFF"/>
                </a:solidFill>
                <a:latin typeface="Menlo-Regular"/>
              </a:rPr>
              <a:t>:indexPaths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deleteSections</a:t>
            </a:r>
            <a:r>
              <a:rPr lang="en-US" sz="1100">
                <a:solidFill>
                  <a:srgbClr val="FFFFFF"/>
                </a:solidFill>
                <a:latin typeface="Menlo-Regular"/>
              </a:rPr>
              <a:t>:removeSections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reloadSections</a:t>
            </a:r>
            <a:r>
              <a:rPr lang="en-US" sz="1100">
                <a:solidFill>
                  <a:srgbClr val="FFFFFF"/>
                </a:solidFill>
                <a:latin typeface="Menlo-Regular"/>
              </a:rPr>
              <a:t>:top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UITableViewRowAnimationNone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endUpdates</a:t>
            </a:r>
            <a:r>
              <a:rPr lang="en-US" sz="1100">
                <a:solidFill>
                  <a:srgbClr val="FFFFFF"/>
                </a:solidFill>
                <a:latin typeface="Menlo-Regular"/>
              </a:rPr>
              <a:t>];</a:t>
            </a:r>
            <a:endParaRPr lang="en-US" sz="1100"/>
          </a:p>
        </p:txBody>
      </p:sp>
      <p:sp>
        <p:nvSpPr>
          <p:cNvPr id="5" name="Rectangle 4"/>
          <p:cNvSpPr/>
          <p:nvPr/>
        </p:nvSpPr>
        <p:spPr>
          <a:xfrm>
            <a:off x="269060" y="4081648"/>
            <a:ext cx="8570140" cy="600164"/>
          </a:xfrm>
          <a:prstGeom prst="rect">
            <a:avLst/>
          </a:prstGeom>
        </p:spPr>
        <p:txBody>
          <a:bodyPr wrap="square">
            <a:spAutoFit/>
          </a:bodyPr>
          <a:lstStyle/>
          <a:p>
            <a:r>
              <a:rPr lang="en-US" sz="1100">
                <a:solidFill>
                  <a:srgbClr val="FFFFFF"/>
                </a:solidFill>
                <a:latin typeface="Menlo-Regular"/>
              </a:rPr>
              <a:t>- (</a:t>
            </a:r>
            <a:r>
              <a:rPr lang="en-US" sz="1100">
                <a:solidFill>
                  <a:srgbClr val="00A0BE"/>
                </a:solidFill>
                <a:latin typeface="Menlo-Regular"/>
              </a:rPr>
              <a:t>NSInteger</a:t>
            </a:r>
            <a:r>
              <a:rPr lang="en-US" sz="1100">
                <a:solidFill>
                  <a:srgbClr val="FFFFFF"/>
                </a:solidFill>
                <a:latin typeface="Menlo-Regular"/>
              </a:rPr>
              <a:t>)numberOfSectionsInTableView:(</a:t>
            </a:r>
            <a:r>
              <a:rPr lang="en-US" sz="1100">
                <a:solidFill>
                  <a:srgbClr val="00A0BE"/>
                </a:solidFill>
                <a:latin typeface="Menlo-Regular"/>
              </a:rPr>
              <a:t>UITableView</a:t>
            </a:r>
            <a:r>
              <a:rPr lang="en-US" sz="1100">
                <a:solidFill>
                  <a:srgbClr val="FFFFFF"/>
                </a:solidFill>
                <a:latin typeface="Menlo-Regular"/>
              </a:rPr>
              <a:t> *)tableView;</a:t>
            </a:r>
          </a:p>
          <a:p>
            <a:endParaRPr lang="en-US" sz="1100">
              <a:solidFill>
                <a:srgbClr val="FFFFFF"/>
              </a:solidFill>
              <a:latin typeface="Menlo-Regular"/>
            </a:endParaRPr>
          </a:p>
          <a:p>
            <a:r>
              <a:rPr lang="en-US" sz="1100">
                <a:solidFill>
                  <a:srgbClr val="FFFFFF"/>
                </a:solidFill>
                <a:latin typeface="Menlo-Regular"/>
              </a:rPr>
              <a:t>- (</a:t>
            </a:r>
            <a:r>
              <a:rPr lang="en-US" sz="1100">
                <a:solidFill>
                  <a:srgbClr val="00A0BE"/>
                </a:solidFill>
                <a:latin typeface="Menlo-Regular"/>
              </a:rPr>
              <a:t>NSInteger</a:t>
            </a:r>
            <a:r>
              <a:rPr lang="en-US" sz="1100">
                <a:solidFill>
                  <a:srgbClr val="FFFFFF"/>
                </a:solidFill>
                <a:latin typeface="Menlo-Regular"/>
              </a:rPr>
              <a:t>)tableView:(</a:t>
            </a:r>
            <a:r>
              <a:rPr lang="en-US" sz="1100">
                <a:solidFill>
                  <a:srgbClr val="00A0BE"/>
                </a:solidFill>
                <a:latin typeface="Menlo-Regular"/>
              </a:rPr>
              <a:t>UITableView</a:t>
            </a:r>
            <a:r>
              <a:rPr lang="en-US" sz="1100">
                <a:solidFill>
                  <a:srgbClr val="FFFFFF"/>
                </a:solidFill>
                <a:latin typeface="Menlo-Regular"/>
              </a:rPr>
              <a:t> *)tableView numberOfRowsInSection:(</a:t>
            </a:r>
            <a:r>
              <a:rPr lang="en-US" sz="1100">
                <a:solidFill>
                  <a:srgbClr val="00A0BE"/>
                </a:solidFill>
                <a:latin typeface="Menlo-Regular"/>
              </a:rPr>
              <a:t>NSInteger</a:t>
            </a:r>
            <a:r>
              <a:rPr lang="en-US" sz="1100">
                <a:solidFill>
                  <a:srgbClr val="FFFFFF"/>
                </a:solidFill>
                <a:latin typeface="Menlo-Regular"/>
              </a:rPr>
              <a:t>)section;</a:t>
            </a:r>
          </a:p>
        </p:txBody>
      </p:sp>
      <p:sp>
        <p:nvSpPr>
          <p:cNvPr id="6" name="TextBox 5"/>
          <p:cNvSpPr txBox="1"/>
          <p:nvPr/>
        </p:nvSpPr>
        <p:spPr>
          <a:xfrm>
            <a:off x="269060" y="3474369"/>
            <a:ext cx="3059815" cy="369332"/>
          </a:xfrm>
          <a:prstGeom prst="rect">
            <a:avLst/>
          </a:prstGeom>
          <a:noFill/>
        </p:spPr>
        <p:txBody>
          <a:bodyPr wrap="none" rtlCol="0">
            <a:spAutoFit/>
          </a:bodyPr>
          <a:lstStyle/>
          <a:p>
            <a:r>
              <a:rPr lang="en-US"/>
              <a:t>Before and after must jive with:</a:t>
            </a:r>
          </a:p>
        </p:txBody>
      </p:sp>
    </p:spTree>
    <p:extLst>
      <p:ext uri="{BB962C8B-B14F-4D97-AF65-F5344CB8AC3E}">
        <p14:creationId xmlns:p14="http://schemas.microsoft.com/office/powerpoint/2010/main" val="28567767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Row Animations</a:t>
            </a:r>
          </a:p>
        </p:txBody>
      </p:sp>
      <p:sp>
        <p:nvSpPr>
          <p:cNvPr id="4" name="Content Placeholder 3"/>
          <p:cNvSpPr>
            <a:spLocks noGrp="1"/>
          </p:cNvSpPr>
          <p:nvPr>
            <p:ph sz="quarter" idx="13"/>
          </p:nvPr>
        </p:nvSpPr>
        <p:spPr/>
        <p:txBody>
          <a:bodyPr/>
          <a:lstStyle/>
          <a:p>
            <a:r>
              <a:rPr lang="en-US"/>
              <a:t>Remove sections and rows</a:t>
            </a:r>
          </a:p>
          <a:p>
            <a:r>
              <a:rPr lang="en-US"/>
              <a:t>Add sections and rows</a:t>
            </a:r>
          </a:p>
        </p:txBody>
      </p:sp>
    </p:spTree>
    <p:extLst>
      <p:ext uri="{BB962C8B-B14F-4D97-AF65-F5344CB8AC3E}">
        <p14:creationId xmlns:p14="http://schemas.microsoft.com/office/powerpoint/2010/main" val="25848755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The Demo App</a:t>
            </a:r>
          </a:p>
        </p:txBody>
      </p:sp>
      <p:grpSp>
        <p:nvGrpSpPr>
          <p:cNvPr id="10" name="Group 9"/>
          <p:cNvGrpSpPr/>
          <p:nvPr/>
        </p:nvGrpSpPr>
        <p:grpSpPr>
          <a:xfrm>
            <a:off x="1492380" y="3664767"/>
            <a:ext cx="7346821" cy="1098058"/>
            <a:chOff x="1492380" y="4610072"/>
            <a:chExt cx="7346821" cy="1098058"/>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610072"/>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25304247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few extra thoughts on Table View Controllers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30</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The view controller does not have to inherit from UITableViewController. All it has to do is implement UITableViewDelegate and UITableViewDataSource</a:t>
            </a:r>
          </a:p>
          <a:p>
            <a:r>
              <a:rPr lang="en-US"/>
              <a:t>Performance is a key consideration</a:t>
            </a:r>
          </a:p>
        </p:txBody>
      </p:sp>
    </p:spTree>
    <p:extLst>
      <p:ext uri="{BB962C8B-B14F-4D97-AF65-F5344CB8AC3E}">
        <p14:creationId xmlns:p14="http://schemas.microsoft.com/office/powerpoint/2010/main" val="18568870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New in iOS5</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31</a:t>
            </a:fld>
            <a:endParaRPr lang="en-US" dirty="0"/>
          </a:p>
        </p:txBody>
      </p:sp>
      <p:sp>
        <p:nvSpPr>
          <p:cNvPr id="5" name="Text Placeholder 4"/>
          <p:cNvSpPr>
            <a:spLocks noGrp="1"/>
          </p:cNvSpPr>
          <p:nvPr>
            <p:ph type="body" idx="2"/>
          </p:nvPr>
        </p:nvSpPr>
        <p:spPr/>
        <p:txBody>
          <a:bodyPr/>
          <a:lstStyle/>
          <a:p>
            <a:r>
              <a:rPr lang="en-US">
                <a:solidFill>
                  <a:srgbClr val="2E2E26"/>
                </a:solidFill>
              </a:rPr>
              <a:t>How are the topics we discussed today impacted by new features and technologies in iOS5?</a:t>
            </a:r>
          </a:p>
        </p:txBody>
      </p:sp>
      <p:sp>
        <p:nvSpPr>
          <p:cNvPr id="6" name="Content Placeholder 5"/>
          <p:cNvSpPr>
            <a:spLocks noGrp="1"/>
          </p:cNvSpPr>
          <p:nvPr>
            <p:ph sz="quarter" idx="1"/>
          </p:nvPr>
        </p:nvSpPr>
        <p:spPr/>
        <p:txBody>
          <a:bodyPr/>
          <a:lstStyle/>
          <a:p>
            <a:r>
              <a:rPr lang="en-US"/>
              <a:t>Storyboards</a:t>
            </a:r>
          </a:p>
          <a:p>
            <a:r>
              <a:rPr lang="en-US"/>
              <a:t>Automatic Reference Counting</a:t>
            </a:r>
          </a:p>
          <a:p>
            <a:r>
              <a:rPr lang="en-US"/>
              <a:t>Static Content UITableViewController nibs</a:t>
            </a:r>
          </a:p>
          <a:p>
            <a:r>
              <a:rPr lang="en-US"/>
              <a:t>iCloud?</a:t>
            </a:r>
          </a:p>
          <a:p>
            <a:endParaRPr lang="en-US"/>
          </a:p>
        </p:txBody>
      </p:sp>
    </p:spTree>
    <p:extLst>
      <p:ext uri="{BB962C8B-B14F-4D97-AF65-F5344CB8AC3E}">
        <p14:creationId xmlns:p14="http://schemas.microsoft.com/office/powerpoint/2010/main" val="34098253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iOS 5 Storyboarding</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32</a:t>
            </a:fld>
            <a:endParaRPr lang="en-US" dirty="0"/>
          </a:p>
        </p:txBody>
      </p:sp>
      <p:pic>
        <p:nvPicPr>
          <p:cNvPr id="7" name="Picture 6"/>
          <p:cNvPicPr>
            <a:picLocks noChangeAspect="1"/>
          </p:cNvPicPr>
          <p:nvPr/>
        </p:nvPicPr>
        <p:blipFill>
          <a:blip r:embed="rId2"/>
          <a:stretch>
            <a:fillRect/>
          </a:stretch>
        </p:blipFill>
        <p:spPr>
          <a:xfrm>
            <a:off x="812801" y="1577246"/>
            <a:ext cx="7518399" cy="4978035"/>
          </a:xfrm>
          <a:prstGeom prst="rect">
            <a:avLst/>
          </a:prstGeom>
        </p:spPr>
      </p:pic>
    </p:spTree>
    <p:extLst>
      <p:ext uri="{BB962C8B-B14F-4D97-AF65-F5344CB8AC3E}">
        <p14:creationId xmlns:p14="http://schemas.microsoft.com/office/powerpoint/2010/main" val="4623629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33</a:t>
            </a:fld>
            <a:endParaRPr lang="en-US" dirty="0"/>
          </a:p>
        </p:txBody>
      </p:sp>
      <p:sp>
        <p:nvSpPr>
          <p:cNvPr id="5" name="Content Placeholder 4"/>
          <p:cNvSpPr>
            <a:spLocks noGrp="1"/>
          </p:cNvSpPr>
          <p:nvPr>
            <p:ph sz="quarter" idx="1"/>
          </p:nvPr>
        </p:nvSpPr>
        <p:spPr/>
        <p:txBody>
          <a:bodyPr>
            <a:normAutofit/>
          </a:bodyPr>
          <a:lstStyle/>
          <a:p>
            <a:r>
              <a:rPr lang="en-US"/>
              <a:t>iOS Developer Library</a:t>
            </a:r>
          </a:p>
          <a:p>
            <a:pPr lvl="1"/>
            <a:r>
              <a:rPr lang="en-US"/>
              <a:t>iOS Development Guide</a:t>
            </a:r>
          </a:p>
          <a:p>
            <a:pPr lvl="1"/>
            <a:r>
              <a:rPr lang="en-US"/>
              <a:t>iOS Application Programming Guide</a:t>
            </a:r>
          </a:p>
          <a:p>
            <a:pPr lvl="1"/>
            <a:r>
              <a:rPr lang="en-US"/>
              <a:t>iOS Human Interface Guidelines</a:t>
            </a:r>
          </a:p>
          <a:p>
            <a:pPr lvl="1"/>
            <a:r>
              <a:rPr lang="en-US"/>
              <a:t>View Controller Programming Guide for iOS</a:t>
            </a:r>
          </a:p>
          <a:p>
            <a:pPr lvl="1"/>
            <a:r>
              <a:rPr lang="en-US"/>
              <a:t>Table View Programming Guide for iOS</a:t>
            </a:r>
          </a:p>
          <a:p>
            <a:pPr lvl="1"/>
            <a:r>
              <a:rPr lang="en-US"/>
              <a:t>Coding Guidelines for Cocoa</a:t>
            </a:r>
          </a:p>
          <a:p>
            <a:pPr lvl="1"/>
            <a:r>
              <a:rPr lang="en-US"/>
              <a:t>What’s New in iOS</a:t>
            </a:r>
          </a:p>
        </p:txBody>
      </p:sp>
    </p:spTree>
    <p:extLst>
      <p:ext uri="{BB962C8B-B14F-4D97-AF65-F5344CB8AC3E}">
        <p14:creationId xmlns:p14="http://schemas.microsoft.com/office/powerpoint/2010/main" val="40510485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34</a:t>
            </a:fld>
            <a:endParaRPr lang="en-US" dirty="0"/>
          </a:p>
        </p:txBody>
      </p:sp>
      <p:sp>
        <p:nvSpPr>
          <p:cNvPr id="5" name="Content Placeholder 4"/>
          <p:cNvSpPr>
            <a:spLocks noGrp="1"/>
          </p:cNvSpPr>
          <p:nvPr>
            <p:ph sz="quarter" idx="1"/>
          </p:nvPr>
        </p:nvSpPr>
        <p:spPr/>
        <p:txBody>
          <a:bodyPr>
            <a:normAutofit/>
          </a:bodyPr>
          <a:lstStyle/>
          <a:p>
            <a:r>
              <a:rPr lang="en-US"/>
              <a:t>WWDC 2011 Videos</a:t>
            </a:r>
          </a:p>
          <a:p>
            <a:pPr lvl="1"/>
            <a:r>
              <a:rPr lang="en-US"/>
              <a:t>What’s New in Cocoa Touch</a:t>
            </a:r>
          </a:p>
          <a:p>
            <a:pPr lvl="1"/>
            <a:r>
              <a:rPr lang="en-US"/>
              <a:t>Introducing Interface Builder Storyboarding</a:t>
            </a:r>
          </a:p>
          <a:p>
            <a:pPr lvl="1"/>
            <a:r>
              <a:rPr lang="en-US"/>
              <a:t>Using Interface Builder in Xcode 4</a:t>
            </a:r>
          </a:p>
        </p:txBody>
      </p:sp>
    </p:spTree>
    <p:extLst>
      <p:ext uri="{BB962C8B-B14F-4D97-AF65-F5344CB8AC3E}">
        <p14:creationId xmlns:p14="http://schemas.microsoft.com/office/powerpoint/2010/main" val="12563658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35</a:t>
            </a:fld>
            <a:endParaRPr lang="en-US" dirty="0"/>
          </a:p>
        </p:txBody>
      </p:sp>
      <p:sp>
        <p:nvSpPr>
          <p:cNvPr id="6" name="Content Placeholder 5"/>
          <p:cNvSpPr>
            <a:spLocks noGrp="1"/>
          </p:cNvSpPr>
          <p:nvPr>
            <p:ph sz="quarter" idx="1"/>
          </p:nvPr>
        </p:nvSpPr>
        <p:spPr/>
        <p:txBody>
          <a:bodyPr>
            <a:normAutofit fontScale="92500" lnSpcReduction="20000"/>
          </a:bodyPr>
          <a:lstStyle/>
          <a:p>
            <a:r>
              <a:rPr lang="en-US"/>
              <a:t>Candy Store Overview</a:t>
            </a:r>
          </a:p>
          <a:p>
            <a:r>
              <a:rPr lang="en-US"/>
              <a:t>Basic View Controller</a:t>
            </a:r>
          </a:p>
          <a:p>
            <a:r>
              <a:rPr lang="en-US"/>
              <a:t>Modal View Controller</a:t>
            </a:r>
          </a:p>
          <a:p>
            <a:r>
              <a:rPr lang="en-US"/>
              <a:t>Tab Bar View Controller</a:t>
            </a:r>
          </a:p>
          <a:p>
            <a:r>
              <a:rPr lang="en-US"/>
              <a:t>Navigation Controller</a:t>
            </a:r>
          </a:p>
          <a:p>
            <a:r>
              <a:rPr lang="en-US"/>
              <a:t>Table View Controller</a:t>
            </a:r>
          </a:p>
          <a:p>
            <a:pPr lvl="1"/>
            <a:r>
              <a:rPr lang="en-US"/>
              <a:t>Custom Cells</a:t>
            </a:r>
          </a:p>
          <a:p>
            <a:pPr lvl="1"/>
            <a:r>
              <a:rPr lang="en-US"/>
              <a:t>Row Animation</a:t>
            </a:r>
          </a:p>
          <a:p>
            <a:r>
              <a:rPr lang="en-US"/>
              <a:t>What’s new in iOS5</a:t>
            </a:r>
          </a:p>
          <a:p>
            <a:r>
              <a:rPr lang="en-US"/>
              <a:t>Additional Resources</a:t>
            </a:r>
          </a:p>
        </p:txBody>
      </p:sp>
    </p:spTree>
    <p:extLst>
      <p:ext uri="{BB962C8B-B14F-4D97-AF65-F5344CB8AC3E}">
        <p14:creationId xmlns:p14="http://schemas.microsoft.com/office/powerpoint/2010/main" val="34858169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Thanks, guys! Enjoy the rest of devLink 2011!</a:t>
            </a:r>
          </a:p>
        </p:txBody>
      </p:sp>
      <p:grpSp>
        <p:nvGrpSpPr>
          <p:cNvPr id="10" name="Group 9"/>
          <p:cNvGrpSpPr/>
          <p:nvPr/>
        </p:nvGrpSpPr>
        <p:grpSpPr>
          <a:xfrm>
            <a:off x="1492380" y="3434512"/>
            <a:ext cx="7346821" cy="1328313"/>
            <a:chOff x="1492380" y="4379817"/>
            <a:chExt cx="7346821" cy="1328313"/>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379817"/>
              <a:ext cx="6119534" cy="1091604"/>
            </a:xfrm>
            <a:prstGeom prst="rect">
              <a:avLst/>
            </a:prstGeom>
          </p:spPr>
          <p:txBody>
            <a:bodyPr vert="horz" anchor="b">
              <a:normAutofit fontScale="92500" lnSpcReduction="10000"/>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50000"/>
                </a:lnSpc>
              </a:pPr>
              <a:r>
                <a:rPr lang="en-US" sz="2400"/>
                <a:t>github.com/danielnorton/CandyStore-app</a:t>
              </a:r>
            </a:p>
            <a:p>
              <a:pPr defTabSz="917575">
                <a:lnSpc>
                  <a:spcPct val="150000"/>
                </a:lnSpc>
              </a:pPr>
              <a:r>
                <a:rPr lang="en-US" sz="2400"/>
                <a:t>github.com/danielnorton/candystore-server</a:t>
              </a:r>
            </a:p>
          </p:txBody>
        </p:sp>
      </p:grpSp>
    </p:spTree>
    <p:extLst>
      <p:ext uri="{BB962C8B-B14F-4D97-AF65-F5344CB8AC3E}">
        <p14:creationId xmlns:p14="http://schemas.microsoft.com/office/powerpoint/2010/main" val="28360388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Candy Store Architecture</a:t>
            </a:r>
          </a:p>
        </p:txBody>
      </p:sp>
      <p:sp>
        <p:nvSpPr>
          <p:cNvPr id="31" name="Rounded Rectangle 30"/>
          <p:cNvSpPr/>
          <p:nvPr/>
        </p:nvSpPr>
        <p:spPr>
          <a:xfrm>
            <a:off x="1498257" y="84291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Candy</a:t>
            </a:r>
            <a:r>
              <a:rPr lang="en-US">
                <a:effectLst>
                  <a:glow rad="203200">
                    <a:srgbClr val="2046A5">
                      <a:alpha val="75000"/>
                    </a:srgbClr>
                  </a:glow>
                </a:effectLst>
              </a:rPr>
              <a:t> </a:t>
            </a:r>
            <a:r>
              <a:rPr lang="en-US">
                <a:effectLst>
                  <a:glow rad="203200">
                    <a:srgbClr val="749805">
                      <a:alpha val="75000"/>
                    </a:srgbClr>
                  </a:glow>
                </a:effectLst>
              </a:rPr>
              <a:t>Store</a:t>
            </a:r>
          </a:p>
          <a:p>
            <a:pPr algn="ctr"/>
            <a:r>
              <a:rPr lang="en-US">
                <a:effectLst>
                  <a:glow rad="203200">
                    <a:srgbClr val="749805">
                      <a:alpha val="75000"/>
                    </a:srgbClr>
                  </a:glow>
                </a:effectLst>
              </a:rPr>
              <a:t>App</a:t>
            </a:r>
          </a:p>
        </p:txBody>
      </p:sp>
      <p:cxnSp>
        <p:nvCxnSpPr>
          <p:cNvPr id="34" name="Straight Arrow Connector 33"/>
          <p:cNvCxnSpPr>
            <a:stCxn id="31" idx="3"/>
            <a:endCxn id="93" idx="1"/>
          </p:cNvCxnSpPr>
          <p:nvPr/>
        </p:nvCxnSpPr>
        <p:spPr>
          <a:xfrm>
            <a:off x="3765626" y="1425043"/>
            <a:ext cx="3557882"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31" idx="2"/>
            <a:endCxn id="63" idx="0"/>
          </p:cNvCxnSpPr>
          <p:nvPr/>
        </p:nvCxnSpPr>
        <p:spPr>
          <a:xfrm rot="5400000">
            <a:off x="948778" y="1991275"/>
            <a:ext cx="1667273" cy="1699057"/>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184837" y="367444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UIKit</a:t>
            </a:r>
          </a:p>
        </p:txBody>
      </p:sp>
      <p:sp>
        <p:nvSpPr>
          <p:cNvPr id="75" name="Rounded Rectangle 74"/>
          <p:cNvSpPr/>
          <p:nvPr/>
        </p:nvSpPr>
        <p:spPr>
          <a:xfrm>
            <a:off x="1886206" y="4613516"/>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StoreKit</a:t>
            </a:r>
          </a:p>
        </p:txBody>
      </p:sp>
      <p:sp>
        <p:nvSpPr>
          <p:cNvPr id="76" name="Rounded Rectangle 75"/>
          <p:cNvSpPr/>
          <p:nvPr/>
        </p:nvSpPr>
        <p:spPr>
          <a:xfrm>
            <a:off x="3575706" y="366721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CoreData</a:t>
            </a:r>
          </a:p>
        </p:txBody>
      </p:sp>
      <p:cxnSp>
        <p:nvCxnSpPr>
          <p:cNvPr id="81" name="Elbow Connector 80"/>
          <p:cNvCxnSpPr>
            <a:stCxn id="31" idx="2"/>
            <a:endCxn id="76" idx="0"/>
          </p:cNvCxnSpPr>
          <p:nvPr/>
        </p:nvCxnSpPr>
        <p:spPr>
          <a:xfrm rot="16200000" flipH="1">
            <a:off x="2647827" y="1991282"/>
            <a:ext cx="1660043" cy="16918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31" idx="2"/>
            <a:endCxn id="75" idx="0"/>
          </p:cNvCxnSpPr>
          <p:nvPr/>
        </p:nvCxnSpPr>
        <p:spPr>
          <a:xfrm rot="16200000" flipH="1">
            <a:off x="1329924" y="3309185"/>
            <a:ext cx="2606349" cy="23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9" name="Can 88"/>
          <p:cNvSpPr/>
          <p:nvPr/>
        </p:nvSpPr>
        <p:spPr>
          <a:xfrm>
            <a:off x="7003031" y="2368721"/>
            <a:ext cx="1899127" cy="1127668"/>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CouchDB</a:t>
            </a:r>
          </a:p>
        </p:txBody>
      </p:sp>
      <p:sp>
        <p:nvSpPr>
          <p:cNvPr id="93" name="Rounded Rectangle 92"/>
          <p:cNvSpPr/>
          <p:nvPr/>
        </p:nvSpPr>
        <p:spPr>
          <a:xfrm>
            <a:off x="7323508" y="842919"/>
            <a:ext cx="1271117"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Candy Store</a:t>
            </a:r>
          </a:p>
          <a:p>
            <a:pPr algn="ctr"/>
            <a:r>
              <a:rPr lang="en-US">
                <a:effectLst>
                  <a:glow rad="203200">
                    <a:srgbClr val="749805">
                      <a:alpha val="75000"/>
                    </a:srgbClr>
                  </a:glow>
                </a:effectLst>
              </a:rPr>
              <a:t>Server</a:t>
            </a:r>
          </a:p>
        </p:txBody>
      </p:sp>
      <p:cxnSp>
        <p:nvCxnSpPr>
          <p:cNvPr id="99" name="Straight Arrow Connector 98"/>
          <p:cNvCxnSpPr>
            <a:stCxn id="93" idx="2"/>
            <a:endCxn id="89" idx="0"/>
          </p:cNvCxnSpPr>
          <p:nvPr/>
        </p:nvCxnSpPr>
        <p:spPr>
          <a:xfrm flipH="1">
            <a:off x="7952595" y="2007167"/>
            <a:ext cx="6472" cy="643471"/>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5" idx="3"/>
            <a:endCxn id="105" idx="1"/>
          </p:cNvCxnSpPr>
          <p:nvPr/>
        </p:nvCxnSpPr>
        <p:spPr>
          <a:xfrm>
            <a:off x="3382301" y="4889189"/>
            <a:ext cx="3939684" cy="0"/>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105" name="Rounded Rectangle 104"/>
          <p:cNvSpPr/>
          <p:nvPr/>
        </p:nvSpPr>
        <p:spPr>
          <a:xfrm>
            <a:off x="7321985" y="4307065"/>
            <a:ext cx="1271117"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App Store</a:t>
            </a:r>
          </a:p>
        </p:txBody>
      </p:sp>
      <p:pic>
        <p:nvPicPr>
          <p:cNvPr id="110" name="Picture 109"/>
          <p:cNvPicPr>
            <a:picLocks noChangeAspect="1"/>
          </p:cNvPicPr>
          <p:nvPr/>
        </p:nvPicPr>
        <p:blipFill>
          <a:blip r:embed="rId3"/>
          <a:stretch>
            <a:fillRect/>
          </a:stretch>
        </p:blipFill>
        <p:spPr>
          <a:xfrm>
            <a:off x="5006623" y="601422"/>
            <a:ext cx="1647241" cy="1647241"/>
          </a:xfrm>
          <a:prstGeom prst="rect">
            <a:avLst/>
          </a:prstGeom>
        </p:spPr>
      </p:pic>
      <p:pic>
        <p:nvPicPr>
          <p:cNvPr id="114" name="Picture 113"/>
          <p:cNvPicPr>
            <a:picLocks noChangeAspect="1"/>
          </p:cNvPicPr>
          <p:nvPr/>
        </p:nvPicPr>
        <p:blipFill>
          <a:blip r:embed="rId3"/>
          <a:stretch>
            <a:fillRect/>
          </a:stretch>
        </p:blipFill>
        <p:spPr>
          <a:xfrm>
            <a:off x="5006623" y="4065568"/>
            <a:ext cx="1647241" cy="1647241"/>
          </a:xfrm>
          <a:prstGeom prst="rect">
            <a:avLst/>
          </a:prstGeom>
        </p:spPr>
      </p:pic>
    </p:spTree>
    <p:extLst>
      <p:ext uri="{BB962C8B-B14F-4D97-AF65-F5344CB8AC3E}">
        <p14:creationId xmlns:p14="http://schemas.microsoft.com/office/powerpoint/2010/main" val="35950848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few caveats ...</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pic>
        <p:nvPicPr>
          <p:cNvPr id="5" name="Picture 4"/>
          <p:cNvPicPr>
            <a:picLocks noChangeAspect="1"/>
          </p:cNvPicPr>
          <p:nvPr/>
        </p:nvPicPr>
        <p:blipFill>
          <a:blip r:embed="rId3"/>
          <a:stretch>
            <a:fillRect/>
          </a:stretch>
        </p:blipFill>
        <p:spPr>
          <a:xfrm>
            <a:off x="1409700" y="1863531"/>
            <a:ext cx="6324600" cy="4749800"/>
          </a:xfrm>
          <a:prstGeom prst="rect">
            <a:avLst/>
          </a:prstGeom>
        </p:spPr>
      </p:pic>
      <p:sp>
        <p:nvSpPr>
          <p:cNvPr id="6" name="TextBox 5"/>
          <p:cNvSpPr txBox="1"/>
          <p:nvPr/>
        </p:nvSpPr>
        <p:spPr>
          <a:xfrm>
            <a:off x="2885146" y="1935651"/>
            <a:ext cx="3393878" cy="769441"/>
          </a:xfrm>
          <a:prstGeom prst="rect">
            <a:avLst/>
          </a:prstGeom>
          <a:noFill/>
        </p:spPr>
        <p:txBody>
          <a:bodyPr wrap="none" rtlCol="0">
            <a:spAutoFit/>
          </a:bodyPr>
          <a:lstStyle/>
          <a:p>
            <a:pPr algn="ctr"/>
            <a:r>
              <a:rPr lang="en-US" sz="4400">
                <a:ln w="18415" cmpd="sng">
                  <a:solidFill>
                    <a:srgbClr val="FFFFFF"/>
                  </a:solidFill>
                  <a:prstDash val="solid"/>
                </a:ln>
                <a:effectLst>
                  <a:glow rad="101600">
                    <a:schemeClr val="bg1">
                      <a:alpha val="75000"/>
                    </a:schemeClr>
                  </a:glow>
                  <a:outerShdw blurRad="63500" dir="3600000" algn="tl" rotWithShape="0">
                    <a:srgbClr val="000000">
                      <a:alpha val="70000"/>
                    </a:srgbClr>
                  </a:outerShdw>
                </a:effectLst>
                <a:latin typeface="Arial Black"/>
                <a:cs typeface="Arial Black"/>
              </a:rPr>
              <a:t>STOREKIT</a:t>
            </a:r>
            <a:endParaRPr lang="en-US" sz="4400">
              <a:effectLst>
                <a:glow rad="101600">
                  <a:schemeClr val="bg1">
                    <a:alpha val="75000"/>
                  </a:schemeClr>
                </a:glow>
                <a:outerShdw blurRad="63500" dir="3600000" algn="tl" rotWithShape="0">
                  <a:srgbClr val="000000">
                    <a:alpha val="70000"/>
                  </a:srgbClr>
                </a:outerShdw>
              </a:effectLst>
              <a:latin typeface="Arial Black"/>
              <a:cs typeface="Arial Black"/>
            </a:endParaRPr>
          </a:p>
        </p:txBody>
      </p:sp>
      <p:sp>
        <p:nvSpPr>
          <p:cNvPr id="8" name="TextBox 7"/>
          <p:cNvSpPr txBox="1"/>
          <p:nvPr/>
        </p:nvSpPr>
        <p:spPr>
          <a:xfrm>
            <a:off x="1409700" y="5986596"/>
            <a:ext cx="6324600" cy="523220"/>
          </a:xfrm>
          <a:prstGeom prst="rect">
            <a:avLst/>
          </a:prstGeom>
          <a:noFill/>
        </p:spPr>
        <p:txBody>
          <a:bodyPr wrap="square" rtlCol="0">
            <a:spAutoFit/>
          </a:bodyPr>
          <a:lstStyle>
            <a:defPPr>
              <a:defRPr lang="en-US"/>
            </a:defPPr>
            <a:lvl1pPr algn="ctr">
              <a:defRPr sz="4400">
                <a:ln w="18415" cmpd="sng">
                  <a:solidFill>
                    <a:srgbClr val="FFFFFF"/>
                  </a:solidFill>
                  <a:prstDash val="solid"/>
                </a:ln>
                <a:solidFill>
                  <a:srgbClr val="FFFFFF"/>
                </a:solidFill>
                <a:effectLst>
                  <a:glow rad="101600">
                    <a:schemeClr val="tx1">
                      <a:alpha val="75000"/>
                    </a:schemeClr>
                  </a:glow>
                  <a:outerShdw blurRad="63500" dir="3600000" algn="tl" rotWithShape="0">
                    <a:srgbClr val="000000">
                      <a:alpha val="70000"/>
                    </a:srgbClr>
                  </a:outerShdw>
                </a:effectLst>
                <a:latin typeface="Arial Black"/>
                <a:cs typeface="Arial Black"/>
              </a:defRPr>
            </a:lvl1pPr>
          </a:lstStyle>
          <a:p>
            <a:r>
              <a:rPr lang="en-US" sz="2800">
                <a:solidFill>
                  <a:schemeClr val="tx1"/>
                </a:solidFill>
                <a:effectLst>
                  <a:glow rad="101600">
                    <a:schemeClr val="bg1">
                      <a:alpha val="75000"/>
                    </a:schemeClr>
                  </a:glow>
                  <a:outerShdw blurRad="63500" dir="3600000" algn="tl" rotWithShape="0">
                    <a:srgbClr val="000000">
                      <a:alpha val="70000"/>
                    </a:srgbClr>
                  </a:outerShdw>
                </a:effectLst>
              </a:rPr>
              <a:t>Y U NO WORK IN SIMULATOR?</a:t>
            </a:r>
          </a:p>
        </p:txBody>
      </p:sp>
    </p:spTree>
    <p:extLst>
      <p:ext uri="{BB962C8B-B14F-4D97-AF65-F5344CB8AC3E}">
        <p14:creationId xmlns:p14="http://schemas.microsoft.com/office/powerpoint/2010/main" val="15140118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Basic View Controller</a:t>
            </a:r>
          </a:p>
        </p:txBody>
      </p:sp>
      <p:sp>
        <p:nvSpPr>
          <p:cNvPr id="4" name="Subtitle 3"/>
          <p:cNvSpPr>
            <a:spLocks noGrp="1"/>
          </p:cNvSpPr>
          <p:nvPr>
            <p:ph type="subTitle" idx="1"/>
          </p:nvPr>
        </p:nvSpPr>
        <p:spPr/>
        <p:txBody>
          <a:bodyPr/>
          <a:lstStyle/>
          <a:p>
            <a:r>
              <a:rPr lang="en-US"/>
              <a:t> </a:t>
            </a:r>
          </a:p>
        </p:txBody>
      </p:sp>
      <p:pic>
        <p:nvPicPr>
          <p:cNvPr id="2" name="Picture 1"/>
          <p:cNvPicPr>
            <a:picLocks noChangeAspect="1"/>
          </p:cNvPicPr>
          <p:nvPr/>
        </p:nvPicPr>
        <p:blipFill>
          <a:blip r:embed="rId3"/>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32513448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About View Controller decomposed</a:t>
            </a:r>
          </a:p>
        </p:txBody>
      </p:sp>
      <p:sp>
        <p:nvSpPr>
          <p:cNvPr id="31" name="Rounded Rectangle 30"/>
          <p:cNvSpPr/>
          <p:nvPr/>
        </p:nvSpPr>
        <p:spPr>
          <a:xfrm>
            <a:off x="327265" y="683154"/>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4627867" y="683154"/>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2594634" y="1265278"/>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4627867" y="2241900"/>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5761552" y="1847402"/>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4987024" y="2892875"/>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4987024" y="4066360"/>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cxnSp>
        <p:nvCxnSpPr>
          <p:cNvPr id="42" name="Elbow Connector 41"/>
          <p:cNvCxnSpPr>
            <a:stCxn id="31" idx="2"/>
            <a:endCxn id="20" idx="1"/>
          </p:cNvCxnSpPr>
          <p:nvPr/>
        </p:nvCxnSpPr>
        <p:spPr>
          <a:xfrm rot="16200000" flipH="1">
            <a:off x="2502398" y="805954"/>
            <a:ext cx="1595578" cy="3678474"/>
          </a:xfrm>
          <a:prstGeom prst="bentConnector2">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587911" y="1966203"/>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7450472" y="683153"/>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6895236" y="1265277"/>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5139424" y="3045275"/>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Tree>
    <p:extLst>
      <p:ext uri="{BB962C8B-B14F-4D97-AF65-F5344CB8AC3E}">
        <p14:creationId xmlns:p14="http://schemas.microsoft.com/office/powerpoint/2010/main" val="1627015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Where does this happen in code?</a:t>
            </a:r>
          </a:p>
        </p:txBody>
      </p:sp>
      <p:grpSp>
        <p:nvGrpSpPr>
          <p:cNvPr id="8" name="Group 7"/>
          <p:cNvGrpSpPr/>
          <p:nvPr/>
        </p:nvGrpSpPr>
        <p:grpSpPr>
          <a:xfrm>
            <a:off x="3586971" y="3366116"/>
            <a:ext cx="2273429" cy="1589078"/>
            <a:chOff x="3434566" y="1943050"/>
            <a:chExt cx="2273429" cy="1589078"/>
          </a:xfrm>
        </p:grpSpPr>
        <p:pic>
          <p:nvPicPr>
            <p:cNvPr id="6" name="Picture 5"/>
            <p:cNvPicPr>
              <a:picLocks noChangeAspect="1"/>
            </p:cNvPicPr>
            <p:nvPr/>
          </p:nvPicPr>
          <p:blipFill>
            <a:blip r:embed="rId3"/>
            <a:stretch>
              <a:fillRect/>
            </a:stretch>
          </p:blipFill>
          <p:spPr>
            <a:xfrm>
              <a:off x="3967776" y="1943050"/>
              <a:ext cx="1207008" cy="1207008"/>
            </a:xfrm>
            <a:prstGeom prst="rect">
              <a:avLst/>
            </a:prstGeom>
          </p:spPr>
        </p:pic>
        <p:sp>
          <p:nvSpPr>
            <p:cNvPr id="7" name="TextBox 6"/>
            <p:cNvSpPr txBox="1"/>
            <p:nvPr/>
          </p:nvSpPr>
          <p:spPr>
            <a:xfrm>
              <a:off x="3434566" y="3162796"/>
              <a:ext cx="2273429" cy="369332"/>
            </a:xfrm>
            <a:prstGeom prst="rect">
              <a:avLst/>
            </a:prstGeom>
            <a:noFill/>
          </p:spPr>
          <p:txBody>
            <a:bodyPr wrap="none" rtlCol="0">
              <a:spAutoFit/>
            </a:bodyPr>
            <a:lstStyle/>
            <a:p>
              <a:pPr algn="ctr"/>
              <a:r>
                <a:rPr lang="en-US">
                  <a:effectLst>
                    <a:glow rad="101600">
                      <a:srgbClr val="2E2E26">
                        <a:alpha val="75000"/>
                      </a:srgbClr>
                    </a:glow>
                  </a:effectLst>
                </a:rPr>
                <a:t>AboutViewController.m</a:t>
              </a:r>
            </a:p>
          </p:txBody>
        </p:sp>
      </p:grpSp>
      <p:grpSp>
        <p:nvGrpSpPr>
          <p:cNvPr id="4" name="Group 3"/>
          <p:cNvGrpSpPr/>
          <p:nvPr/>
        </p:nvGrpSpPr>
        <p:grpSpPr>
          <a:xfrm>
            <a:off x="771031" y="3369435"/>
            <a:ext cx="2220567" cy="1585759"/>
            <a:chOff x="618626" y="1946369"/>
            <a:chExt cx="2220567" cy="1585759"/>
          </a:xfrm>
        </p:grpSpPr>
        <p:pic>
          <p:nvPicPr>
            <p:cNvPr id="5" name="Picture 4"/>
            <p:cNvPicPr>
              <a:picLocks noChangeAspect="1"/>
            </p:cNvPicPr>
            <p:nvPr/>
          </p:nvPicPr>
          <p:blipFill>
            <a:blip r:embed="rId4"/>
            <a:stretch>
              <a:fillRect/>
            </a:stretch>
          </p:blipFill>
          <p:spPr>
            <a:xfrm>
              <a:off x="1127065" y="1946369"/>
              <a:ext cx="1203689" cy="1203689"/>
            </a:xfrm>
            <a:prstGeom prst="rect">
              <a:avLst/>
            </a:prstGeom>
          </p:spPr>
        </p:pic>
        <p:sp>
          <p:nvSpPr>
            <p:cNvPr id="11" name="TextBox 10"/>
            <p:cNvSpPr txBox="1"/>
            <p:nvPr/>
          </p:nvSpPr>
          <p:spPr>
            <a:xfrm>
              <a:off x="618626" y="3162796"/>
              <a:ext cx="2220567"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AboutViewController.h</a:t>
              </a:r>
            </a:p>
          </p:txBody>
        </p:sp>
      </p:grpSp>
      <p:grpSp>
        <p:nvGrpSpPr>
          <p:cNvPr id="10" name="Group 9"/>
          <p:cNvGrpSpPr/>
          <p:nvPr/>
        </p:nvGrpSpPr>
        <p:grpSpPr>
          <a:xfrm>
            <a:off x="6207226" y="3366116"/>
            <a:ext cx="2412853" cy="1589078"/>
            <a:chOff x="6207226" y="1943050"/>
            <a:chExt cx="2412853" cy="1589078"/>
          </a:xfrm>
        </p:grpSpPr>
        <p:pic>
          <p:nvPicPr>
            <p:cNvPr id="9" name="Picture 8"/>
            <p:cNvPicPr>
              <a:picLocks noChangeAspect="1"/>
            </p:cNvPicPr>
            <p:nvPr/>
          </p:nvPicPr>
          <p:blipFill>
            <a:blip r:embed="rId5"/>
            <a:stretch>
              <a:fillRect/>
            </a:stretch>
          </p:blipFill>
          <p:spPr>
            <a:xfrm>
              <a:off x="6810147" y="1943050"/>
              <a:ext cx="1207008" cy="1207008"/>
            </a:xfrm>
            <a:prstGeom prst="rect">
              <a:avLst/>
            </a:prstGeom>
          </p:spPr>
        </p:pic>
        <p:sp>
          <p:nvSpPr>
            <p:cNvPr id="12" name="TextBox 11"/>
            <p:cNvSpPr txBox="1"/>
            <p:nvPr/>
          </p:nvSpPr>
          <p:spPr>
            <a:xfrm>
              <a:off x="6207226" y="3162796"/>
              <a:ext cx="2412853"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AboutViewController.xib</a:t>
              </a:r>
            </a:p>
          </p:txBody>
        </p:sp>
      </p:grpSp>
      <p:grpSp>
        <p:nvGrpSpPr>
          <p:cNvPr id="14" name="Group 13"/>
          <p:cNvGrpSpPr/>
          <p:nvPr/>
        </p:nvGrpSpPr>
        <p:grpSpPr>
          <a:xfrm>
            <a:off x="3363915" y="825340"/>
            <a:ext cx="2719540" cy="1589078"/>
            <a:chOff x="3211515" y="1943050"/>
            <a:chExt cx="2719540" cy="1589078"/>
          </a:xfrm>
        </p:grpSpPr>
        <p:pic>
          <p:nvPicPr>
            <p:cNvPr id="15" name="Picture 14"/>
            <p:cNvPicPr>
              <a:picLocks noChangeAspect="1"/>
            </p:cNvPicPr>
            <p:nvPr/>
          </p:nvPicPr>
          <p:blipFill>
            <a:blip r:embed="rId3"/>
            <a:stretch>
              <a:fillRect/>
            </a:stretch>
          </p:blipFill>
          <p:spPr>
            <a:xfrm>
              <a:off x="3967776" y="1943050"/>
              <a:ext cx="1207008" cy="1207008"/>
            </a:xfrm>
            <a:prstGeom prst="rect">
              <a:avLst/>
            </a:prstGeom>
          </p:spPr>
        </p:pic>
        <p:sp>
          <p:nvSpPr>
            <p:cNvPr id="16" name="TextBox 15"/>
            <p:cNvSpPr txBox="1"/>
            <p:nvPr/>
          </p:nvSpPr>
          <p:spPr>
            <a:xfrm>
              <a:off x="3211515" y="3162796"/>
              <a:ext cx="2719540" cy="369332"/>
            </a:xfrm>
            <a:prstGeom prst="rect">
              <a:avLst/>
            </a:prstGeom>
            <a:noFill/>
          </p:spPr>
          <p:txBody>
            <a:bodyPr wrap="none" rtlCol="0">
              <a:spAutoFit/>
            </a:bodyPr>
            <a:lstStyle/>
            <a:p>
              <a:pPr algn="ctr"/>
              <a:r>
                <a:rPr lang="en-US">
                  <a:effectLst>
                    <a:glow rad="101600">
                      <a:srgbClr val="2E2E26">
                        <a:alpha val="75000"/>
                      </a:srgbClr>
                    </a:glow>
                  </a:effectLst>
                </a:rPr>
                <a:t>CandyStoreAppDelegate.m</a:t>
              </a:r>
            </a:p>
          </p:txBody>
        </p:sp>
      </p:grpSp>
      <p:grpSp>
        <p:nvGrpSpPr>
          <p:cNvPr id="17" name="Group 16"/>
          <p:cNvGrpSpPr/>
          <p:nvPr/>
        </p:nvGrpSpPr>
        <p:grpSpPr>
          <a:xfrm>
            <a:off x="547975" y="828659"/>
            <a:ext cx="2666678" cy="1585759"/>
            <a:chOff x="395575" y="1946369"/>
            <a:chExt cx="2666678" cy="1585759"/>
          </a:xfrm>
        </p:grpSpPr>
        <p:pic>
          <p:nvPicPr>
            <p:cNvPr id="18" name="Picture 17"/>
            <p:cNvPicPr>
              <a:picLocks noChangeAspect="1"/>
            </p:cNvPicPr>
            <p:nvPr/>
          </p:nvPicPr>
          <p:blipFill>
            <a:blip r:embed="rId4"/>
            <a:stretch>
              <a:fillRect/>
            </a:stretch>
          </p:blipFill>
          <p:spPr>
            <a:xfrm>
              <a:off x="1127065" y="1946369"/>
              <a:ext cx="1203689" cy="1203689"/>
            </a:xfrm>
            <a:prstGeom prst="rect">
              <a:avLst/>
            </a:prstGeom>
          </p:spPr>
        </p:pic>
        <p:sp>
          <p:nvSpPr>
            <p:cNvPr id="19" name="TextBox 18"/>
            <p:cNvSpPr txBox="1"/>
            <p:nvPr/>
          </p:nvSpPr>
          <p:spPr>
            <a:xfrm>
              <a:off x="395575" y="3162796"/>
              <a:ext cx="2666678"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CandyStoreAppDelegate.h</a:t>
              </a:r>
            </a:p>
          </p:txBody>
        </p:sp>
      </p:grpSp>
      <p:grpSp>
        <p:nvGrpSpPr>
          <p:cNvPr id="20" name="Group 19"/>
          <p:cNvGrpSpPr/>
          <p:nvPr/>
        </p:nvGrpSpPr>
        <p:grpSpPr>
          <a:xfrm>
            <a:off x="6541527" y="825340"/>
            <a:ext cx="1744250" cy="1589078"/>
            <a:chOff x="6541530" y="1943050"/>
            <a:chExt cx="1744250" cy="1589078"/>
          </a:xfrm>
        </p:grpSpPr>
        <p:pic>
          <p:nvPicPr>
            <p:cNvPr id="21" name="Picture 20"/>
            <p:cNvPicPr>
              <a:picLocks noChangeAspect="1"/>
            </p:cNvPicPr>
            <p:nvPr/>
          </p:nvPicPr>
          <p:blipFill>
            <a:blip r:embed="rId5"/>
            <a:stretch>
              <a:fillRect/>
            </a:stretch>
          </p:blipFill>
          <p:spPr>
            <a:xfrm>
              <a:off x="6810147" y="1943050"/>
              <a:ext cx="1207008" cy="1207008"/>
            </a:xfrm>
            <a:prstGeom prst="rect">
              <a:avLst/>
            </a:prstGeom>
          </p:spPr>
        </p:pic>
        <p:sp>
          <p:nvSpPr>
            <p:cNvPr id="22" name="TextBox 21"/>
            <p:cNvSpPr txBox="1"/>
            <p:nvPr/>
          </p:nvSpPr>
          <p:spPr>
            <a:xfrm>
              <a:off x="6541530" y="3162796"/>
              <a:ext cx="1744250"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MainWindow.xib</a:t>
              </a:r>
            </a:p>
          </p:txBody>
        </p:sp>
      </p:grpSp>
    </p:spTree>
    <p:extLst>
      <p:ext uri="{BB962C8B-B14F-4D97-AF65-F5344CB8AC3E}">
        <p14:creationId xmlns:p14="http://schemas.microsoft.com/office/powerpoint/2010/main" val="28823293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Basic View Controller</a:t>
            </a:r>
          </a:p>
        </p:txBody>
      </p:sp>
      <p:sp>
        <p:nvSpPr>
          <p:cNvPr id="4" name="Content Placeholder 3"/>
          <p:cNvSpPr>
            <a:spLocks noGrp="1"/>
          </p:cNvSpPr>
          <p:nvPr>
            <p:ph sz="quarter" idx="13"/>
          </p:nvPr>
        </p:nvSpPr>
        <p:spPr/>
        <p:txBody>
          <a:bodyPr/>
          <a:lstStyle/>
          <a:p>
            <a:r>
              <a:rPr lang="en-US"/>
              <a:t>Change view properties at run-time</a:t>
            </a:r>
          </a:p>
          <a:p>
            <a:r>
              <a:rPr lang="en-US"/>
              <a:t>Set up view properties in Interface Builder</a:t>
            </a:r>
          </a:p>
          <a:p>
            <a:r>
              <a:rPr lang="en-US"/>
              <a:t>Wire up a view controller to the app in Interface Builder</a:t>
            </a:r>
          </a:p>
        </p:txBody>
      </p:sp>
    </p:spTree>
    <p:extLst>
      <p:ext uri="{BB962C8B-B14F-4D97-AF65-F5344CB8AC3E}">
        <p14:creationId xmlns:p14="http://schemas.microsoft.com/office/powerpoint/2010/main" val="140655305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1561</TotalTime>
  <Words>1994</Words>
  <Application>Microsoft Macintosh PowerPoint</Application>
  <PresentationFormat>On-screen Show (4:3)</PresentationFormat>
  <Paragraphs>455</Paragraphs>
  <Slides>36</Slides>
  <Notes>23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Median</vt:lpstr>
      <vt:lpstr>Beginning iOS Development MVC in iOS</vt:lpstr>
      <vt:lpstr>Agenda</vt:lpstr>
      <vt:lpstr> github: danielnorton  blog: framewreck.net  twitter: @daniel_norton </vt:lpstr>
      <vt:lpstr>PowerPoint Presentation</vt:lpstr>
      <vt:lpstr>A few caveats ...</vt:lpstr>
      <vt:lpstr>Basic View Controller</vt:lpstr>
      <vt:lpstr>PowerPoint Presentation</vt:lpstr>
      <vt:lpstr>PowerPoint Presentation</vt:lpstr>
      <vt:lpstr>Code</vt:lpstr>
      <vt:lpstr>Modal View Controller</vt:lpstr>
      <vt:lpstr>Code</vt:lpstr>
      <vt:lpstr>Tab Bar Controller and Navigation View Controller</vt:lpstr>
      <vt:lpstr>PowerPoint Presentation</vt:lpstr>
      <vt:lpstr>PowerPoint Presentation</vt:lpstr>
      <vt:lpstr>PowerPoint Presentation</vt:lpstr>
      <vt:lpstr>PowerPoint Presentation</vt:lpstr>
      <vt:lpstr>Code</vt:lpstr>
      <vt:lpstr>A few extra thoughts on Navigation View Controllers</vt:lpstr>
      <vt:lpstr>A few extra thoughts on Tab Bar Controllers</vt:lpstr>
      <vt:lpstr>Table View Controllers</vt:lpstr>
      <vt:lpstr>PowerPoint Presentation</vt:lpstr>
      <vt:lpstr>PowerPoint Presentation</vt:lpstr>
      <vt:lpstr>PowerPoint Presentation</vt:lpstr>
      <vt:lpstr>PowerPoint Presentation</vt:lpstr>
      <vt:lpstr>PowerPoint Presentation</vt:lpstr>
      <vt:lpstr>PowerPoint Presentation</vt:lpstr>
      <vt:lpstr>Code</vt:lpstr>
      <vt:lpstr>Row Animations</vt:lpstr>
      <vt:lpstr>Code</vt:lpstr>
      <vt:lpstr>A few extra thoughts on Table View Controllers</vt:lpstr>
      <vt:lpstr>What’s New in iOS5</vt:lpstr>
      <vt:lpstr>iOS 5 Storyboarding</vt:lpstr>
      <vt:lpstr>Additional Resources</vt:lpstr>
      <vt:lpstr>Additional Resources</vt:lpstr>
      <vt:lpstr>Review</vt:lpstr>
      <vt:lpstr> github: danielnorton  blog: framewreck.net  twitter: @daniel_norton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iOS Development, MVC in iOS</dc:title>
  <dc:creator>Daniel Norton</dc:creator>
  <cp:lastModifiedBy>Daniel Norton</cp:lastModifiedBy>
  <cp:revision>118</cp:revision>
  <cp:lastPrinted>2011-08-15T09:08:46Z</cp:lastPrinted>
  <dcterms:created xsi:type="dcterms:W3CDTF">2011-08-13T18:28:05Z</dcterms:created>
  <dcterms:modified xsi:type="dcterms:W3CDTF">2011-08-17T06:43:56Z</dcterms:modified>
</cp:coreProperties>
</file>