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GILDEIN" initials="MG" lastIdx="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4"/>
    <p:restoredTop sz="94580"/>
  </p:normalViewPr>
  <p:slideViewPr>
    <p:cSldViewPr snapToGrid="0" snapToObjects="1">
      <p:cViewPr>
        <p:scale>
          <a:sx n="44" d="100"/>
          <a:sy n="44" d="100"/>
        </p:scale>
        <p:origin x="-872"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6T17:22:25.267" idx="1">
    <p:pos x="28411" y="3589"/>
    <p:text>Pu advisor Michael gildein</p:text>
    <p:extLst mod="1">
      <p:ext uri="{C676402C-5697-4E1C-873F-D02D1690AC5C}">
        <p15:threadingInfo xmlns:p15="http://schemas.microsoft.com/office/powerpoint/2012/main" timeZoneBias="240"/>
      </p:ext>
    </p:extLst>
  </p:cm>
  <p:cm authorId="1" dt="2020-05-06T17:22:44.531" idx="2">
    <p:pos x="-895" y="37"/>
    <p:text>Add link to GitHub repo</p:text>
    <p:extLst mod="1">
      <p:ext uri="{C676402C-5697-4E1C-873F-D02D1690AC5C}">
        <p15:threadingInfo xmlns:p15="http://schemas.microsoft.com/office/powerpoint/2012/main" timeZoneBias="240"/>
      </p:ext>
    </p:extLst>
  </p:cm>
  <p:cm authorId="1" dt="2020-05-06T17:23:11.429" idx="3">
    <p:pos x="-662" y="1395"/>
    <p:text>Any document similarity analysis not just patent enforemcent</p:text>
    <p:extLst mod="1">
      <p:ext uri="{C676402C-5697-4E1C-873F-D02D1690AC5C}">
        <p15:threadingInfo xmlns:p15="http://schemas.microsoft.com/office/powerpoint/2012/main" timeZoneBias="240"/>
      </p:ext>
    </p:extLst>
  </p:cm>
  <p:cm authorId="1" dt="2020-05-06T17:23:53.218" idx="4">
    <p:pos x="-648" y="997"/>
    <p:text>Add what each tech is since we have plentyy of area to take up</p:text>
    <p:extLst mod="1">
      <p:ext uri="{C676402C-5697-4E1C-873F-D02D1690AC5C}">
        <p15:threadingInfo xmlns:p15="http://schemas.microsoft.com/office/powerpoint/2012/main" timeZoneBias="240"/>
      </p:ext>
    </p:extLst>
  </p:cm>
  <p:cm authorId="1" dt="2020-05-06T17:24:23.200" idx="5">
    <p:pos x="-635" y="1011"/>
    <p:text>Add some text around this and clearer legends like corpus size</p:text>
    <p:extLst mod="1">
      <p:ext uri="{C676402C-5697-4E1C-873F-D02D1690AC5C}">
        <p15:threadingInfo xmlns:p15="http://schemas.microsoft.com/office/powerpoint/2012/main" timeZoneBias="240"/>
      </p:ext>
    </p:extLst>
  </p:cm>
  <p:cm authorId="1" dt="2020-05-06T17:25:03.884" idx="6">
    <p:pos x="-1471" y="421"/>
    <p:text>Add average efficacy improvement numbers</p:text>
    <p:extLst mod="1">
      <p:ext uri="{C676402C-5697-4E1C-873F-D02D1690AC5C}">
        <p15:threadingInfo xmlns:p15="http://schemas.microsoft.com/office/powerpoint/2012/main" timeZoneBias="240"/>
      </p:ext>
    </p:extLst>
  </p:cm>
  <p:cm authorId="1" dt="2020-05-06T17:26:59.366" idx="7">
    <p:pos x="-717" y="984"/>
    <p:text>Add a spot describing the corpus</p:text>
    <p:extLst mod="1">
      <p:ext uri="{C676402C-5697-4E1C-873F-D02D1690AC5C}">
        <p15:threadingInfo xmlns:p15="http://schemas.microsoft.com/office/powerpoint/2012/main" timeZoneBias="240"/>
      </p:ext>
    </p:extLst>
  </p:cm>
  <p:cm authorId="1" dt="2020-05-06T17:27:44.582" idx="8">
    <p:pos x="-1800" y="613"/>
    <p:text/>
    <p:extLst mod="1">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191F-4BA6-934F-8509-9615579A1148}" type="datetimeFigureOut">
              <a:rPr lang="en-US" smtClean="0"/>
              <a:t>5/8/20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82F32-2AA1-AB4C-A957-83DB65EFD37A}" type="slidenum">
              <a:rPr lang="en-US" smtClean="0"/>
              <a:t>‹#›</a:t>
            </a:fld>
            <a:endParaRPr lang="en-US"/>
          </a:p>
        </p:txBody>
      </p:sp>
    </p:spTree>
    <p:extLst>
      <p:ext uri="{BB962C8B-B14F-4D97-AF65-F5344CB8AC3E}">
        <p14:creationId xmlns:p14="http://schemas.microsoft.com/office/powerpoint/2010/main" val="1803639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882F32-2AA1-AB4C-A957-83DB65EFD37A}" type="slidenum">
              <a:rPr lang="en-US" smtClean="0"/>
              <a:t>1</a:t>
            </a:fld>
            <a:endParaRPr lang="en-US"/>
          </a:p>
        </p:txBody>
      </p:sp>
    </p:spTree>
    <p:extLst>
      <p:ext uri="{BB962C8B-B14F-4D97-AF65-F5344CB8AC3E}">
        <p14:creationId xmlns:p14="http://schemas.microsoft.com/office/powerpoint/2010/main" val="2035415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F9974C-CEF4-5B4A-835A-19F97B23F348}" type="datetimeFigureOut">
              <a:rPr lang="en-US" smtClean="0"/>
              <a:t>5/6/20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9974C-CEF4-5B4A-835A-19F97B23F348}" type="datetimeFigureOut">
              <a:rPr lang="en-US" smtClean="0"/>
              <a:t>5/6/20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9974C-CEF4-5B4A-835A-19F97B23F348}" type="datetimeFigureOut">
              <a:rPr lang="en-US" smtClean="0"/>
              <a:t>5/6/20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9974C-CEF4-5B4A-835A-19F97B23F348}" type="datetimeFigureOut">
              <a:rPr lang="en-US" smtClean="0"/>
              <a:t>5/6/20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9974C-CEF4-5B4A-835A-19F97B23F348}" type="datetimeFigureOut">
              <a:rPr lang="en-US" smtClean="0"/>
              <a:t>5/6/20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F9974C-CEF4-5B4A-835A-19F97B23F348}" type="datetimeFigureOut">
              <a:rPr lang="en-US" smtClean="0"/>
              <a:t>5/6/20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F9974C-CEF4-5B4A-835A-19F97B23F348}" type="datetimeFigureOut">
              <a:rPr lang="en-US" smtClean="0"/>
              <a:t>5/6/20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F9974C-CEF4-5B4A-835A-19F97B23F348}" type="datetimeFigureOut">
              <a:rPr lang="en-US" smtClean="0"/>
              <a:t>5/6/20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9974C-CEF4-5B4A-835A-19F97B23F348}" type="datetimeFigureOut">
              <a:rPr lang="en-US" smtClean="0"/>
              <a:t>5/6/20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E7F9974C-CEF4-5B4A-835A-19F97B23F348}" type="datetimeFigureOut">
              <a:rPr lang="en-US" smtClean="0"/>
              <a:t>5/6/20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E7F9974C-CEF4-5B4A-835A-19F97B23F348}" type="datetimeFigureOut">
              <a:rPr lang="en-US" smtClean="0"/>
              <a:t>5/6/20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7F9974C-CEF4-5B4A-835A-19F97B23F348}" type="datetimeFigureOut">
              <a:rPr lang="en-US" smtClean="0"/>
              <a:t>5/6/20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7C3DD62-F15D-6F48-903C-0BA2D2691410}" type="slidenum">
              <a:rPr lang="en-US" smtClean="0"/>
              <a:t>‹#›</a:t>
            </a:fld>
            <a:endParaRPr lang="en-US"/>
          </a:p>
        </p:txBody>
      </p:sp>
    </p:spTree>
    <p:extLst>
      <p:ext uri="{BB962C8B-B14F-4D97-AF65-F5344CB8AC3E}">
        <p14:creationId xmlns:p14="http://schemas.microsoft.com/office/powerpoint/2010/main" val="19890805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694" y="774700"/>
            <a:ext cx="6762523" cy="685965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45982" y="774700"/>
            <a:ext cx="6762523" cy="6859651"/>
          </a:xfrm>
          <a:prstGeom prst="rect">
            <a:avLst/>
          </a:prstGeom>
        </p:spPr>
      </p:pic>
      <p:sp>
        <p:nvSpPr>
          <p:cNvPr id="11" name="Rectangle 10"/>
          <p:cNvSpPr/>
          <p:nvPr/>
        </p:nvSpPr>
        <p:spPr>
          <a:xfrm>
            <a:off x="1705610" y="8620760"/>
            <a:ext cx="10268676"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0C00"/>
              </a:solidFill>
              <a:effectLst>
                <a:outerShdw blurRad="38100" dist="25400" dir="5400000" algn="ctr" rotWithShape="0">
                  <a:srgbClr val="6E747A">
                    <a:alpha val="43000"/>
                  </a:srgbClr>
                </a:outerShdw>
              </a:effectLst>
            </a:endParaRPr>
          </a:p>
        </p:txBody>
      </p:sp>
      <p:sp>
        <p:nvSpPr>
          <p:cNvPr id="12" name="Rectangle 11"/>
          <p:cNvSpPr/>
          <p:nvPr/>
        </p:nvSpPr>
        <p:spPr>
          <a:xfrm>
            <a:off x="31979886" y="8620760"/>
            <a:ext cx="10297144"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lumMod val="95000"/>
                  <a:lumOff val="5000"/>
                </a:schemeClr>
              </a:solidFill>
            </a:endParaRPr>
          </a:p>
        </p:txBody>
      </p:sp>
      <p:sp>
        <p:nvSpPr>
          <p:cNvPr id="13" name="Frame 12"/>
          <p:cNvSpPr/>
          <p:nvPr/>
        </p:nvSpPr>
        <p:spPr>
          <a:xfrm>
            <a:off x="10774020" y="3578087"/>
            <a:ext cx="22263652" cy="4056264"/>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4" name="Rectangle 13"/>
          <p:cNvSpPr/>
          <p:nvPr/>
        </p:nvSpPr>
        <p:spPr>
          <a:xfrm>
            <a:off x="12482023" y="8611327"/>
            <a:ext cx="12637008"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0C00"/>
              </a:solidFill>
              <a:effectLst>
                <a:outerShdw blurRad="38100" dist="25400" dir="5400000" algn="ctr" rotWithShape="0">
                  <a:srgbClr val="6E747A">
                    <a:alpha val="43000"/>
                  </a:srgbClr>
                </a:outerShdw>
              </a:effectLst>
            </a:endParaRPr>
          </a:p>
        </p:txBody>
      </p:sp>
      <p:sp>
        <p:nvSpPr>
          <p:cNvPr id="15" name="Frame 14"/>
          <p:cNvSpPr/>
          <p:nvPr/>
        </p:nvSpPr>
        <p:spPr>
          <a:xfrm>
            <a:off x="1705610" y="10058400"/>
            <a:ext cx="10268676" cy="588264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6" name="Rectangle 15"/>
          <p:cNvSpPr/>
          <p:nvPr/>
        </p:nvSpPr>
        <p:spPr>
          <a:xfrm>
            <a:off x="31979886" y="16678757"/>
            <a:ext cx="10297144"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0C00"/>
              </a:solidFill>
              <a:effectLst>
                <a:outerShdw blurRad="38100" dist="25400" dir="5400000" algn="ctr" rotWithShape="0">
                  <a:srgbClr val="6E747A">
                    <a:alpha val="43000"/>
                  </a:srgbClr>
                </a:outerShdw>
              </a:effectLst>
            </a:endParaRPr>
          </a:p>
        </p:txBody>
      </p:sp>
      <p:sp>
        <p:nvSpPr>
          <p:cNvPr id="17" name="Frame 16"/>
          <p:cNvSpPr/>
          <p:nvPr/>
        </p:nvSpPr>
        <p:spPr>
          <a:xfrm>
            <a:off x="31979886" y="18188940"/>
            <a:ext cx="10297144" cy="1189228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8" name="Frame 17"/>
          <p:cNvSpPr/>
          <p:nvPr/>
        </p:nvSpPr>
        <p:spPr>
          <a:xfrm>
            <a:off x="31979886" y="10114280"/>
            <a:ext cx="10297144" cy="588772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1" name="Rectangle 20"/>
          <p:cNvSpPr/>
          <p:nvPr/>
        </p:nvSpPr>
        <p:spPr>
          <a:xfrm>
            <a:off x="1705609" y="16690340"/>
            <a:ext cx="29766539"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0C00"/>
              </a:solidFill>
              <a:effectLst>
                <a:outerShdw blurRad="38100" dist="25400" dir="5400000" algn="ctr" rotWithShape="0">
                  <a:srgbClr val="6E747A">
                    <a:alpha val="43000"/>
                  </a:srgbClr>
                </a:outerShdw>
              </a:effectLst>
            </a:endParaRPr>
          </a:p>
        </p:txBody>
      </p:sp>
      <p:sp>
        <p:nvSpPr>
          <p:cNvPr id="22" name="Frame 21"/>
          <p:cNvSpPr/>
          <p:nvPr/>
        </p:nvSpPr>
        <p:spPr>
          <a:xfrm>
            <a:off x="1705609" y="18188940"/>
            <a:ext cx="29766540" cy="1189228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3" name="Frame 22"/>
          <p:cNvSpPr/>
          <p:nvPr/>
        </p:nvSpPr>
        <p:spPr>
          <a:xfrm>
            <a:off x="12482023" y="10048967"/>
            <a:ext cx="12637008" cy="588264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4" name="TextBox 23"/>
          <p:cNvSpPr txBox="1"/>
          <p:nvPr/>
        </p:nvSpPr>
        <p:spPr>
          <a:xfrm>
            <a:off x="15076696" y="8756006"/>
            <a:ext cx="7264781" cy="1209242"/>
          </a:xfrm>
          <a:prstGeom prst="rect">
            <a:avLst/>
          </a:prstGeom>
          <a:noFill/>
        </p:spPr>
        <p:txBody>
          <a:bodyPr wrap="square" rtlCol="0">
            <a:spAutoFit/>
          </a:bodyPr>
          <a:lstStyle/>
          <a:p>
            <a:r>
              <a:rPr lang="en-US" b="1" dirty="0"/>
              <a:t>Technologies Used</a:t>
            </a:r>
          </a:p>
        </p:txBody>
      </p:sp>
      <p:sp>
        <p:nvSpPr>
          <p:cNvPr id="25" name="Rectangle 24"/>
          <p:cNvSpPr/>
          <p:nvPr/>
        </p:nvSpPr>
        <p:spPr>
          <a:xfrm>
            <a:off x="5134128" y="8734959"/>
            <a:ext cx="3411640" cy="1209242"/>
          </a:xfrm>
          <a:prstGeom prst="rect">
            <a:avLst/>
          </a:prstGeom>
        </p:spPr>
        <p:txBody>
          <a:bodyPr wrap="none">
            <a:spAutoFit/>
          </a:bodyPr>
          <a:lstStyle/>
          <a:p>
            <a:r>
              <a:rPr lang="en-US" b="1" dirty="0"/>
              <a:t>Abstract</a:t>
            </a:r>
          </a:p>
        </p:txBody>
      </p:sp>
      <p:sp>
        <p:nvSpPr>
          <p:cNvPr id="26" name="TextBox 25"/>
          <p:cNvSpPr txBox="1"/>
          <p:nvPr/>
        </p:nvSpPr>
        <p:spPr>
          <a:xfrm>
            <a:off x="32442158" y="8771942"/>
            <a:ext cx="9372600" cy="1209242"/>
          </a:xfrm>
          <a:prstGeom prst="rect">
            <a:avLst/>
          </a:prstGeom>
          <a:noFill/>
        </p:spPr>
        <p:txBody>
          <a:bodyPr wrap="square" rtlCol="0">
            <a:spAutoFit/>
          </a:bodyPr>
          <a:lstStyle/>
          <a:p>
            <a:r>
              <a:rPr lang="en-US" b="1" dirty="0"/>
              <a:t>Real World Applications</a:t>
            </a:r>
          </a:p>
        </p:txBody>
      </p:sp>
      <p:sp>
        <p:nvSpPr>
          <p:cNvPr id="27" name="TextBox 26"/>
          <p:cNvSpPr txBox="1"/>
          <p:nvPr/>
        </p:nvSpPr>
        <p:spPr>
          <a:xfrm>
            <a:off x="34548159" y="16829939"/>
            <a:ext cx="4407472" cy="1209242"/>
          </a:xfrm>
          <a:prstGeom prst="rect">
            <a:avLst/>
          </a:prstGeom>
          <a:noFill/>
        </p:spPr>
        <p:txBody>
          <a:bodyPr wrap="square" rtlCol="0">
            <a:spAutoFit/>
          </a:bodyPr>
          <a:lstStyle/>
          <a:p>
            <a:r>
              <a:rPr lang="en-US" b="1"/>
              <a:t>Conclusion</a:t>
            </a:r>
            <a:endParaRPr lang="en-US" b="1" dirty="0"/>
          </a:p>
        </p:txBody>
      </p:sp>
      <p:sp>
        <p:nvSpPr>
          <p:cNvPr id="28" name="Rectangle 27"/>
          <p:cNvSpPr/>
          <p:nvPr/>
        </p:nvSpPr>
        <p:spPr>
          <a:xfrm>
            <a:off x="15106150" y="16880909"/>
            <a:ext cx="2959272" cy="1209242"/>
          </a:xfrm>
          <a:prstGeom prst="rect">
            <a:avLst/>
          </a:prstGeom>
        </p:spPr>
        <p:txBody>
          <a:bodyPr wrap="none">
            <a:spAutoFit/>
          </a:bodyPr>
          <a:lstStyle/>
          <a:p>
            <a:r>
              <a:rPr lang="en-US" b="1" dirty="0"/>
              <a:t>Results</a:t>
            </a:r>
          </a:p>
        </p:txBody>
      </p:sp>
      <p:sp>
        <p:nvSpPr>
          <p:cNvPr id="30" name="TextBox 29"/>
          <p:cNvSpPr txBox="1"/>
          <p:nvPr/>
        </p:nvSpPr>
        <p:spPr>
          <a:xfrm>
            <a:off x="10892460" y="3668872"/>
            <a:ext cx="22145212" cy="2326150"/>
          </a:xfrm>
          <a:prstGeom prst="rect">
            <a:avLst/>
          </a:prstGeom>
          <a:noFill/>
        </p:spPr>
        <p:txBody>
          <a:bodyPr wrap="square" rtlCol="0">
            <a:spAutoFit/>
          </a:bodyPr>
          <a:lstStyle/>
          <a:p>
            <a:pPr algn="ctr"/>
            <a:r>
              <a:rPr lang="en-US" b="1" dirty="0"/>
              <a:t>Increasing the Efficiency of Text Analysis Programs Using a Multi-Tiered Approach</a:t>
            </a:r>
          </a:p>
        </p:txBody>
      </p:sp>
      <p:sp>
        <p:nvSpPr>
          <p:cNvPr id="32" name="TextBox 31"/>
          <p:cNvSpPr txBox="1"/>
          <p:nvPr/>
        </p:nvSpPr>
        <p:spPr>
          <a:xfrm>
            <a:off x="13039035" y="10152082"/>
            <a:ext cx="6268254" cy="5786199"/>
          </a:xfrm>
          <a:prstGeom prst="rect">
            <a:avLst/>
          </a:prstGeom>
          <a:noFill/>
        </p:spPr>
        <p:txBody>
          <a:bodyPr wrap="none" rtlCol="0">
            <a:spAutoFit/>
          </a:bodyPr>
          <a:lstStyle/>
          <a:p>
            <a:pPr marL="685800" indent="-685800">
              <a:buFont typeface="Arial" charset="0"/>
              <a:buChar char="•"/>
            </a:pPr>
            <a:r>
              <a:rPr lang="en-US" sz="3600" dirty="0" smtClean="0"/>
              <a:t>Python</a:t>
            </a:r>
          </a:p>
          <a:p>
            <a:r>
              <a:rPr lang="en-US" sz="2800" dirty="0" smtClean="0"/>
              <a:t>-       Programming Language</a:t>
            </a:r>
            <a:endParaRPr lang="en-US" sz="2800" dirty="0"/>
          </a:p>
          <a:p>
            <a:pPr marL="685800" indent="-685800">
              <a:lnSpc>
                <a:spcPct val="150000"/>
              </a:lnSpc>
              <a:buFont typeface="Arial" charset="0"/>
              <a:buChar char="•"/>
            </a:pPr>
            <a:r>
              <a:rPr lang="en-US" sz="3600" dirty="0" err="1" smtClean="0"/>
              <a:t>Jupyter</a:t>
            </a:r>
            <a:r>
              <a:rPr lang="en-US" sz="3600" dirty="0" smtClean="0"/>
              <a:t> Notebook</a:t>
            </a:r>
          </a:p>
          <a:p>
            <a:r>
              <a:rPr lang="en-US" sz="2800" dirty="0" smtClean="0"/>
              <a:t>-       Integrated Development </a:t>
            </a:r>
          </a:p>
          <a:p>
            <a:r>
              <a:rPr lang="en-US" sz="2800" dirty="0" smtClean="0"/>
              <a:t>        Environment</a:t>
            </a:r>
            <a:endParaRPr lang="en-US" sz="3600" dirty="0" smtClean="0"/>
          </a:p>
          <a:p>
            <a:pPr marL="685800" indent="-685800">
              <a:lnSpc>
                <a:spcPct val="150000"/>
              </a:lnSpc>
              <a:buFont typeface="Arial" charset="0"/>
              <a:buChar char="•"/>
            </a:pPr>
            <a:r>
              <a:rPr lang="en-US" sz="3600" dirty="0" err="1" smtClean="0"/>
              <a:t>Github</a:t>
            </a:r>
            <a:endParaRPr lang="en-US" sz="3600" dirty="0" smtClean="0"/>
          </a:p>
          <a:p>
            <a:r>
              <a:rPr lang="en-US" sz="3200" dirty="0"/>
              <a:t>-</a:t>
            </a:r>
            <a:r>
              <a:rPr lang="en-US" sz="2800" dirty="0" smtClean="0"/>
              <a:t>       Source Code Management</a:t>
            </a:r>
            <a:endParaRPr lang="en-US" sz="3600" dirty="0"/>
          </a:p>
          <a:p>
            <a:pPr marL="685800" indent="-685800">
              <a:lnSpc>
                <a:spcPct val="150000"/>
              </a:lnSpc>
              <a:buFont typeface="Arial" charset="0"/>
              <a:buChar char="•"/>
            </a:pPr>
            <a:r>
              <a:rPr lang="en-US" sz="3600" dirty="0" smtClean="0"/>
              <a:t>Doc2Vec</a:t>
            </a:r>
          </a:p>
          <a:p>
            <a:pPr marL="457200" indent="-457200">
              <a:buFontTx/>
              <a:buChar char="-"/>
            </a:pPr>
            <a:r>
              <a:rPr lang="en-US" sz="2800" dirty="0" smtClean="0"/>
              <a:t>   Natural Language Processing Python</a:t>
            </a:r>
            <a:endParaRPr lang="en-US" sz="2800" dirty="0"/>
          </a:p>
          <a:p>
            <a:r>
              <a:rPr lang="en-US" sz="2800" dirty="0"/>
              <a:t> </a:t>
            </a:r>
            <a:r>
              <a:rPr lang="en-US" sz="2800" dirty="0" smtClean="0"/>
              <a:t>        </a:t>
            </a:r>
            <a:r>
              <a:rPr lang="en-US" sz="2800" dirty="0" smtClean="0"/>
              <a:t>package</a:t>
            </a:r>
          </a:p>
        </p:txBody>
      </p:sp>
      <p:sp>
        <p:nvSpPr>
          <p:cNvPr id="33" name="TextBox 32"/>
          <p:cNvSpPr txBox="1"/>
          <p:nvPr/>
        </p:nvSpPr>
        <p:spPr>
          <a:xfrm>
            <a:off x="19248262" y="10140725"/>
            <a:ext cx="5457648" cy="5724644"/>
          </a:xfrm>
          <a:prstGeom prst="rect">
            <a:avLst/>
          </a:prstGeom>
          <a:noFill/>
        </p:spPr>
        <p:txBody>
          <a:bodyPr wrap="none" rtlCol="0">
            <a:spAutoFit/>
          </a:bodyPr>
          <a:lstStyle/>
          <a:p>
            <a:pPr marL="685800" indent="-685800">
              <a:buFont typeface="Arial" charset="0"/>
              <a:buChar char="•"/>
            </a:pPr>
            <a:r>
              <a:rPr lang="en-US" sz="3600" dirty="0" smtClean="0"/>
              <a:t>Pandas</a:t>
            </a:r>
          </a:p>
          <a:p>
            <a:pPr marL="457200" indent="-457200">
              <a:buFontTx/>
              <a:buChar char="-"/>
            </a:pPr>
            <a:r>
              <a:rPr lang="en-US" sz="3200" dirty="0" smtClean="0"/>
              <a:t>   </a:t>
            </a:r>
            <a:r>
              <a:rPr lang="en-US" sz="2400" dirty="0" smtClean="0"/>
              <a:t>Data manipulation Python</a:t>
            </a:r>
          </a:p>
          <a:p>
            <a:r>
              <a:rPr lang="en-US" sz="2400" dirty="0" smtClean="0"/>
              <a:t>           package</a:t>
            </a:r>
            <a:endParaRPr lang="en-US" sz="2400" dirty="0"/>
          </a:p>
          <a:p>
            <a:pPr marL="685800" indent="-685800">
              <a:lnSpc>
                <a:spcPct val="150000"/>
              </a:lnSpc>
              <a:buFont typeface="Arial" charset="0"/>
              <a:buChar char="•"/>
            </a:pPr>
            <a:r>
              <a:rPr lang="en-US" sz="3600" dirty="0" err="1" smtClean="0"/>
              <a:t>Nltk</a:t>
            </a:r>
            <a:endParaRPr lang="en-US" sz="3600" dirty="0"/>
          </a:p>
          <a:p>
            <a:pPr marL="457200" indent="-457200">
              <a:buFontTx/>
              <a:buChar char="-"/>
            </a:pPr>
            <a:r>
              <a:rPr lang="en-US" sz="2800" dirty="0" smtClean="0"/>
              <a:t>   Natural Language Tokenizer</a:t>
            </a:r>
          </a:p>
          <a:p>
            <a:r>
              <a:rPr lang="en-US" sz="2800" dirty="0" smtClean="0"/>
              <a:t>         Python package</a:t>
            </a:r>
            <a:endParaRPr lang="en-US" sz="2800" dirty="0"/>
          </a:p>
          <a:p>
            <a:pPr marL="685800" indent="-685800">
              <a:lnSpc>
                <a:spcPct val="150000"/>
              </a:lnSpc>
              <a:buFont typeface="Arial" charset="0"/>
              <a:buChar char="•"/>
            </a:pPr>
            <a:r>
              <a:rPr lang="en-US" sz="3600" dirty="0" err="1" smtClean="0"/>
              <a:t>Sklearn</a:t>
            </a:r>
            <a:endParaRPr lang="en-US" sz="3600" dirty="0" smtClean="0"/>
          </a:p>
          <a:p>
            <a:r>
              <a:rPr lang="en-US" sz="2800" dirty="0" smtClean="0"/>
              <a:t>-       Vector Analysis Python package</a:t>
            </a:r>
            <a:endParaRPr lang="en-US" sz="2800" dirty="0"/>
          </a:p>
          <a:p>
            <a:pPr marL="685800" indent="-685800">
              <a:lnSpc>
                <a:spcPct val="150000"/>
              </a:lnSpc>
              <a:buFont typeface="Arial" charset="0"/>
              <a:buChar char="•"/>
            </a:pPr>
            <a:r>
              <a:rPr lang="en-US" sz="3600" dirty="0" err="1" smtClean="0"/>
              <a:t>BeautifulSoup</a:t>
            </a:r>
            <a:endParaRPr lang="en-US" sz="3600" dirty="0" smtClean="0"/>
          </a:p>
          <a:p>
            <a:r>
              <a:rPr lang="en-US" sz="2800" dirty="0" smtClean="0"/>
              <a:t>-       Web scraper python package</a:t>
            </a:r>
            <a:endParaRPr lang="en-US" sz="2800" dirty="0"/>
          </a:p>
        </p:txBody>
      </p:sp>
      <p:sp>
        <p:nvSpPr>
          <p:cNvPr id="34" name="TextBox 33"/>
          <p:cNvSpPr txBox="1"/>
          <p:nvPr/>
        </p:nvSpPr>
        <p:spPr>
          <a:xfrm>
            <a:off x="32201063" y="10204532"/>
            <a:ext cx="5443926" cy="1003031"/>
          </a:xfrm>
          <a:prstGeom prst="rect">
            <a:avLst/>
          </a:prstGeom>
          <a:noFill/>
        </p:spPr>
        <p:txBody>
          <a:bodyPr wrap="none" rtlCol="0">
            <a:spAutoFit/>
          </a:bodyPr>
          <a:lstStyle/>
          <a:p>
            <a:pPr marL="685800" indent="-685800">
              <a:lnSpc>
                <a:spcPct val="150000"/>
              </a:lnSpc>
              <a:buFont typeface="Arial" charset="0"/>
              <a:buChar char="•"/>
            </a:pPr>
            <a:r>
              <a:rPr lang="en-US" sz="4400" dirty="0"/>
              <a:t>Patent Enforcement</a:t>
            </a:r>
          </a:p>
        </p:txBody>
      </p:sp>
      <p:sp>
        <p:nvSpPr>
          <p:cNvPr id="35" name="TextBox 34"/>
          <p:cNvSpPr txBox="1"/>
          <p:nvPr/>
        </p:nvSpPr>
        <p:spPr>
          <a:xfrm>
            <a:off x="32769588" y="13792062"/>
            <a:ext cx="9642910" cy="1569660"/>
          </a:xfrm>
          <a:prstGeom prst="rect">
            <a:avLst/>
          </a:prstGeom>
          <a:noFill/>
        </p:spPr>
        <p:txBody>
          <a:bodyPr wrap="square" rtlCol="0">
            <a:spAutoFit/>
          </a:bodyPr>
          <a:lstStyle/>
          <a:p>
            <a:pPr marL="457200" indent="-457200">
              <a:buFont typeface=".AppleSystemUIFont" charset="-120"/>
              <a:buChar char="-"/>
            </a:pPr>
            <a:r>
              <a:rPr lang="en-US" sz="3200" dirty="0"/>
              <a:t>Enable universities to efficiently compare the course                                              descriptions and make a guided decision as to whether or not the credits should transfer. </a:t>
            </a:r>
          </a:p>
        </p:txBody>
      </p:sp>
      <p:sp>
        <p:nvSpPr>
          <p:cNvPr id="36" name="TextBox 35"/>
          <p:cNvSpPr txBox="1"/>
          <p:nvPr/>
        </p:nvSpPr>
        <p:spPr>
          <a:xfrm>
            <a:off x="32769588" y="11245333"/>
            <a:ext cx="9275879" cy="1569660"/>
          </a:xfrm>
          <a:prstGeom prst="rect">
            <a:avLst/>
          </a:prstGeom>
          <a:noFill/>
        </p:spPr>
        <p:txBody>
          <a:bodyPr wrap="square" rtlCol="0">
            <a:spAutoFit/>
          </a:bodyPr>
          <a:lstStyle/>
          <a:p>
            <a:pPr marL="457200" indent="-457200">
              <a:buFont typeface=".AppleSystemUIFont" charset="-120"/>
              <a:buChar char="-"/>
            </a:pPr>
            <a:r>
              <a:rPr lang="en-US" sz="3200" dirty="0"/>
              <a:t>Patents can be compared to product descriptions quickly and efficiently allowing companies to sift through large volumes of potential infringements. </a:t>
            </a:r>
          </a:p>
        </p:txBody>
      </p:sp>
      <p:sp>
        <p:nvSpPr>
          <p:cNvPr id="43" name="TextBox 42"/>
          <p:cNvSpPr txBox="1"/>
          <p:nvPr/>
        </p:nvSpPr>
        <p:spPr>
          <a:xfrm>
            <a:off x="32273717" y="18636657"/>
            <a:ext cx="9834872" cy="11827533"/>
          </a:xfrm>
          <a:prstGeom prst="rect">
            <a:avLst/>
          </a:prstGeom>
          <a:noFill/>
        </p:spPr>
        <p:txBody>
          <a:bodyPr wrap="square" rtlCol="0">
            <a:spAutoFit/>
          </a:bodyPr>
          <a:lstStyle/>
          <a:p>
            <a:r>
              <a:rPr lang="en-US" sz="4600" dirty="0"/>
              <a:t>This data shows that it is possible to boost efficiency in natural language processing applications using a multi-tiered approach. It also shows that this approach works best on broad sets of documents that span multiple different topics. However, it still proves to be effective for boosting efficiency on more focused data sets. This means that the approach has a wide range of potential applications in the Data Science Industry. Considerations should be made to implement a similar system in any application involved in natural language processing and text similarity analysis. </a:t>
            </a:r>
          </a:p>
          <a:p>
            <a:endParaRPr lang="en-US" dirty="0"/>
          </a:p>
        </p:txBody>
      </p:sp>
      <p:sp>
        <p:nvSpPr>
          <p:cNvPr id="53" name="TextBox 52"/>
          <p:cNvSpPr txBox="1"/>
          <p:nvPr/>
        </p:nvSpPr>
        <p:spPr>
          <a:xfrm>
            <a:off x="1913922" y="10464142"/>
            <a:ext cx="10060364" cy="6133667"/>
          </a:xfrm>
          <a:prstGeom prst="rect">
            <a:avLst/>
          </a:prstGeom>
          <a:noFill/>
        </p:spPr>
        <p:txBody>
          <a:bodyPr wrap="square" rtlCol="0">
            <a:spAutoFit/>
          </a:bodyPr>
          <a:lstStyle/>
          <a:p>
            <a:r>
              <a:rPr lang="en-US" sz="3200" dirty="0"/>
              <a:t>Natural Language Processing is an increasingly researched field that has a few major barricades holding back its progress. One of these barricades is the intensive computational costs used by its processes. The goal for this project is to explore potential efficiencies that can be gained by implementing a multi-tiered filter based analysis system. A text-analysis script was written and designed in order to prove this hypothesis. The resulting data indicates that a multi-tier approach can be successfully implemented for an increase in efficiency. </a:t>
            </a:r>
          </a:p>
          <a:p>
            <a:endParaRPr lang="en-US" dirty="0"/>
          </a:p>
        </p:txBody>
      </p:sp>
      <p:sp>
        <p:nvSpPr>
          <p:cNvPr id="54" name="TextBox 53"/>
          <p:cNvSpPr txBox="1"/>
          <p:nvPr/>
        </p:nvSpPr>
        <p:spPr>
          <a:xfrm>
            <a:off x="32201063" y="12692960"/>
            <a:ext cx="4450193" cy="1003031"/>
          </a:xfrm>
          <a:prstGeom prst="rect">
            <a:avLst/>
          </a:prstGeom>
          <a:noFill/>
        </p:spPr>
        <p:txBody>
          <a:bodyPr wrap="none" rtlCol="0">
            <a:spAutoFit/>
          </a:bodyPr>
          <a:lstStyle/>
          <a:p>
            <a:pPr marL="685800" indent="-685800">
              <a:lnSpc>
                <a:spcPct val="150000"/>
              </a:lnSpc>
              <a:buFont typeface="Arial" charset="0"/>
              <a:buChar char="•"/>
            </a:pPr>
            <a:r>
              <a:rPr lang="en-US" sz="4400" dirty="0"/>
              <a:t>Credit Transfers</a:t>
            </a:r>
          </a:p>
        </p:txBody>
      </p:sp>
      <p:sp>
        <p:nvSpPr>
          <p:cNvPr id="55" name="TextBox 54"/>
          <p:cNvSpPr txBox="1"/>
          <p:nvPr/>
        </p:nvSpPr>
        <p:spPr>
          <a:xfrm>
            <a:off x="15248192" y="6195895"/>
            <a:ext cx="13457787" cy="923330"/>
          </a:xfrm>
          <a:prstGeom prst="rect">
            <a:avLst/>
          </a:prstGeom>
          <a:noFill/>
        </p:spPr>
        <p:txBody>
          <a:bodyPr wrap="none" rtlCol="0">
            <a:spAutoFit/>
          </a:bodyPr>
          <a:lstStyle/>
          <a:p>
            <a:r>
              <a:rPr lang="en-US" sz="5400" b="1" dirty="0"/>
              <a:t>By Daniel O’Brien and </a:t>
            </a:r>
            <a:r>
              <a:rPr lang="en-US" sz="5400" b="1" dirty="0" smtClean="0"/>
              <a:t>Advisor Michael </a:t>
            </a:r>
            <a:r>
              <a:rPr lang="en-US" sz="5400" b="1" dirty="0" err="1"/>
              <a:t>Gildein</a:t>
            </a:r>
            <a:endParaRPr lang="en-US" sz="7200"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6233" y="19262269"/>
            <a:ext cx="8027702" cy="484146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1656" y="24565555"/>
            <a:ext cx="8027701" cy="4699539"/>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90985" y="19269028"/>
            <a:ext cx="7928638" cy="4932990"/>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21467" y="24596034"/>
            <a:ext cx="7928638" cy="4699539"/>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55393" y="19242085"/>
            <a:ext cx="8392598" cy="4986877"/>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55394" y="24567732"/>
            <a:ext cx="8392598" cy="4727841"/>
          </a:xfrm>
          <a:prstGeom prst="rect">
            <a:avLst/>
          </a:prstGeom>
        </p:spPr>
      </p:pic>
      <p:cxnSp>
        <p:nvCxnSpPr>
          <p:cNvPr id="20" name="Straight Connector 19"/>
          <p:cNvCxnSpPr/>
          <p:nvPr/>
        </p:nvCxnSpPr>
        <p:spPr>
          <a:xfrm>
            <a:off x="11036198" y="18188940"/>
            <a:ext cx="0" cy="1189228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11404708" y="18188940"/>
            <a:ext cx="0" cy="1189228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21482688" y="18177357"/>
            <a:ext cx="0" cy="1189228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1851198" y="18177357"/>
            <a:ext cx="0" cy="11892280"/>
          </a:xfrm>
          <a:prstGeom prst="line">
            <a:avLst/>
          </a:prstGeom>
        </p:spPr>
        <p:style>
          <a:lnRef idx="1">
            <a:schemeClr val="dk1"/>
          </a:lnRef>
          <a:fillRef idx="0">
            <a:schemeClr val="dk1"/>
          </a:fillRef>
          <a:effectRef idx="0">
            <a:schemeClr val="dk1"/>
          </a:effectRef>
          <a:fontRef idx="minor">
            <a:schemeClr val="tx1"/>
          </a:fontRef>
        </p:style>
      </p:cxnSp>
      <p:sp>
        <p:nvSpPr>
          <p:cNvPr id="44" name="Rectangle 43"/>
          <p:cNvSpPr/>
          <p:nvPr/>
        </p:nvSpPr>
        <p:spPr>
          <a:xfrm>
            <a:off x="5650889" y="18554383"/>
            <a:ext cx="1757982" cy="707886"/>
          </a:xfrm>
          <a:prstGeom prst="rect">
            <a:avLst/>
          </a:prstGeom>
        </p:spPr>
        <p:txBody>
          <a:bodyPr wrap="none">
            <a:spAutoFit/>
          </a:bodyPr>
          <a:lstStyle/>
          <a:p>
            <a:r>
              <a:rPr lang="en-US" sz="4000" u="sng" dirty="0" smtClean="0"/>
              <a:t>Related</a:t>
            </a:r>
            <a:endParaRPr lang="en-US" sz="4000" u="sng" dirty="0"/>
          </a:p>
        </p:txBody>
      </p:sp>
      <p:sp>
        <p:nvSpPr>
          <p:cNvPr id="51" name="Rectangle 50"/>
          <p:cNvSpPr/>
          <p:nvPr/>
        </p:nvSpPr>
        <p:spPr>
          <a:xfrm>
            <a:off x="15491552" y="18584297"/>
            <a:ext cx="2127505" cy="707886"/>
          </a:xfrm>
          <a:prstGeom prst="rect">
            <a:avLst/>
          </a:prstGeom>
        </p:spPr>
        <p:txBody>
          <a:bodyPr wrap="none">
            <a:spAutoFit/>
          </a:bodyPr>
          <a:lstStyle/>
          <a:p>
            <a:r>
              <a:rPr lang="en-US" sz="4000" u="sng" dirty="0" smtClean="0"/>
              <a:t>Fifty Fifty</a:t>
            </a:r>
            <a:endParaRPr lang="en-US" sz="4000" u="sng" dirty="0"/>
          </a:p>
        </p:txBody>
      </p:sp>
      <p:sp>
        <p:nvSpPr>
          <p:cNvPr id="52" name="Rectangle 51"/>
          <p:cNvSpPr/>
          <p:nvPr/>
        </p:nvSpPr>
        <p:spPr>
          <a:xfrm>
            <a:off x="26061118" y="18554383"/>
            <a:ext cx="1928733" cy="707886"/>
          </a:xfrm>
          <a:prstGeom prst="rect">
            <a:avLst/>
          </a:prstGeom>
        </p:spPr>
        <p:txBody>
          <a:bodyPr wrap="none">
            <a:spAutoFit/>
          </a:bodyPr>
          <a:lstStyle/>
          <a:p>
            <a:r>
              <a:rPr lang="en-US" sz="4000" u="sng" dirty="0" smtClean="0"/>
              <a:t>Random</a:t>
            </a:r>
            <a:endParaRPr lang="en-US" sz="4800" u="sng" dirty="0"/>
          </a:p>
        </p:txBody>
      </p:sp>
      <p:sp>
        <p:nvSpPr>
          <p:cNvPr id="56" name="Rectangle 55"/>
          <p:cNvSpPr/>
          <p:nvPr/>
        </p:nvSpPr>
        <p:spPr>
          <a:xfrm>
            <a:off x="25581303" y="8653454"/>
            <a:ext cx="5890846"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0C00"/>
              </a:solidFill>
              <a:effectLst>
                <a:outerShdw blurRad="38100" dist="25400" dir="5400000" algn="ctr" rotWithShape="0">
                  <a:srgbClr val="6E747A">
                    <a:alpha val="43000"/>
                  </a:srgbClr>
                </a:outerShdw>
              </a:effectLst>
            </a:endParaRPr>
          </a:p>
        </p:txBody>
      </p:sp>
      <p:sp>
        <p:nvSpPr>
          <p:cNvPr id="57" name="TextBox 56"/>
          <p:cNvSpPr txBox="1"/>
          <p:nvPr/>
        </p:nvSpPr>
        <p:spPr>
          <a:xfrm>
            <a:off x="26946378" y="8746617"/>
            <a:ext cx="3300089" cy="1209242"/>
          </a:xfrm>
          <a:prstGeom prst="rect">
            <a:avLst/>
          </a:prstGeom>
          <a:noFill/>
        </p:spPr>
        <p:txBody>
          <a:bodyPr wrap="square" rtlCol="0">
            <a:spAutoFit/>
          </a:bodyPr>
          <a:lstStyle/>
          <a:p>
            <a:r>
              <a:rPr lang="en-US" b="1" smtClean="0"/>
              <a:t>Corpora</a:t>
            </a:r>
            <a:endParaRPr lang="en-US" b="1" dirty="0"/>
          </a:p>
        </p:txBody>
      </p:sp>
      <p:sp>
        <p:nvSpPr>
          <p:cNvPr id="58" name="Frame 57"/>
          <p:cNvSpPr/>
          <p:nvPr/>
        </p:nvSpPr>
        <p:spPr>
          <a:xfrm>
            <a:off x="25566766" y="10119360"/>
            <a:ext cx="5905383" cy="588264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9" name="TextBox 58"/>
          <p:cNvSpPr txBox="1"/>
          <p:nvPr/>
        </p:nvSpPr>
        <p:spPr>
          <a:xfrm>
            <a:off x="25865438" y="10084125"/>
            <a:ext cx="2450479" cy="920252"/>
          </a:xfrm>
          <a:prstGeom prst="rect">
            <a:avLst/>
          </a:prstGeom>
          <a:noFill/>
        </p:spPr>
        <p:txBody>
          <a:bodyPr wrap="none" rtlCol="0">
            <a:spAutoFit/>
          </a:bodyPr>
          <a:lstStyle/>
          <a:p>
            <a:pPr marL="685800" indent="-685800">
              <a:lnSpc>
                <a:spcPct val="150000"/>
              </a:lnSpc>
              <a:buFont typeface="Arial" charset="0"/>
              <a:buChar char="•"/>
            </a:pPr>
            <a:r>
              <a:rPr lang="en-US" sz="4000" dirty="0" smtClean="0"/>
              <a:t>Related</a:t>
            </a:r>
            <a:endParaRPr lang="en-US" sz="4800" dirty="0"/>
          </a:p>
        </p:txBody>
      </p:sp>
      <p:sp>
        <p:nvSpPr>
          <p:cNvPr id="60" name="TextBox 59"/>
          <p:cNvSpPr txBox="1"/>
          <p:nvPr/>
        </p:nvSpPr>
        <p:spPr>
          <a:xfrm>
            <a:off x="25849072" y="11779455"/>
            <a:ext cx="2820003" cy="920252"/>
          </a:xfrm>
          <a:prstGeom prst="rect">
            <a:avLst/>
          </a:prstGeom>
          <a:noFill/>
        </p:spPr>
        <p:txBody>
          <a:bodyPr wrap="none" rtlCol="0">
            <a:spAutoFit/>
          </a:bodyPr>
          <a:lstStyle/>
          <a:p>
            <a:pPr marL="685800" indent="-685800">
              <a:lnSpc>
                <a:spcPct val="150000"/>
              </a:lnSpc>
              <a:buFont typeface="Arial" charset="0"/>
              <a:buChar char="•"/>
            </a:pPr>
            <a:r>
              <a:rPr lang="en-US" sz="4000" dirty="0" smtClean="0"/>
              <a:t>Fifty Fifty</a:t>
            </a:r>
            <a:endParaRPr lang="en-US" sz="4000" dirty="0"/>
          </a:p>
        </p:txBody>
      </p:sp>
      <p:sp>
        <p:nvSpPr>
          <p:cNvPr id="61" name="TextBox 60"/>
          <p:cNvSpPr txBox="1"/>
          <p:nvPr/>
        </p:nvSpPr>
        <p:spPr>
          <a:xfrm>
            <a:off x="25908733" y="13708604"/>
            <a:ext cx="2621230" cy="920252"/>
          </a:xfrm>
          <a:prstGeom prst="rect">
            <a:avLst/>
          </a:prstGeom>
          <a:noFill/>
        </p:spPr>
        <p:txBody>
          <a:bodyPr wrap="none" rtlCol="0">
            <a:spAutoFit/>
          </a:bodyPr>
          <a:lstStyle/>
          <a:p>
            <a:pPr marL="685800" indent="-685800">
              <a:lnSpc>
                <a:spcPct val="150000"/>
              </a:lnSpc>
              <a:buFont typeface="Arial" charset="0"/>
              <a:buChar char="•"/>
            </a:pPr>
            <a:r>
              <a:rPr lang="en-US" sz="4000" dirty="0" smtClean="0"/>
              <a:t>Random</a:t>
            </a:r>
            <a:endParaRPr lang="en-US" sz="4800" dirty="0"/>
          </a:p>
        </p:txBody>
      </p:sp>
      <p:sp>
        <p:nvSpPr>
          <p:cNvPr id="62" name="TextBox 61"/>
          <p:cNvSpPr txBox="1"/>
          <p:nvPr/>
        </p:nvSpPr>
        <p:spPr>
          <a:xfrm>
            <a:off x="26595479" y="10939515"/>
            <a:ext cx="4651940" cy="830997"/>
          </a:xfrm>
          <a:prstGeom prst="rect">
            <a:avLst/>
          </a:prstGeom>
          <a:noFill/>
        </p:spPr>
        <p:txBody>
          <a:bodyPr wrap="square" rtlCol="0">
            <a:spAutoFit/>
          </a:bodyPr>
          <a:lstStyle/>
          <a:p>
            <a:r>
              <a:rPr lang="en-US" sz="2400" dirty="0" smtClean="0"/>
              <a:t>Corpus is filled with articles related to given seed. </a:t>
            </a:r>
            <a:r>
              <a:rPr lang="en-US" sz="2400" dirty="0" smtClean="0"/>
              <a:t>Worst</a:t>
            </a:r>
            <a:r>
              <a:rPr lang="en-US" sz="2400" dirty="0" smtClean="0"/>
              <a:t> case scenario</a:t>
            </a:r>
            <a:endParaRPr lang="en-US" sz="2400" dirty="0"/>
          </a:p>
        </p:txBody>
      </p:sp>
      <p:sp>
        <p:nvSpPr>
          <p:cNvPr id="63" name="TextBox 62"/>
          <p:cNvSpPr txBox="1"/>
          <p:nvPr/>
        </p:nvSpPr>
        <p:spPr>
          <a:xfrm>
            <a:off x="26555052" y="12602989"/>
            <a:ext cx="4651940" cy="1200329"/>
          </a:xfrm>
          <a:prstGeom prst="rect">
            <a:avLst/>
          </a:prstGeom>
          <a:noFill/>
        </p:spPr>
        <p:txBody>
          <a:bodyPr wrap="square" rtlCol="0">
            <a:spAutoFit/>
          </a:bodyPr>
          <a:lstStyle/>
          <a:p>
            <a:r>
              <a:rPr lang="en-US" sz="2400" dirty="0" smtClean="0"/>
              <a:t>Corpus is half filled with related articles, half filled with random articles. Average case scenario.</a:t>
            </a:r>
            <a:endParaRPr lang="en-US" sz="2400" dirty="0"/>
          </a:p>
        </p:txBody>
      </p:sp>
      <p:sp>
        <p:nvSpPr>
          <p:cNvPr id="64" name="TextBox 63"/>
          <p:cNvSpPr txBox="1"/>
          <p:nvPr/>
        </p:nvSpPr>
        <p:spPr>
          <a:xfrm>
            <a:off x="26595479" y="14521996"/>
            <a:ext cx="4651940" cy="830997"/>
          </a:xfrm>
          <a:prstGeom prst="rect">
            <a:avLst/>
          </a:prstGeom>
          <a:noFill/>
        </p:spPr>
        <p:txBody>
          <a:bodyPr wrap="square" rtlCol="0">
            <a:spAutoFit/>
          </a:bodyPr>
          <a:lstStyle/>
          <a:p>
            <a:r>
              <a:rPr lang="en-US" sz="2400" dirty="0" smtClean="0"/>
              <a:t>Corpus is filled with entirely random articles. Best case scenario.</a:t>
            </a:r>
            <a:endParaRPr lang="en-US" sz="2400" dirty="0"/>
          </a:p>
        </p:txBody>
      </p:sp>
    </p:spTree>
    <p:extLst>
      <p:ext uri="{BB962C8B-B14F-4D97-AF65-F5344CB8AC3E}">
        <p14:creationId xmlns:p14="http://schemas.microsoft.com/office/powerpoint/2010/main" val="18514312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2942</TotalTime>
  <Words>362</Words>
  <Application>Microsoft Macintosh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.AppleSystemUIFont</vt: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48</cp:revision>
  <cp:lastPrinted>2020-05-08T19:40:01Z</cp:lastPrinted>
  <dcterms:created xsi:type="dcterms:W3CDTF">2020-05-05T21:24:06Z</dcterms:created>
  <dcterms:modified xsi:type="dcterms:W3CDTF">2020-05-08T19:40:27Z</dcterms:modified>
</cp:coreProperties>
</file>